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85" r:id="rId6"/>
    <p:sldId id="284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1" r:id="rId18"/>
    <p:sldId id="272" r:id="rId19"/>
    <p:sldId id="273" r:id="rId20"/>
    <p:sldId id="274" r:id="rId21"/>
    <p:sldId id="275" r:id="rId22"/>
    <p:sldId id="276" r:id="rId23"/>
    <p:sldId id="286" r:id="rId24"/>
    <p:sldId id="287" r:id="rId25"/>
    <p:sldId id="277" r:id="rId26"/>
    <p:sldId id="288" r:id="rId27"/>
    <p:sldId id="278" r:id="rId28"/>
    <p:sldId id="279" r:id="rId29"/>
    <p:sldId id="280" r:id="rId30"/>
    <p:sldId id="281" r:id="rId31"/>
    <p:sldId id="282" r:id="rId32"/>
    <p:sldId id="292" r:id="rId33"/>
    <p:sldId id="293" r:id="rId34"/>
    <p:sldId id="283" r:id="rId35"/>
    <p:sldId id="290" r:id="rId36"/>
    <p:sldId id="291" r:id="rId37"/>
    <p:sldId id="289" r:id="rId38"/>
  </p:sldIdLst>
  <p:sldSz cx="9740900" cy="7302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40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40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40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40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40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40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40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40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40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2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" name="Shape 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1525308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>
        <a:latin typeface="+mj-lt"/>
        <a:ea typeface="+mj-ea"/>
        <a:cs typeface="+mj-cs"/>
        <a:sym typeface="Helvetica Neue"/>
      </a:defRPr>
    </a:lvl1pPr>
    <a:lvl2pPr indent="228600" latinLnBrk="0">
      <a:defRPr>
        <a:latin typeface="+mj-lt"/>
        <a:ea typeface="+mj-ea"/>
        <a:cs typeface="+mj-cs"/>
        <a:sym typeface="Helvetica Neue"/>
      </a:defRPr>
    </a:lvl2pPr>
    <a:lvl3pPr indent="457200" latinLnBrk="0">
      <a:defRPr>
        <a:latin typeface="+mj-lt"/>
        <a:ea typeface="+mj-ea"/>
        <a:cs typeface="+mj-cs"/>
        <a:sym typeface="Helvetica Neue"/>
      </a:defRPr>
    </a:lvl3pPr>
    <a:lvl4pPr indent="685800" latinLnBrk="0">
      <a:defRPr>
        <a:latin typeface="+mj-lt"/>
        <a:ea typeface="+mj-ea"/>
        <a:cs typeface="+mj-cs"/>
        <a:sym typeface="Helvetica Neue"/>
      </a:defRPr>
    </a:lvl4pPr>
    <a:lvl5pPr indent="914400" latinLnBrk="0">
      <a:defRPr>
        <a:latin typeface="+mj-lt"/>
        <a:ea typeface="+mj-ea"/>
        <a:cs typeface="+mj-cs"/>
        <a:sym typeface="Helvetica Neue"/>
      </a:defRPr>
    </a:lvl5pPr>
    <a:lvl6pPr indent="1143000" latinLnBrk="0">
      <a:defRPr>
        <a:latin typeface="+mj-lt"/>
        <a:ea typeface="+mj-ea"/>
        <a:cs typeface="+mj-cs"/>
        <a:sym typeface="Helvetica Neue"/>
      </a:defRPr>
    </a:lvl6pPr>
    <a:lvl7pPr indent="1371600" latinLnBrk="0">
      <a:defRPr>
        <a:latin typeface="+mj-lt"/>
        <a:ea typeface="+mj-ea"/>
        <a:cs typeface="+mj-cs"/>
        <a:sym typeface="Helvetica Neue"/>
      </a:defRPr>
    </a:lvl7pPr>
    <a:lvl8pPr indent="1600200" latinLnBrk="0">
      <a:defRPr>
        <a:latin typeface="+mj-lt"/>
        <a:ea typeface="+mj-ea"/>
        <a:cs typeface="+mj-cs"/>
        <a:sym typeface="Helvetica Neue"/>
      </a:defRPr>
    </a:lvl8pPr>
    <a:lvl9pPr indent="1828800" latinLnBrk="0">
      <a:defRPr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0525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346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87045" y="98042"/>
            <a:ext cx="8766810" cy="1605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87045" y="1703916"/>
            <a:ext cx="8766810" cy="5598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3413" y="6409997"/>
            <a:ext cx="258625" cy="24830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 defTabSz="393700">
              <a:spcBef>
                <a:spcPts val="0"/>
              </a:spcBef>
              <a:defRPr>
                <a:solidFill>
                  <a:srgbClr val="8C8C8C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ctr" defTabSz="1028700" rtl="0" latinLnBrk="0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ctr" defTabSz="1028700" rtl="0" latinLnBrk="0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ctr" defTabSz="1028700" rtl="0" latinLnBrk="0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ctr" defTabSz="1028700" rtl="0" latinLnBrk="0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ctr" defTabSz="1028700" rtl="0" latinLnBrk="0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457200" algn="ctr" defTabSz="1028700" rtl="0" latinLnBrk="0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914400" algn="ctr" defTabSz="1028700" rtl="0" latinLnBrk="0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1371600" algn="ctr" defTabSz="1028700" rtl="0" latinLnBrk="0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1828800" algn="ctr" defTabSz="1028700" rtl="0" latinLnBrk="0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342900" marR="0" indent="-342900" algn="l" defTabSz="914400" rtl="0" latinLnBrk="0">
        <a:lnSpc>
          <a:spcPct val="11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Calibri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83771" marR="0" indent="-326571" algn="l" defTabSz="914400" rtl="0" latinLnBrk="0">
        <a:lnSpc>
          <a:spcPct val="11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Calibri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19200" marR="0" indent="-304800" algn="l" defTabSz="914400" rtl="0" latinLnBrk="0">
        <a:lnSpc>
          <a:spcPct val="11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Calibri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37360" marR="0" indent="-365760" algn="l" defTabSz="914400" rtl="0" latinLnBrk="0">
        <a:lnSpc>
          <a:spcPct val="11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Calibri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35200" marR="0" indent="-406400" algn="l" defTabSz="914400" rtl="0" latinLnBrk="0">
        <a:lnSpc>
          <a:spcPct val="11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Calibri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92400" marR="0" indent="-406400" algn="l" defTabSz="914400" rtl="0" latinLnBrk="0">
        <a:lnSpc>
          <a:spcPct val="11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Calibri"/>
        <a:buChar char="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149600" marR="0" indent="-406400" algn="l" defTabSz="914400" rtl="0" latinLnBrk="0">
        <a:lnSpc>
          <a:spcPct val="11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Calibri"/>
        <a:buChar char="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606800" marR="0" indent="-406400" algn="l" defTabSz="914400" rtl="0" latinLnBrk="0">
        <a:lnSpc>
          <a:spcPct val="11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Calibri"/>
        <a:buChar char="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64000" marR="0" indent="-406400" algn="l" defTabSz="914400" rtl="0" latinLnBrk="0">
        <a:lnSpc>
          <a:spcPct val="11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Calibri"/>
        <a:buChar char="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393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393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393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393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393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393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393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393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393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2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"/>
          <p:cNvGrpSpPr/>
          <p:nvPr/>
        </p:nvGrpSpPr>
        <p:grpSpPr>
          <a:xfrm>
            <a:off x="8764587" y="676275"/>
            <a:ext cx="252414" cy="104776"/>
            <a:chOff x="0" y="0"/>
            <a:chExt cx="252412" cy="104775"/>
          </a:xfrm>
        </p:grpSpPr>
        <p:sp>
          <p:nvSpPr>
            <p:cNvPr id="20" name="Shape"/>
            <p:cNvSpPr/>
            <p:nvPr/>
          </p:nvSpPr>
          <p:spPr>
            <a:xfrm>
              <a:off x="0" y="0"/>
              <a:ext cx="104776" cy="104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34" y="21600"/>
                  </a:moveTo>
                  <a:cubicBezTo>
                    <a:pt x="4320" y="21600"/>
                    <a:pt x="0" y="16615"/>
                    <a:pt x="0" y="10634"/>
                  </a:cubicBezTo>
                  <a:cubicBezTo>
                    <a:pt x="0" y="4320"/>
                    <a:pt x="4320" y="0"/>
                    <a:pt x="10634" y="0"/>
                  </a:cubicBezTo>
                  <a:cubicBezTo>
                    <a:pt x="16615" y="0"/>
                    <a:pt x="21600" y="4320"/>
                    <a:pt x="21600" y="10634"/>
                  </a:cubicBezTo>
                  <a:cubicBezTo>
                    <a:pt x="21600" y="16615"/>
                    <a:pt x="16615" y="21600"/>
                    <a:pt x="10634" y="21600"/>
                  </a:cubicBezTo>
                  <a:close/>
                  <a:moveTo>
                    <a:pt x="10634" y="5982"/>
                  </a:moveTo>
                  <a:cubicBezTo>
                    <a:pt x="7643" y="5982"/>
                    <a:pt x="5982" y="7643"/>
                    <a:pt x="5982" y="10634"/>
                  </a:cubicBezTo>
                  <a:cubicBezTo>
                    <a:pt x="5982" y="13625"/>
                    <a:pt x="7643" y="15286"/>
                    <a:pt x="10634" y="15286"/>
                  </a:cubicBezTo>
                  <a:cubicBezTo>
                    <a:pt x="13625" y="15286"/>
                    <a:pt x="15286" y="13625"/>
                    <a:pt x="15286" y="10634"/>
                  </a:cubicBezTo>
                  <a:cubicBezTo>
                    <a:pt x="15286" y="7643"/>
                    <a:pt x="13625" y="5982"/>
                    <a:pt x="10634" y="59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" name="Shape"/>
            <p:cNvSpPr/>
            <p:nvPr/>
          </p:nvSpPr>
          <p:spPr>
            <a:xfrm>
              <a:off x="147637" y="0"/>
              <a:ext cx="104776" cy="104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34" y="0"/>
                  </a:moveTo>
                  <a:cubicBezTo>
                    <a:pt x="16948" y="0"/>
                    <a:pt x="21600" y="4320"/>
                    <a:pt x="21600" y="10634"/>
                  </a:cubicBezTo>
                  <a:cubicBezTo>
                    <a:pt x="21600" y="16615"/>
                    <a:pt x="16948" y="21600"/>
                    <a:pt x="10634" y="21600"/>
                  </a:cubicBezTo>
                  <a:cubicBezTo>
                    <a:pt x="4652" y="21600"/>
                    <a:pt x="0" y="16615"/>
                    <a:pt x="0" y="10634"/>
                  </a:cubicBezTo>
                  <a:cubicBezTo>
                    <a:pt x="0" y="4320"/>
                    <a:pt x="4652" y="0"/>
                    <a:pt x="1063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3" name="Rectangle"/>
          <p:cNvSpPr/>
          <p:nvPr/>
        </p:nvSpPr>
        <p:spPr>
          <a:xfrm>
            <a:off x="1647824" y="723106"/>
            <a:ext cx="6450014" cy="12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4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rcRect t="4458" r="6999" b="2468"/>
          <a:stretch>
            <a:fillRect/>
          </a:stretch>
        </p:blipFill>
        <p:spPr>
          <a:xfrm>
            <a:off x="4873625" y="-1"/>
            <a:ext cx="4875213" cy="7310439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내꺼니꺼"/>
          <p:cNvSpPr txBox="1"/>
          <p:nvPr/>
        </p:nvSpPr>
        <p:spPr>
          <a:xfrm>
            <a:off x="481012" y="2711450"/>
            <a:ext cx="4392613" cy="1007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393700">
              <a:lnSpc>
                <a:spcPts val="7400"/>
              </a:lnSpc>
              <a:spcBef>
                <a:spcPts val="0"/>
              </a:spcBef>
              <a:defRPr sz="6700">
                <a:solidFill>
                  <a:srgbClr val="FFFFFF"/>
                </a:solidFill>
              </a:defRPr>
            </a:lvl1pPr>
          </a:lstStyle>
          <a:p>
            <a:r>
              <a:t>내꺼니꺼</a:t>
            </a:r>
          </a:p>
        </p:txBody>
      </p:sp>
      <p:sp>
        <p:nvSpPr>
          <p:cNvPr id="26" name="By SWAP PEOPLE…"/>
          <p:cNvSpPr txBox="1"/>
          <p:nvPr/>
        </p:nvSpPr>
        <p:spPr>
          <a:xfrm>
            <a:off x="728662" y="6184900"/>
            <a:ext cx="2757488" cy="73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393700">
              <a:lnSpc>
                <a:spcPts val="2900"/>
              </a:lnSpc>
              <a:spcBef>
                <a:spcPts val="0"/>
              </a:spcBef>
              <a:defRPr sz="2100">
                <a:solidFill>
                  <a:srgbClr val="FFFFFF"/>
                </a:solidFill>
                <a:latin typeface="Clear Sans Regular"/>
                <a:ea typeface="Clear Sans Regular"/>
                <a:cs typeface="Clear Sans Regular"/>
                <a:sym typeface="Clear Sans Regular"/>
              </a:defRPr>
            </a:pPr>
            <a:r>
              <a:t>By SWAP PEOPLE</a:t>
            </a:r>
          </a:p>
          <a:p>
            <a:pPr defTabSz="393700">
              <a:lnSpc>
                <a:spcPts val="29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김연지 김대영 이소정</a:t>
            </a:r>
            <a:r>
              <a:rPr>
                <a:latin typeface="Clear Sans Regular"/>
                <a:ea typeface="Clear Sans Regular"/>
                <a:cs typeface="Clear Sans Regular"/>
                <a:sym typeface="Clear Sans Regular"/>
              </a:rPr>
              <a:t>l</a:t>
            </a:r>
          </a:p>
        </p:txBody>
      </p:sp>
      <p:sp>
        <p:nvSpPr>
          <p:cNvPr id="27" name="01"/>
          <p:cNvSpPr txBox="1"/>
          <p:nvPr/>
        </p:nvSpPr>
        <p:spPr>
          <a:xfrm>
            <a:off x="728662" y="590550"/>
            <a:ext cx="382588" cy="220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393700">
              <a:lnSpc>
                <a:spcPts val="1800"/>
              </a:lnSpc>
              <a:spcBef>
                <a:spcPts val="0"/>
              </a:spcBef>
              <a:defRPr sz="1300">
                <a:solidFill>
                  <a:srgbClr val="FFFFFF"/>
                </a:solidFill>
                <a:latin typeface="Archivo Black Bold"/>
                <a:ea typeface="Archivo Black Bold"/>
                <a:cs typeface="Archivo Black Bold"/>
                <a:sym typeface="Archivo Black Bold"/>
              </a:defRPr>
            </a:lvl1pPr>
          </a:lstStyle>
          <a:p>
            <a:r>
              <a:t>01</a:t>
            </a:r>
          </a:p>
        </p:txBody>
      </p:sp>
      <p:sp>
        <p:nvSpPr>
          <p:cNvPr id="28" name="물물교환 웹사이트"/>
          <p:cNvSpPr txBox="1"/>
          <p:nvPr/>
        </p:nvSpPr>
        <p:spPr>
          <a:xfrm>
            <a:off x="981075" y="4035425"/>
            <a:ext cx="2749550" cy="461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393700">
              <a:lnSpc>
                <a:spcPts val="3600"/>
              </a:lnSpc>
              <a:spcBef>
                <a:spcPts val="0"/>
              </a:spcBef>
              <a:defRPr sz="2500"/>
            </a:lvl1pPr>
          </a:lstStyle>
          <a:p>
            <a:r>
              <a:t>물물교환 웹사이트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2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4) 페이지 구성 및 기능"/>
          <p:cNvSpPr txBox="1"/>
          <p:nvPr/>
        </p:nvSpPr>
        <p:spPr>
          <a:xfrm>
            <a:off x="254985" y="296369"/>
            <a:ext cx="6456363" cy="627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393700">
              <a:lnSpc>
                <a:spcPts val="4600"/>
              </a:lnSpc>
              <a:spcBef>
                <a:spcPts val="0"/>
              </a:spcBef>
              <a:defRPr sz="4200">
                <a:solidFill>
                  <a:srgbClr val="DDDDDD"/>
                </a:solidFill>
                <a:latin typeface="한컴 윤고딕 250"/>
                <a:ea typeface="한컴 윤고딕 250"/>
                <a:cs typeface="한컴 윤고딕 250"/>
                <a:sym typeface="한컴 윤고딕 250"/>
              </a:defRPr>
            </a:lvl1pPr>
          </a:lstStyle>
          <a:p>
            <a:r>
              <a:rPr dirty="0"/>
              <a:t>4) </a:t>
            </a:r>
            <a:r>
              <a:rPr dirty="0" err="1"/>
              <a:t>페이지</a:t>
            </a:r>
            <a:r>
              <a:rPr dirty="0"/>
              <a:t> </a:t>
            </a:r>
            <a:r>
              <a:rPr dirty="0" err="1"/>
              <a:t>구성</a:t>
            </a:r>
            <a:r>
              <a:rPr dirty="0"/>
              <a:t> 및 </a:t>
            </a:r>
            <a:r>
              <a:rPr dirty="0" err="1"/>
              <a:t>기능</a:t>
            </a:r>
            <a:endParaRPr dirty="0"/>
          </a:p>
        </p:txBody>
      </p:sp>
      <p:graphicFrame>
        <p:nvGraphicFramePr>
          <p:cNvPr id="75" name="Table"/>
          <p:cNvGraphicFramePr/>
          <p:nvPr/>
        </p:nvGraphicFramePr>
        <p:xfrm>
          <a:off x="454025" y="1487487"/>
          <a:ext cx="8763000" cy="544353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19275"/>
                <a:gridCol w="1685925"/>
                <a:gridCol w="5257800"/>
              </a:tblGrid>
              <a:tr h="1311275">
                <a:tc>
                  <a:txBody>
                    <a:bodyPr/>
                    <a:lstStyle/>
                    <a:p>
                      <a:pPr algn="ctr" defTabSz="1028700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상위메뉴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2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defTabSz="1028700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화면 구성</a:t>
                      </a:r>
                    </a:p>
                    <a:p>
                      <a:pPr algn="ctr" defTabSz="1028700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및</a:t>
                      </a:r>
                    </a:p>
                    <a:p>
                      <a:pPr algn="ctr" defTabSz="1028700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기능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28700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설명</a:t>
                      </a:r>
                    </a:p>
                  </a:txBody>
                  <a:tcPr marL="45720" marR="45720" anchor="ctr" horzOverflow="overflow">
                    <a:solidFill>
                      <a:srgbClr val="FFC000"/>
                    </a:solidFill>
                  </a:tcPr>
                </a:tc>
              </a:tr>
              <a:tr h="1081087">
                <a:tc rowSpan="4">
                  <a:txBody>
                    <a:bodyPr/>
                    <a:lstStyle/>
                    <a:p>
                      <a:pPr algn="ctr" defTabSz="1028700">
                        <a:defRPr sz="1800">
                          <a:solidFill>
                            <a:srgbClr val="FFFFFF"/>
                          </a:solidFill>
                        </a:defRPr>
                      </a:pPr>
                      <a:r>
                        <a:t>메인</a:t>
                      </a:r>
                    </a:p>
                    <a:p>
                      <a:pPr algn="ctr" defTabSz="1028700">
                        <a:defRPr sz="1800">
                          <a:solidFill>
                            <a:srgbClr val="FFFFFF"/>
                          </a:solidFill>
                        </a:defRPr>
                      </a:pPr>
                      <a:r>
                        <a:t>화면</a:t>
                      </a:r>
                    </a:p>
                  </a:txBody>
                  <a:tcPr marL="45720" marR="45720" anchor="ctr" horzOverflow="overflow">
                    <a:lnT w="12700">
                      <a:miter lim="4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28700">
                        <a:defRPr sz="1800"/>
                      </a:pPr>
                      <a:r>
                        <a:t>카테고리목록</a:t>
                      </a:r>
                    </a:p>
                  </a:txBody>
                  <a:tcPr marL="45720" marR="45720" anchor="ctr" horzOverflow="overflow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028700">
                        <a:defRPr sz="1800"/>
                      </a:pPr>
                      <a:r>
                        <a:rPr sz="1400"/>
                        <a:t>물품들을 분류별로 나누어 보다 쉽게  찾아 볼수 있다</a:t>
                      </a:r>
                    </a:p>
                  </a:txBody>
                  <a:tcPr marL="45720" marR="45720" anchor="ctr" horzOverflow="overflow">
                    <a:solidFill>
                      <a:srgbClr val="D0D8E8"/>
                    </a:solidFill>
                  </a:tcPr>
                </a:tc>
              </a:tr>
              <a:tr h="108108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1028700">
                        <a:defRPr sz="1800"/>
                      </a:pPr>
                      <a:r>
                        <a:t>물건리스트</a:t>
                      </a:r>
                    </a:p>
                  </a:txBody>
                  <a:tcPr marL="45720" marR="45720" anchor="ctr" horzOverflow="overflow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028700">
                        <a:defRPr sz="1800"/>
                      </a:pPr>
                      <a:r>
                        <a:rPr sz="1400"/>
                        <a:t>사용자들이  등록한 물품들을 전체적으로 볼수 있다</a:t>
                      </a:r>
                    </a:p>
                  </a:txBody>
                  <a:tcPr marL="45720" marR="45720" anchor="ctr" horzOverflow="overflow">
                    <a:solidFill>
                      <a:srgbClr val="E9EDF4"/>
                    </a:solidFill>
                  </a:tcPr>
                </a:tc>
              </a:tr>
              <a:tr h="9842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1028700">
                        <a:defRPr sz="1800"/>
                      </a:pPr>
                      <a:r>
                        <a:t>검색창</a:t>
                      </a:r>
                    </a:p>
                  </a:txBody>
                  <a:tcPr marL="45720" marR="45720" anchor="ctr" horzOverflow="overflow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028700">
                        <a:defRPr sz="1800"/>
                      </a:pPr>
                      <a:r>
                        <a:rPr sz="1400"/>
                        <a:t>키워드로 보다 정확하게 물품을 찾아볼수 있다</a:t>
                      </a:r>
                    </a:p>
                  </a:txBody>
                  <a:tcPr marL="45720" marR="45720" anchor="ctr" horzOverflow="overflow">
                    <a:solidFill>
                      <a:srgbClr val="D0D8E8"/>
                    </a:solidFill>
                  </a:tcPr>
                </a:tc>
              </a:tr>
              <a:tr h="9858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1028700">
                        <a:defRPr sz="1800"/>
                      </a:pPr>
                      <a:r>
                        <a:t>화면연결</a:t>
                      </a:r>
                    </a:p>
                  </a:txBody>
                  <a:tcPr marL="45720" marR="45720" anchor="ctr" horzOverflow="overflow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028700">
                        <a:defRPr sz="1800"/>
                      </a:pPr>
                      <a:r>
                        <a:rPr sz="1400"/>
                        <a:t>마이페이지,  포스팅페이지,  알림, 커뮤니티</a:t>
                      </a:r>
                    </a:p>
                  </a:txBody>
                  <a:tcPr marL="45720" marR="45720" anchor="ctr" horzOverflow="overflow"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2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4) 페이지 구성 및 기능"/>
          <p:cNvSpPr txBox="1"/>
          <p:nvPr/>
        </p:nvSpPr>
        <p:spPr>
          <a:xfrm>
            <a:off x="216228" y="335126"/>
            <a:ext cx="6456363" cy="627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393700">
              <a:lnSpc>
                <a:spcPts val="4600"/>
              </a:lnSpc>
              <a:spcBef>
                <a:spcPts val="0"/>
              </a:spcBef>
              <a:defRPr sz="4200">
                <a:solidFill>
                  <a:srgbClr val="DDDDDD"/>
                </a:solidFill>
                <a:latin typeface="한컴 윤고딕 250"/>
                <a:ea typeface="한컴 윤고딕 250"/>
                <a:cs typeface="한컴 윤고딕 250"/>
                <a:sym typeface="한컴 윤고딕 250"/>
              </a:defRPr>
            </a:lvl1pPr>
          </a:lstStyle>
          <a:p>
            <a:r>
              <a:t>4) 페이지 구성 및 기능</a:t>
            </a:r>
          </a:p>
        </p:txBody>
      </p:sp>
      <p:graphicFrame>
        <p:nvGraphicFramePr>
          <p:cNvPr id="78" name="Table"/>
          <p:cNvGraphicFramePr/>
          <p:nvPr>
            <p:extLst>
              <p:ext uri="{D42A27DB-BD31-4B8C-83A1-F6EECF244321}">
                <p14:modId xmlns:p14="http://schemas.microsoft.com/office/powerpoint/2010/main" val="4143233437"/>
              </p:ext>
            </p:extLst>
          </p:nvPr>
        </p:nvGraphicFramePr>
        <p:xfrm>
          <a:off x="454025" y="1487487"/>
          <a:ext cx="8763000" cy="371756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19275"/>
                <a:gridCol w="1685925"/>
                <a:gridCol w="5257800"/>
              </a:tblGrid>
              <a:tr h="1403430">
                <a:tc>
                  <a:txBody>
                    <a:bodyPr/>
                    <a:lstStyle/>
                    <a:p>
                      <a:pPr algn="ctr" defTabSz="1028700">
                        <a:defRPr sz="1800"/>
                      </a:pPr>
                      <a:r>
                        <a:rPr b="1" dirty="0" err="1">
                          <a:solidFill>
                            <a:srgbClr val="FFFFFF"/>
                          </a:solidFill>
                        </a:rPr>
                        <a:t>상위메뉴</a:t>
                      </a:r>
                      <a:endParaRPr b="1" dirty="0">
                        <a:solidFill>
                          <a:srgbClr val="FFFFFF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2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defTabSz="1028700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화면 구성</a:t>
                      </a:r>
                    </a:p>
                    <a:p>
                      <a:pPr algn="ctr" defTabSz="1028700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및</a:t>
                      </a:r>
                    </a:p>
                    <a:p>
                      <a:pPr algn="ctr" defTabSz="1028700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기능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28700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설명</a:t>
                      </a:r>
                    </a:p>
                  </a:txBody>
                  <a:tcPr marL="45720" marR="45720" anchor="ctr" horzOverflow="overflow">
                    <a:solidFill>
                      <a:srgbClr val="FFC000"/>
                    </a:solidFill>
                  </a:tcPr>
                </a:tc>
              </a:tr>
              <a:tr h="1157065">
                <a:tc rowSpan="2">
                  <a:txBody>
                    <a:bodyPr/>
                    <a:lstStyle/>
                    <a:p>
                      <a:pPr algn="ctr" defTabSz="1028700">
                        <a:defRPr sz="1800">
                          <a:solidFill>
                            <a:srgbClr val="FFFFFF"/>
                          </a:solidFill>
                        </a:defRPr>
                      </a:pPr>
                      <a:r>
                        <a:t>마이</a:t>
                      </a:r>
                    </a:p>
                    <a:p>
                      <a:pPr algn="ctr" defTabSz="1028700">
                        <a:defRPr sz="1800">
                          <a:solidFill>
                            <a:srgbClr val="FFFFFF"/>
                          </a:solidFill>
                        </a:defRPr>
                      </a:pPr>
                      <a:r>
                        <a:t>페이지</a:t>
                      </a:r>
                    </a:p>
                  </a:txBody>
                  <a:tcPr marL="45720" marR="45720" anchor="ctr" horzOverflow="overflow">
                    <a:lnT w="12700">
                      <a:miter lim="4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28700">
                        <a:defRPr sz="1800"/>
                      </a:pPr>
                      <a:r>
                        <a:t>회원정보수정</a:t>
                      </a:r>
                    </a:p>
                  </a:txBody>
                  <a:tcPr marL="45720" marR="45720" anchor="ctr" horzOverflow="overflow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028700">
                        <a:defRPr sz="1800"/>
                      </a:pPr>
                      <a:r>
                        <a:rPr sz="1400"/>
                        <a:t>사용자의 개인정보에 변경할게 있게 한다</a:t>
                      </a:r>
                    </a:p>
                  </a:txBody>
                  <a:tcPr marL="45720" marR="45720" anchor="ctr" horzOverflow="overflow">
                    <a:solidFill>
                      <a:srgbClr val="D0D8E8"/>
                    </a:solidFill>
                  </a:tcPr>
                </a:tc>
              </a:tr>
              <a:tr h="115706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1028700">
                        <a:defRPr sz="1800"/>
                      </a:pPr>
                      <a:r>
                        <a:rPr lang="ko-KR" altLang="en-US" dirty="0" smtClean="0"/>
                        <a:t>판매 중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판매완료</a:t>
                      </a:r>
                      <a:endParaRPr dirty="0"/>
                    </a:p>
                  </a:txBody>
                  <a:tcPr marL="45720" marR="45720" anchor="ctr" horzOverflow="overflow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028700">
                        <a:defRPr sz="1800"/>
                      </a:pPr>
                      <a:r>
                        <a:rPr lang="ko-KR" altLang="en-US" sz="1400" dirty="0" smtClean="0"/>
                        <a:t>현재 사용자가 올린 물품들을 판매 중에 있고 다른 사용자와 거래를 </a:t>
                      </a:r>
                      <a:r>
                        <a:rPr lang="ko-KR" altLang="en-US" sz="1400" dirty="0" err="1" smtClean="0"/>
                        <a:t>완료했을경우</a:t>
                      </a:r>
                      <a:r>
                        <a:rPr lang="ko-KR" altLang="en-US" sz="1400" dirty="0" smtClean="0"/>
                        <a:t> 판매 완료 </a:t>
                      </a:r>
                      <a:r>
                        <a:rPr lang="ko-KR" altLang="en-US" sz="1400" dirty="0" err="1" smtClean="0"/>
                        <a:t>로</a:t>
                      </a:r>
                      <a:r>
                        <a:rPr lang="ko-KR" altLang="en-US" sz="1400" dirty="0" smtClean="0"/>
                        <a:t> 데이터가 넘어간다</a:t>
                      </a:r>
                      <a:endParaRPr sz="1400" dirty="0"/>
                    </a:p>
                  </a:txBody>
                  <a:tcPr marL="45720" marR="45720" anchor="ctr" horzOverflow="overflow"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2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4) 페이지 구성 및 기능"/>
          <p:cNvSpPr txBox="1"/>
          <p:nvPr/>
        </p:nvSpPr>
        <p:spPr>
          <a:xfrm>
            <a:off x="254985" y="309288"/>
            <a:ext cx="6456363" cy="627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393700">
              <a:lnSpc>
                <a:spcPts val="4600"/>
              </a:lnSpc>
              <a:spcBef>
                <a:spcPts val="0"/>
              </a:spcBef>
              <a:defRPr sz="4200">
                <a:solidFill>
                  <a:srgbClr val="DDDDDD"/>
                </a:solidFill>
                <a:latin typeface="한컴 윤고딕 250"/>
                <a:ea typeface="한컴 윤고딕 250"/>
                <a:cs typeface="한컴 윤고딕 250"/>
                <a:sym typeface="한컴 윤고딕 250"/>
              </a:defRPr>
            </a:lvl1pPr>
          </a:lstStyle>
          <a:p>
            <a:r>
              <a:t>4) 페이지 구성 및 기능</a:t>
            </a:r>
          </a:p>
        </p:txBody>
      </p:sp>
      <p:graphicFrame>
        <p:nvGraphicFramePr>
          <p:cNvPr id="81" name="Table"/>
          <p:cNvGraphicFramePr/>
          <p:nvPr>
            <p:extLst>
              <p:ext uri="{D42A27DB-BD31-4B8C-83A1-F6EECF244321}">
                <p14:modId xmlns:p14="http://schemas.microsoft.com/office/powerpoint/2010/main" val="1572302578"/>
              </p:ext>
            </p:extLst>
          </p:nvPr>
        </p:nvGraphicFramePr>
        <p:xfrm>
          <a:off x="454025" y="1487487"/>
          <a:ext cx="8763000" cy="468153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19275"/>
                <a:gridCol w="1685925"/>
                <a:gridCol w="5257800"/>
              </a:tblGrid>
              <a:tr h="1114425">
                <a:tc>
                  <a:txBody>
                    <a:bodyPr/>
                    <a:lstStyle/>
                    <a:p>
                      <a:pPr algn="ctr" defTabSz="1028700">
                        <a:defRPr sz="1800"/>
                      </a:pPr>
                      <a:r>
                        <a:rPr b="1" dirty="0" err="1">
                          <a:solidFill>
                            <a:srgbClr val="FFFFFF"/>
                          </a:solidFill>
                        </a:rPr>
                        <a:t>상위메뉴</a:t>
                      </a:r>
                      <a:endParaRPr b="1" dirty="0">
                        <a:solidFill>
                          <a:srgbClr val="FFFFFF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2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defTabSz="1028700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화면 구성</a:t>
                      </a:r>
                    </a:p>
                    <a:p>
                      <a:pPr algn="ctr" defTabSz="1028700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및</a:t>
                      </a:r>
                    </a:p>
                    <a:p>
                      <a:pPr algn="ctr" defTabSz="1028700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기능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28700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설명</a:t>
                      </a:r>
                    </a:p>
                  </a:txBody>
                  <a:tcPr marL="45720" marR="45720" anchor="ctr" horzOverflow="overflow">
                    <a:solidFill>
                      <a:srgbClr val="FFC000"/>
                    </a:solidFill>
                  </a:tcPr>
                </a:tc>
              </a:tr>
              <a:tr h="919162">
                <a:tc rowSpan="4">
                  <a:txBody>
                    <a:bodyPr/>
                    <a:lstStyle/>
                    <a:p>
                      <a:pPr algn="ctr" defTabSz="1028700">
                        <a:defRPr sz="1800">
                          <a:solidFill>
                            <a:srgbClr val="FFFFFF"/>
                          </a:solidFill>
                        </a:defRPr>
                      </a:pPr>
                      <a:r>
                        <a:rPr dirty="0" err="1"/>
                        <a:t>포스팅</a:t>
                      </a:r>
                      <a:endParaRPr dirty="0"/>
                    </a:p>
                    <a:p>
                      <a:pPr algn="ctr" defTabSz="1028700">
                        <a:defRPr sz="1800">
                          <a:solidFill>
                            <a:srgbClr val="FFFFFF"/>
                          </a:solidFill>
                        </a:defRPr>
                      </a:pPr>
                      <a:r>
                        <a:rPr dirty="0" err="1"/>
                        <a:t>페이지</a:t>
                      </a:r>
                      <a:endParaRPr dirty="0"/>
                    </a:p>
                  </a:txBody>
                  <a:tcPr marL="45720" marR="45720" anchor="ctr" horzOverflow="overflow">
                    <a:lnT w="12700">
                      <a:miter lim="4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28700">
                        <a:defRPr sz="1800"/>
                      </a:pPr>
                      <a:r>
                        <a:t>사진 파일 등록</a:t>
                      </a:r>
                    </a:p>
                  </a:txBody>
                  <a:tcPr marL="45720" marR="45720" anchor="ctr" horzOverflow="overflow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028700">
                        <a:defRPr sz="1800"/>
                      </a:pPr>
                      <a:r>
                        <a:rPr sz="1400"/>
                        <a:t>사용자가 등록하고 싶은 물건을 자세히 찍어서 다른 사용자들에게 보여주기 위한 것이다</a:t>
                      </a:r>
                    </a:p>
                  </a:txBody>
                  <a:tcPr marL="45720" marR="45720" anchor="ctr" horzOverflow="overflow">
                    <a:solidFill>
                      <a:srgbClr val="D0D8E8"/>
                    </a:solidFill>
                  </a:tcPr>
                </a:tc>
              </a:tr>
              <a:tr h="9747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1028700">
                        <a:defRPr sz="1800"/>
                      </a:pPr>
                      <a:r>
                        <a:t>제목, 내용</a:t>
                      </a:r>
                    </a:p>
                  </a:txBody>
                  <a:tcPr marL="45720" marR="45720" anchor="ctr" horzOverflow="overflow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028700">
                        <a:defRPr sz="1800"/>
                      </a:pPr>
                      <a:r>
                        <a:rPr sz="1400"/>
                        <a:t>물건에 대한 제목과 내용을 작성하여 다른 사용자들의 관심 끌어본다</a:t>
                      </a:r>
                    </a:p>
                  </a:txBody>
                  <a:tcPr marL="45720" marR="45720" anchor="ctr" horzOverflow="overflow">
                    <a:solidFill>
                      <a:srgbClr val="E9EDF4"/>
                    </a:solidFill>
                  </a:tcPr>
                </a:tc>
              </a:tr>
              <a:tr h="836612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1028700">
                        <a:defRPr sz="1800"/>
                      </a:pPr>
                      <a:r>
                        <a:t>등록 태그</a:t>
                      </a:r>
                    </a:p>
                  </a:txBody>
                  <a:tcPr marL="45720" marR="45720" anchor="ctr" horzOverflow="overflow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028700">
                        <a:defRPr sz="1800"/>
                      </a:pPr>
                      <a:r>
                        <a:rPr sz="1400"/>
                        <a:t>등록할 물건에 대해 다른사용자가 보다 찾기 쉽게 태그를 입력하여 검색 하는것이다</a:t>
                      </a:r>
                    </a:p>
                  </a:txBody>
                  <a:tcPr marL="45720" marR="45720" anchor="ctr" horzOverflow="overflow">
                    <a:solidFill>
                      <a:srgbClr val="D0D8E8"/>
                    </a:solidFill>
                  </a:tcPr>
                </a:tc>
              </a:tr>
              <a:tr h="836612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1028700">
                        <a:defRPr sz="1800"/>
                      </a:pPr>
                      <a:r>
                        <a:t>거래 위치, </a:t>
                      </a:r>
                    </a:p>
                    <a:p>
                      <a:pPr algn="ctr" defTabSz="1028700">
                        <a:defRPr sz="1800"/>
                      </a:pPr>
                      <a:r>
                        <a:t>방식</a:t>
                      </a:r>
                    </a:p>
                  </a:txBody>
                  <a:tcPr marL="45720" marR="45720" anchor="ctr" horzOverflow="overflow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028700">
                        <a:defRPr sz="1400"/>
                      </a:pPr>
                      <a:r>
                        <a:t>사용자가 거래 방식을 선택하여 다른 사용자에게 정해져 있는 </a:t>
                      </a:r>
                    </a:p>
                    <a:p>
                      <a:pPr algn="l" defTabSz="1028700">
                        <a:defRPr sz="1400"/>
                      </a:pPr>
                      <a:r>
                        <a:t>거래방식에 통하여 물건을 거래한다 위치는 직거래일시 만날수 있는 장소를 선택하는것이다 </a:t>
                      </a:r>
                    </a:p>
                  </a:txBody>
                  <a:tcPr marL="45720" marR="45720" anchor="ctr" horzOverflow="overflow"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2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4) 페이지 구성 및 기능"/>
          <p:cNvSpPr txBox="1"/>
          <p:nvPr/>
        </p:nvSpPr>
        <p:spPr>
          <a:xfrm>
            <a:off x="280823" y="335126"/>
            <a:ext cx="6456363" cy="627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393700">
              <a:lnSpc>
                <a:spcPts val="4600"/>
              </a:lnSpc>
              <a:spcBef>
                <a:spcPts val="0"/>
              </a:spcBef>
              <a:defRPr sz="4200">
                <a:solidFill>
                  <a:srgbClr val="DDDDDD"/>
                </a:solidFill>
                <a:latin typeface="한컴 윤고딕 250"/>
                <a:ea typeface="한컴 윤고딕 250"/>
                <a:cs typeface="한컴 윤고딕 250"/>
                <a:sym typeface="한컴 윤고딕 250"/>
              </a:defRPr>
            </a:lvl1pPr>
          </a:lstStyle>
          <a:p>
            <a:r>
              <a:t>4) 페이지 구성 및 기능</a:t>
            </a:r>
          </a:p>
        </p:txBody>
      </p:sp>
      <p:graphicFrame>
        <p:nvGraphicFramePr>
          <p:cNvPr id="84" name="Table"/>
          <p:cNvGraphicFramePr/>
          <p:nvPr>
            <p:extLst>
              <p:ext uri="{D42A27DB-BD31-4B8C-83A1-F6EECF244321}">
                <p14:modId xmlns:p14="http://schemas.microsoft.com/office/powerpoint/2010/main" val="785494801"/>
              </p:ext>
            </p:extLst>
          </p:nvPr>
        </p:nvGraphicFramePr>
        <p:xfrm>
          <a:off x="454025" y="1487487"/>
          <a:ext cx="8763000" cy="441642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19275"/>
                <a:gridCol w="1685925"/>
                <a:gridCol w="5257800"/>
              </a:tblGrid>
              <a:tr h="1063625">
                <a:tc>
                  <a:txBody>
                    <a:bodyPr/>
                    <a:lstStyle/>
                    <a:p>
                      <a:pPr algn="ctr" defTabSz="1028700">
                        <a:defRPr sz="1800"/>
                      </a:pPr>
                      <a:r>
                        <a:rPr b="1" dirty="0" err="1">
                          <a:solidFill>
                            <a:srgbClr val="FFFFFF"/>
                          </a:solidFill>
                        </a:rPr>
                        <a:t>상위메뉴</a:t>
                      </a:r>
                      <a:endParaRPr b="1" dirty="0">
                        <a:solidFill>
                          <a:srgbClr val="FFFFFF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2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defTabSz="1028700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화면 구성</a:t>
                      </a:r>
                    </a:p>
                    <a:p>
                      <a:pPr algn="ctr" defTabSz="1028700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및</a:t>
                      </a:r>
                    </a:p>
                    <a:p>
                      <a:pPr algn="ctr" defTabSz="1028700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기능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28700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설명</a:t>
                      </a:r>
                    </a:p>
                  </a:txBody>
                  <a:tcPr marL="45720" marR="45720" anchor="ctr" horzOverflow="overflow">
                    <a:solidFill>
                      <a:srgbClr val="FFC000"/>
                    </a:solidFill>
                  </a:tcPr>
                </a:tc>
              </a:tr>
              <a:tr h="876300">
                <a:tc rowSpan="4">
                  <a:txBody>
                    <a:bodyPr/>
                    <a:lstStyle/>
                    <a:p>
                      <a:pPr algn="ctr" defTabSz="1028700">
                        <a:defRPr sz="1800"/>
                      </a:pPr>
                      <a:r>
                        <a:rPr dirty="0" err="1">
                          <a:solidFill>
                            <a:srgbClr val="FFFFFF"/>
                          </a:solidFill>
                        </a:rPr>
                        <a:t>상세페이지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45720" marR="45720" anchor="ctr" horzOverflow="overflow">
                    <a:lnT w="12700">
                      <a:miter lim="4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28700">
                        <a:defRPr sz="1800"/>
                      </a:pPr>
                      <a:r>
                        <a:t>사진 등록</a:t>
                      </a:r>
                    </a:p>
                  </a:txBody>
                  <a:tcPr marL="45720" marR="45720" anchor="ctr" horzOverflow="overflow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028700">
                        <a:defRPr sz="1800"/>
                      </a:pPr>
                      <a:r>
                        <a:rPr sz="1400"/>
                        <a:t>다른 사용자가 거래할 물건의 상태를 보여주기위해 올린다</a:t>
                      </a:r>
                    </a:p>
                  </a:txBody>
                  <a:tcPr marL="45720" marR="45720" anchor="ctr" horzOverflow="overflow">
                    <a:solidFill>
                      <a:srgbClr val="D0D8E8"/>
                    </a:solidFill>
                  </a:tcPr>
                </a:tc>
              </a:tr>
              <a:tr h="87788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1028700">
                        <a:defRPr sz="1800"/>
                      </a:pPr>
                      <a:r>
                        <a:rPr dirty="0" err="1"/>
                        <a:t>거래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조건의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물건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리스트</a:t>
                      </a:r>
                      <a:endParaRPr dirty="0"/>
                    </a:p>
                  </a:txBody>
                  <a:tcPr marL="45720" marR="45720" anchor="ctr" horzOverflow="overflow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028700">
                        <a:defRPr sz="1800"/>
                      </a:pPr>
                      <a:r>
                        <a:rPr sz="1400" dirty="0" err="1"/>
                        <a:t>올라온</a:t>
                      </a:r>
                      <a:r>
                        <a:rPr sz="1400" dirty="0"/>
                        <a:t> </a:t>
                      </a:r>
                      <a:r>
                        <a:rPr sz="1400" dirty="0" err="1"/>
                        <a:t>상대방의</a:t>
                      </a:r>
                      <a:r>
                        <a:rPr sz="1400" dirty="0"/>
                        <a:t> </a:t>
                      </a:r>
                      <a:r>
                        <a:rPr sz="1400" dirty="0" err="1"/>
                        <a:t>물건을</a:t>
                      </a:r>
                      <a:r>
                        <a:rPr sz="1400" dirty="0"/>
                        <a:t> </a:t>
                      </a:r>
                      <a:r>
                        <a:rPr sz="1400" dirty="0" err="1"/>
                        <a:t>어떤</a:t>
                      </a:r>
                      <a:r>
                        <a:rPr sz="1400" dirty="0"/>
                        <a:t> </a:t>
                      </a:r>
                      <a:r>
                        <a:rPr sz="1400" dirty="0" err="1"/>
                        <a:t>다른</a:t>
                      </a:r>
                      <a:r>
                        <a:rPr sz="1400" dirty="0"/>
                        <a:t> </a:t>
                      </a:r>
                      <a:r>
                        <a:rPr sz="1400" dirty="0" err="1"/>
                        <a:t>물건과</a:t>
                      </a:r>
                      <a:r>
                        <a:rPr sz="1400" dirty="0"/>
                        <a:t> </a:t>
                      </a:r>
                      <a:r>
                        <a:rPr sz="1400" dirty="0" err="1"/>
                        <a:t>교환을</a:t>
                      </a:r>
                      <a:r>
                        <a:rPr sz="1400" dirty="0"/>
                        <a:t> </a:t>
                      </a:r>
                      <a:r>
                        <a:rPr sz="1400" dirty="0" err="1"/>
                        <a:t>하고</a:t>
                      </a:r>
                      <a:r>
                        <a:rPr sz="1400" dirty="0"/>
                        <a:t> </a:t>
                      </a:r>
                      <a:r>
                        <a:rPr sz="1400" dirty="0" err="1"/>
                        <a:t>싶은지에대해</a:t>
                      </a:r>
                      <a:r>
                        <a:rPr sz="1400" dirty="0"/>
                        <a:t> </a:t>
                      </a:r>
                      <a:r>
                        <a:rPr sz="1400" dirty="0" err="1"/>
                        <a:t>미리</a:t>
                      </a:r>
                      <a:r>
                        <a:rPr sz="1400" dirty="0"/>
                        <a:t> </a:t>
                      </a:r>
                      <a:r>
                        <a:rPr sz="1400" dirty="0" err="1"/>
                        <a:t>알려주기</a:t>
                      </a:r>
                      <a:r>
                        <a:rPr sz="1400" dirty="0"/>
                        <a:t> </a:t>
                      </a:r>
                      <a:r>
                        <a:rPr sz="1400" dirty="0" err="1"/>
                        <a:t>위한것이다</a:t>
                      </a:r>
                      <a:endParaRPr sz="1400" dirty="0"/>
                    </a:p>
                  </a:txBody>
                  <a:tcPr marL="45720" marR="45720" anchor="ctr" horzOverflow="overflow">
                    <a:solidFill>
                      <a:srgbClr val="E9EDF4"/>
                    </a:solidFill>
                  </a:tcPr>
                </a:tc>
              </a:tr>
              <a:tr h="8001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1028700">
                        <a:defRPr sz="1800"/>
                      </a:pPr>
                      <a:r>
                        <a:t>댓글</a:t>
                      </a:r>
                    </a:p>
                  </a:txBody>
                  <a:tcPr marL="45720" marR="45720" anchor="ctr" horzOverflow="overflow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028700">
                        <a:defRPr sz="1800"/>
                      </a:pPr>
                      <a:r>
                        <a:rPr sz="1400" dirty="0" err="1"/>
                        <a:t>댓글로</a:t>
                      </a:r>
                      <a:r>
                        <a:rPr sz="1400" dirty="0"/>
                        <a:t> </a:t>
                      </a:r>
                      <a:r>
                        <a:rPr sz="1400" dirty="0" err="1"/>
                        <a:t>물건을</a:t>
                      </a:r>
                      <a:r>
                        <a:rPr sz="1400" dirty="0"/>
                        <a:t> </a:t>
                      </a:r>
                      <a:r>
                        <a:rPr sz="1400" dirty="0" err="1"/>
                        <a:t>사고</a:t>
                      </a:r>
                      <a:r>
                        <a:rPr sz="1400" dirty="0"/>
                        <a:t> </a:t>
                      </a:r>
                      <a:r>
                        <a:rPr sz="1400" dirty="0" err="1"/>
                        <a:t>싶은지에</a:t>
                      </a:r>
                      <a:r>
                        <a:rPr sz="1400" dirty="0"/>
                        <a:t> </a:t>
                      </a:r>
                      <a:r>
                        <a:rPr sz="1400" dirty="0" err="1"/>
                        <a:t>대한</a:t>
                      </a:r>
                      <a:r>
                        <a:rPr sz="1400" dirty="0"/>
                        <a:t> </a:t>
                      </a:r>
                      <a:r>
                        <a:rPr sz="1400" dirty="0" err="1"/>
                        <a:t>의사를</a:t>
                      </a:r>
                      <a:r>
                        <a:rPr sz="1400" dirty="0"/>
                        <a:t> </a:t>
                      </a:r>
                      <a:r>
                        <a:rPr sz="1400" dirty="0" err="1"/>
                        <a:t>전달한다</a:t>
                      </a:r>
                      <a:endParaRPr sz="1400" dirty="0"/>
                    </a:p>
                  </a:txBody>
                  <a:tcPr marL="45720" marR="45720" anchor="ctr" horzOverflow="overflow">
                    <a:solidFill>
                      <a:srgbClr val="E9EDF4"/>
                    </a:solidFill>
                  </a:tcPr>
                </a:tc>
              </a:tr>
              <a:tr h="798512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1028700">
                        <a:defRPr sz="1800"/>
                      </a:pPr>
                      <a:r>
                        <a:t>화면연결</a:t>
                      </a:r>
                    </a:p>
                  </a:txBody>
                  <a:tcPr marL="45720" marR="45720" anchor="ctr" horzOverflow="overflow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028700">
                        <a:defRPr sz="1800"/>
                      </a:pPr>
                      <a:r>
                        <a:rPr sz="1400"/>
                        <a:t>상대 페이지</a:t>
                      </a:r>
                    </a:p>
                  </a:txBody>
                  <a:tcPr marL="45720" marR="45720" anchor="ctr" horzOverflow="overflow"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BF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4) 페이지 구성 및 기능"/>
          <p:cNvSpPr txBox="1"/>
          <p:nvPr/>
        </p:nvSpPr>
        <p:spPr>
          <a:xfrm>
            <a:off x="267904" y="335126"/>
            <a:ext cx="6456363" cy="627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393700">
              <a:lnSpc>
                <a:spcPts val="4600"/>
              </a:lnSpc>
              <a:spcBef>
                <a:spcPts val="0"/>
              </a:spcBef>
              <a:defRPr sz="4200">
                <a:solidFill>
                  <a:srgbClr val="DDDDDD"/>
                </a:solidFill>
                <a:latin typeface="한컴 윤고딕 250"/>
                <a:ea typeface="한컴 윤고딕 250"/>
                <a:cs typeface="한컴 윤고딕 250"/>
                <a:sym typeface="한컴 윤고딕 250"/>
              </a:defRPr>
            </a:lvl1pPr>
          </a:lstStyle>
          <a:p>
            <a:r>
              <a:t>4) 페이지 구성 및 기능</a:t>
            </a:r>
          </a:p>
        </p:txBody>
      </p:sp>
      <p:graphicFrame>
        <p:nvGraphicFramePr>
          <p:cNvPr id="87" name="Table"/>
          <p:cNvGraphicFramePr/>
          <p:nvPr>
            <p:extLst>
              <p:ext uri="{D42A27DB-BD31-4B8C-83A1-F6EECF244321}">
                <p14:modId xmlns:p14="http://schemas.microsoft.com/office/powerpoint/2010/main" val="3485802862"/>
              </p:ext>
            </p:extLst>
          </p:nvPr>
        </p:nvGraphicFramePr>
        <p:xfrm>
          <a:off x="454025" y="1487487"/>
          <a:ext cx="8763000" cy="400367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19275"/>
                <a:gridCol w="1685925"/>
                <a:gridCol w="5257800"/>
              </a:tblGrid>
              <a:tr h="1511300">
                <a:tc>
                  <a:txBody>
                    <a:bodyPr/>
                    <a:lstStyle/>
                    <a:p>
                      <a:pPr algn="ctr" defTabSz="1028700">
                        <a:defRPr sz="1800"/>
                      </a:pPr>
                      <a:r>
                        <a:rPr b="1" dirty="0" err="1">
                          <a:solidFill>
                            <a:srgbClr val="FFFFFF"/>
                          </a:solidFill>
                        </a:rPr>
                        <a:t>상위메뉴</a:t>
                      </a:r>
                      <a:endParaRPr b="1" dirty="0">
                        <a:solidFill>
                          <a:srgbClr val="FFFFFF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2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defTabSz="1028700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화면 구성</a:t>
                      </a:r>
                    </a:p>
                    <a:p>
                      <a:pPr algn="ctr" defTabSz="1028700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및</a:t>
                      </a:r>
                    </a:p>
                    <a:p>
                      <a:pPr algn="ctr" defTabSz="1028700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기능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28700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설명</a:t>
                      </a:r>
                    </a:p>
                  </a:txBody>
                  <a:tcPr marL="45720" marR="45720" anchor="ctr" horzOverflow="overflow">
                    <a:solidFill>
                      <a:srgbClr val="FFC000"/>
                    </a:solidFill>
                  </a:tcPr>
                </a:tc>
              </a:tr>
              <a:tr h="1246187">
                <a:tc rowSpan="2">
                  <a:txBody>
                    <a:bodyPr/>
                    <a:lstStyle/>
                    <a:p>
                      <a:pPr algn="ctr" defTabSz="1028700">
                        <a:defRPr sz="1800"/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상대페이지</a:t>
                      </a:r>
                    </a:p>
                  </a:txBody>
                  <a:tcPr marL="45720" marR="45720" anchor="ctr" horzOverflow="overflow">
                    <a:lnT w="12700">
                      <a:miter lim="4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28700">
                        <a:defRPr sz="1800"/>
                      </a:pPr>
                      <a:r>
                        <a:t>프로필 </a:t>
                      </a:r>
                    </a:p>
                  </a:txBody>
                  <a:tcPr marL="45720" marR="45720" anchor="ctr" horzOverflow="overflow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028700">
                        <a:defRPr sz="1800"/>
                      </a:pPr>
                      <a:r>
                        <a:rPr sz="1400"/>
                        <a:t>상대방을 나타낼수 있는 사진을 등록할수 있게 하고 상대방이 원하는 거래 장소라던가 닉네임, 거래방식과 횟수를 보여주는 것이고 찜이나 좋아요를 눌러 상대방 페이지에 쉽게 들어 올수 있다</a:t>
                      </a:r>
                    </a:p>
                  </a:txBody>
                  <a:tcPr marL="45720" marR="45720" anchor="ctr" horzOverflow="overflow">
                    <a:solidFill>
                      <a:srgbClr val="D0D8E8"/>
                    </a:solidFill>
                  </a:tcPr>
                </a:tc>
              </a:tr>
              <a:tr h="124618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1028700">
                        <a:defRPr sz="1800"/>
                      </a:pPr>
                      <a:r>
                        <a:t>물건리스트</a:t>
                      </a:r>
                    </a:p>
                  </a:txBody>
                  <a:tcPr marL="45720" marR="45720" anchor="ctr" horzOverflow="overflow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028700">
                        <a:defRPr sz="1800"/>
                      </a:pPr>
                      <a:r>
                        <a:rPr sz="1400" dirty="0" err="1"/>
                        <a:t>상대방이</a:t>
                      </a:r>
                      <a:r>
                        <a:rPr sz="1400" dirty="0"/>
                        <a:t> </a:t>
                      </a:r>
                      <a:r>
                        <a:rPr sz="1400" dirty="0" err="1"/>
                        <a:t>올린</a:t>
                      </a:r>
                      <a:r>
                        <a:rPr sz="1400" dirty="0"/>
                        <a:t> </a:t>
                      </a:r>
                      <a:r>
                        <a:rPr sz="1400" dirty="0" err="1"/>
                        <a:t>거래중인</a:t>
                      </a:r>
                      <a:r>
                        <a:rPr sz="1400" dirty="0"/>
                        <a:t> </a:t>
                      </a:r>
                      <a:r>
                        <a:rPr sz="1400" dirty="0" err="1"/>
                        <a:t>물건들을</a:t>
                      </a:r>
                      <a:r>
                        <a:rPr sz="1400" dirty="0"/>
                        <a:t> </a:t>
                      </a:r>
                      <a:r>
                        <a:rPr sz="1400" dirty="0" err="1"/>
                        <a:t>보여주는</a:t>
                      </a:r>
                      <a:r>
                        <a:rPr sz="1400" dirty="0"/>
                        <a:t> </a:t>
                      </a:r>
                      <a:r>
                        <a:rPr sz="1400" dirty="0" err="1"/>
                        <a:t>리스트</a:t>
                      </a:r>
                      <a:r>
                        <a:rPr sz="1400" dirty="0"/>
                        <a:t> </a:t>
                      </a:r>
                      <a:r>
                        <a:rPr sz="1400" dirty="0" err="1"/>
                        <a:t>이다</a:t>
                      </a:r>
                      <a:endParaRPr sz="1400" dirty="0"/>
                    </a:p>
                  </a:txBody>
                  <a:tcPr marL="45720" marR="45720" anchor="ctr" horzOverflow="overflow"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BF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4) 페이지 구성 및 기능"/>
          <p:cNvSpPr txBox="1"/>
          <p:nvPr/>
        </p:nvSpPr>
        <p:spPr>
          <a:xfrm>
            <a:off x="319580" y="386802"/>
            <a:ext cx="6456363" cy="627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393700">
              <a:lnSpc>
                <a:spcPts val="4600"/>
              </a:lnSpc>
              <a:spcBef>
                <a:spcPts val="0"/>
              </a:spcBef>
              <a:defRPr sz="4200">
                <a:solidFill>
                  <a:srgbClr val="DDDDDD"/>
                </a:solidFill>
                <a:latin typeface="한컴 윤고딕 250"/>
                <a:ea typeface="한컴 윤고딕 250"/>
                <a:cs typeface="한컴 윤고딕 250"/>
                <a:sym typeface="한컴 윤고딕 250"/>
              </a:defRPr>
            </a:lvl1pPr>
          </a:lstStyle>
          <a:p>
            <a:r>
              <a:t>4) 페이지 구성 및 기능</a:t>
            </a:r>
          </a:p>
        </p:txBody>
      </p:sp>
      <p:graphicFrame>
        <p:nvGraphicFramePr>
          <p:cNvPr id="90" name="Table"/>
          <p:cNvGraphicFramePr/>
          <p:nvPr>
            <p:extLst>
              <p:ext uri="{D42A27DB-BD31-4B8C-83A1-F6EECF244321}">
                <p14:modId xmlns:p14="http://schemas.microsoft.com/office/powerpoint/2010/main" val="2914408888"/>
              </p:ext>
            </p:extLst>
          </p:nvPr>
        </p:nvGraphicFramePr>
        <p:xfrm>
          <a:off x="454025" y="1487488"/>
          <a:ext cx="8763000" cy="3225189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19275"/>
                <a:gridCol w="1685925"/>
                <a:gridCol w="5257800"/>
              </a:tblGrid>
              <a:tr h="1098885">
                <a:tc>
                  <a:txBody>
                    <a:bodyPr/>
                    <a:lstStyle/>
                    <a:p>
                      <a:pPr algn="ctr" defTabSz="1028700">
                        <a:defRPr sz="1800"/>
                      </a:pPr>
                      <a:r>
                        <a:rPr b="1" dirty="0" err="1">
                          <a:solidFill>
                            <a:srgbClr val="FFFFFF"/>
                          </a:solidFill>
                        </a:rPr>
                        <a:t>상위메뉴</a:t>
                      </a:r>
                      <a:endParaRPr b="1" dirty="0">
                        <a:solidFill>
                          <a:srgbClr val="FFFFFF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2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defTabSz="1028700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화면 구성</a:t>
                      </a:r>
                    </a:p>
                    <a:p>
                      <a:pPr algn="ctr" defTabSz="1028700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및</a:t>
                      </a:r>
                    </a:p>
                    <a:p>
                      <a:pPr algn="ctr" defTabSz="1028700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기능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28700">
                        <a:defRPr sz="1800"/>
                      </a:pPr>
                      <a:r>
                        <a:rPr b="1" dirty="0" err="1">
                          <a:solidFill>
                            <a:srgbClr val="FFFFFF"/>
                          </a:solidFill>
                        </a:rPr>
                        <a:t>설명</a:t>
                      </a:r>
                      <a:endParaRPr b="1" dirty="0">
                        <a:solidFill>
                          <a:srgbClr val="FFFFFF"/>
                        </a:solidFill>
                      </a:endParaRPr>
                    </a:p>
                  </a:txBody>
                  <a:tcPr marL="45720" marR="45720" anchor="ctr" horzOverflow="overflow">
                    <a:solidFill>
                      <a:srgbClr val="FFC000"/>
                    </a:solidFill>
                  </a:tcPr>
                </a:tc>
              </a:tr>
              <a:tr h="2126304">
                <a:tc>
                  <a:txBody>
                    <a:bodyPr/>
                    <a:lstStyle/>
                    <a:p>
                      <a:pPr algn="ctr" defTabSz="1028700">
                        <a:defRPr sz="1800">
                          <a:solidFill>
                            <a:srgbClr val="FFFFFF"/>
                          </a:solidFill>
                        </a:defRPr>
                      </a:pPr>
                      <a:r>
                        <a:rPr lang="ko-KR" altLang="en-US" dirty="0" smtClean="0"/>
                        <a:t>공지사항</a:t>
                      </a:r>
                      <a:endParaRPr lang="en-US" altLang="ko-KR" dirty="0" smtClean="0"/>
                    </a:p>
                    <a:p>
                      <a:pPr algn="ctr" defTabSz="1028700">
                        <a:defRPr sz="1800">
                          <a:solidFill>
                            <a:srgbClr val="FFFFFF"/>
                          </a:solidFill>
                        </a:defRPr>
                      </a:pPr>
                      <a:r>
                        <a:rPr dirty="0" err="1" smtClean="0"/>
                        <a:t>페이지</a:t>
                      </a:r>
                      <a:endParaRPr dirty="0"/>
                    </a:p>
                  </a:txBody>
                  <a:tcPr marL="45720" marR="45720" anchor="ctr" horzOverflow="overflow">
                    <a:lnT w="12700">
                      <a:miter lim="4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28700">
                        <a:defRPr sz="1800"/>
                      </a:pPr>
                      <a:r>
                        <a:rPr dirty="0" err="1"/>
                        <a:t>공지사항</a:t>
                      </a:r>
                      <a:endParaRPr dirty="0"/>
                    </a:p>
                  </a:txBody>
                  <a:tcPr marL="45720" marR="45720" anchor="ctr" horzOverflow="overflow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028700">
                        <a:defRPr sz="1800"/>
                      </a:pPr>
                      <a:r>
                        <a:rPr sz="1400" dirty="0" err="1"/>
                        <a:t>웹페이지에</a:t>
                      </a:r>
                      <a:r>
                        <a:rPr sz="1400" dirty="0"/>
                        <a:t> </a:t>
                      </a:r>
                      <a:r>
                        <a:rPr sz="1400" dirty="0" err="1"/>
                        <a:t>대한</a:t>
                      </a:r>
                      <a:r>
                        <a:rPr sz="1400" dirty="0"/>
                        <a:t> </a:t>
                      </a:r>
                      <a:r>
                        <a:rPr sz="1400" dirty="0" err="1"/>
                        <a:t>변경사항이나</a:t>
                      </a:r>
                      <a:r>
                        <a:rPr sz="1400" dirty="0"/>
                        <a:t> </a:t>
                      </a:r>
                      <a:r>
                        <a:rPr sz="1400" dirty="0" err="1"/>
                        <a:t>오류가</a:t>
                      </a:r>
                      <a:r>
                        <a:rPr sz="1400" dirty="0"/>
                        <a:t> </a:t>
                      </a:r>
                      <a:r>
                        <a:rPr sz="1400" dirty="0" err="1"/>
                        <a:t>생긴는</a:t>
                      </a:r>
                      <a:r>
                        <a:rPr sz="1400" dirty="0"/>
                        <a:t> </a:t>
                      </a:r>
                      <a:r>
                        <a:rPr sz="1400" dirty="0" err="1"/>
                        <a:t>그런</a:t>
                      </a:r>
                      <a:r>
                        <a:rPr sz="1400" dirty="0"/>
                        <a:t> </a:t>
                      </a:r>
                      <a:r>
                        <a:rPr sz="1400" dirty="0" err="1"/>
                        <a:t>상태를</a:t>
                      </a:r>
                      <a:r>
                        <a:rPr sz="1400" dirty="0"/>
                        <a:t> </a:t>
                      </a:r>
                      <a:r>
                        <a:rPr sz="1400" dirty="0" err="1"/>
                        <a:t>다른</a:t>
                      </a:r>
                      <a:r>
                        <a:rPr sz="1400" dirty="0"/>
                        <a:t> </a:t>
                      </a:r>
                      <a:r>
                        <a:rPr sz="1400" dirty="0" err="1"/>
                        <a:t>사용자들에게</a:t>
                      </a:r>
                      <a:r>
                        <a:rPr sz="1400" dirty="0"/>
                        <a:t> </a:t>
                      </a:r>
                      <a:r>
                        <a:rPr sz="1400" dirty="0" err="1"/>
                        <a:t>알려주는</a:t>
                      </a:r>
                      <a:r>
                        <a:rPr sz="1400" dirty="0"/>
                        <a:t> </a:t>
                      </a:r>
                      <a:r>
                        <a:rPr sz="1400" dirty="0" err="1"/>
                        <a:t>곳이다</a:t>
                      </a:r>
                      <a:endParaRPr sz="1400" dirty="0"/>
                    </a:p>
                  </a:txBody>
                  <a:tcPr marL="45720" marR="45720" anchor="ctr" horzOverflow="overflow"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BF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5) 기능 구성도"/>
          <p:cNvSpPr txBox="1"/>
          <p:nvPr/>
        </p:nvSpPr>
        <p:spPr>
          <a:xfrm>
            <a:off x="328667" y="283450"/>
            <a:ext cx="6456363" cy="627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393700">
              <a:lnSpc>
                <a:spcPts val="4600"/>
              </a:lnSpc>
              <a:spcBef>
                <a:spcPts val="0"/>
              </a:spcBef>
              <a:defRPr sz="4200">
                <a:solidFill>
                  <a:srgbClr val="DDDDDD"/>
                </a:solidFill>
                <a:latin typeface="한컴 윤고딕 250"/>
                <a:ea typeface="한컴 윤고딕 250"/>
                <a:cs typeface="한컴 윤고딕 250"/>
                <a:sym typeface="한컴 윤고딕 250"/>
              </a:defRPr>
            </a:lvl1pPr>
          </a:lstStyle>
          <a:p>
            <a:r>
              <a:rPr dirty="0"/>
              <a:t>5) </a:t>
            </a:r>
            <a:r>
              <a:rPr dirty="0" err="1"/>
              <a:t>기능</a:t>
            </a:r>
            <a:r>
              <a:rPr dirty="0"/>
              <a:t> </a:t>
            </a:r>
            <a:r>
              <a:rPr dirty="0" err="1"/>
              <a:t>구성도</a:t>
            </a:r>
            <a:endParaRPr dirty="0"/>
          </a:p>
        </p:txBody>
      </p:sp>
      <p:graphicFrame>
        <p:nvGraphicFramePr>
          <p:cNvPr id="93" name="Table"/>
          <p:cNvGraphicFramePr/>
          <p:nvPr>
            <p:extLst>
              <p:ext uri="{D42A27DB-BD31-4B8C-83A1-F6EECF244321}">
                <p14:modId xmlns:p14="http://schemas.microsoft.com/office/powerpoint/2010/main" val="670503069"/>
              </p:ext>
            </p:extLst>
          </p:nvPr>
        </p:nvGraphicFramePr>
        <p:xfrm>
          <a:off x="488949" y="1242027"/>
          <a:ext cx="8763000" cy="4457699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19275"/>
                <a:gridCol w="1685925"/>
                <a:gridCol w="5257800"/>
              </a:tblGrid>
              <a:tr h="1311275">
                <a:tc>
                  <a:txBody>
                    <a:bodyPr/>
                    <a:lstStyle/>
                    <a:p>
                      <a:pPr algn="ctr" defTabSz="1028700">
                        <a:defRPr sz="1800"/>
                      </a:pPr>
                      <a:r>
                        <a:rPr b="1" dirty="0" err="1">
                          <a:solidFill>
                            <a:srgbClr val="FFFFFF"/>
                          </a:solidFill>
                        </a:rPr>
                        <a:t>상위메뉴</a:t>
                      </a:r>
                      <a:endParaRPr b="1" dirty="0">
                        <a:solidFill>
                          <a:srgbClr val="FFFFFF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2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defTabSz="1028700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기능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28700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설명</a:t>
                      </a:r>
                    </a:p>
                  </a:txBody>
                  <a:tcPr marL="45720" marR="45720" anchor="ctr" horzOverflow="overflow">
                    <a:solidFill>
                      <a:srgbClr val="FFC000"/>
                    </a:solidFill>
                  </a:tcPr>
                </a:tc>
              </a:tr>
              <a:tr h="1081087">
                <a:tc rowSpan="3">
                  <a:txBody>
                    <a:bodyPr/>
                    <a:lstStyle/>
                    <a:p>
                      <a:pPr algn="ctr" defTabSz="1028700">
                        <a:defRPr sz="1800"/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관리자 기능</a:t>
                      </a:r>
                    </a:p>
                  </a:txBody>
                  <a:tcPr marL="45720" marR="45720" anchor="ctr" horzOverflow="overflow">
                    <a:lnT w="12700">
                      <a:miter lim="4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28700">
                        <a:defRPr sz="1800"/>
                      </a:pPr>
                      <a:r>
                        <a:t>이용 후기 관리</a:t>
                      </a:r>
                    </a:p>
                  </a:txBody>
                  <a:tcPr marL="45720" marR="45720" anchor="ctr" horzOverflow="overflow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028700">
                        <a:defRPr sz="1800"/>
                      </a:pPr>
                      <a:r>
                        <a:rPr sz="1400"/>
                        <a:t>관리자만이 이용후기 글을 삭제할 수 있다</a:t>
                      </a:r>
                    </a:p>
                  </a:txBody>
                  <a:tcPr marL="45720" marR="45720" anchor="ctr" horzOverflow="overflow">
                    <a:solidFill>
                      <a:srgbClr val="D0D8E8"/>
                    </a:solidFill>
                  </a:tcPr>
                </a:tc>
              </a:tr>
              <a:tr h="108108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1028700">
                        <a:defRPr sz="1800"/>
                      </a:pPr>
                      <a:r>
                        <a:rPr dirty="0" err="1"/>
                        <a:t>관리자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관리</a:t>
                      </a:r>
                      <a:endParaRPr dirty="0"/>
                    </a:p>
                  </a:txBody>
                  <a:tcPr marL="45720" marR="45720" anchor="ctr" horzOverflow="overflow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028700">
                        <a:defRPr sz="1800"/>
                      </a:pPr>
                      <a:r>
                        <a:rPr sz="1400" dirty="0" err="1"/>
                        <a:t>관리자의</a:t>
                      </a:r>
                      <a:r>
                        <a:rPr sz="1400" dirty="0"/>
                        <a:t> </a:t>
                      </a:r>
                      <a:r>
                        <a:rPr sz="1400" dirty="0" err="1"/>
                        <a:t>아이디와</a:t>
                      </a:r>
                      <a:r>
                        <a:rPr sz="1400" dirty="0"/>
                        <a:t> </a:t>
                      </a:r>
                      <a:r>
                        <a:rPr sz="1400" dirty="0" err="1"/>
                        <a:t>비밀번호를</a:t>
                      </a:r>
                      <a:r>
                        <a:rPr sz="1400" dirty="0"/>
                        <a:t> </a:t>
                      </a:r>
                      <a:r>
                        <a:rPr sz="1400" dirty="0" err="1"/>
                        <a:t>수정</a:t>
                      </a:r>
                      <a:r>
                        <a:rPr sz="1400" dirty="0"/>
                        <a:t> 및 </a:t>
                      </a:r>
                      <a:r>
                        <a:rPr sz="1400" dirty="0" err="1"/>
                        <a:t>변경한다</a:t>
                      </a:r>
                      <a:r>
                        <a:rPr sz="1400" dirty="0"/>
                        <a:t>.</a:t>
                      </a:r>
                    </a:p>
                  </a:txBody>
                  <a:tcPr marL="45720" marR="45720" anchor="ctr" horzOverflow="overflow">
                    <a:solidFill>
                      <a:srgbClr val="E9EDF4"/>
                    </a:solidFill>
                  </a:tcPr>
                </a:tc>
              </a:tr>
              <a:tr h="9842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1028700">
                        <a:defRPr sz="1800"/>
                      </a:pPr>
                      <a:r>
                        <a:rPr lang="ko-KR" altLang="en-US" dirty="0" smtClean="0"/>
                        <a:t>공지사항</a:t>
                      </a:r>
                      <a:r>
                        <a:rPr dirty="0" smtClean="0"/>
                        <a:t> </a:t>
                      </a:r>
                      <a:r>
                        <a:rPr dirty="0" err="1"/>
                        <a:t>관리</a:t>
                      </a:r>
                      <a:endParaRPr dirty="0"/>
                    </a:p>
                  </a:txBody>
                  <a:tcPr marL="45720" marR="45720" anchor="ctr" horzOverflow="overflow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028700">
                        <a:defRPr sz="1800"/>
                      </a:pPr>
                      <a:r>
                        <a:rPr sz="1400" dirty="0" err="1"/>
                        <a:t>관리자만이</a:t>
                      </a:r>
                      <a:r>
                        <a:rPr sz="1400" dirty="0"/>
                        <a:t> </a:t>
                      </a:r>
                      <a:r>
                        <a:rPr lang="ko-KR" altLang="en-US" sz="1400" dirty="0" smtClean="0"/>
                        <a:t>공지사항의 </a:t>
                      </a:r>
                      <a:r>
                        <a:rPr sz="1400" dirty="0" err="1" smtClean="0"/>
                        <a:t>글들을</a:t>
                      </a:r>
                      <a:r>
                        <a:rPr sz="1400" dirty="0" smtClean="0"/>
                        <a:t> </a:t>
                      </a:r>
                      <a:r>
                        <a:rPr lang="ko-KR" altLang="en-US" sz="1400" dirty="0" smtClean="0"/>
                        <a:t>등록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sz="1400" dirty="0" err="1" smtClean="0"/>
                        <a:t>삭제할</a:t>
                      </a:r>
                      <a:r>
                        <a:rPr sz="1400" dirty="0" smtClean="0"/>
                        <a:t> </a:t>
                      </a:r>
                      <a:r>
                        <a:rPr sz="1400" dirty="0"/>
                        <a:t>수 </a:t>
                      </a:r>
                      <a:r>
                        <a:rPr sz="1400" dirty="0" err="1"/>
                        <a:t>있다</a:t>
                      </a:r>
                      <a:r>
                        <a:rPr sz="1400" dirty="0"/>
                        <a:t>.</a:t>
                      </a:r>
                    </a:p>
                  </a:txBody>
                  <a:tcPr marL="45720" marR="45720" anchor="ctr" horzOverflow="overflow"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BF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5) 기능 구성도"/>
          <p:cNvSpPr txBox="1"/>
          <p:nvPr/>
        </p:nvSpPr>
        <p:spPr>
          <a:xfrm>
            <a:off x="341586" y="360964"/>
            <a:ext cx="6456363" cy="627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393700">
              <a:lnSpc>
                <a:spcPts val="4600"/>
              </a:lnSpc>
              <a:spcBef>
                <a:spcPts val="0"/>
              </a:spcBef>
              <a:defRPr sz="4200">
                <a:solidFill>
                  <a:srgbClr val="DDDDDD"/>
                </a:solidFill>
                <a:latin typeface="한컴 윤고딕 250"/>
                <a:ea typeface="한컴 윤고딕 250"/>
                <a:cs typeface="한컴 윤고딕 250"/>
                <a:sym typeface="한컴 윤고딕 250"/>
              </a:defRPr>
            </a:lvl1pPr>
          </a:lstStyle>
          <a:p>
            <a:r>
              <a:rPr dirty="0"/>
              <a:t>5) </a:t>
            </a:r>
            <a:r>
              <a:rPr dirty="0" err="1"/>
              <a:t>기능</a:t>
            </a:r>
            <a:r>
              <a:rPr dirty="0"/>
              <a:t> </a:t>
            </a:r>
            <a:r>
              <a:rPr dirty="0" err="1"/>
              <a:t>구성도</a:t>
            </a:r>
            <a:endParaRPr dirty="0"/>
          </a:p>
        </p:txBody>
      </p:sp>
      <p:graphicFrame>
        <p:nvGraphicFramePr>
          <p:cNvPr id="99" name="Table"/>
          <p:cNvGraphicFramePr/>
          <p:nvPr>
            <p:extLst>
              <p:ext uri="{D42A27DB-BD31-4B8C-83A1-F6EECF244321}">
                <p14:modId xmlns:p14="http://schemas.microsoft.com/office/powerpoint/2010/main" val="407439296"/>
              </p:ext>
            </p:extLst>
          </p:nvPr>
        </p:nvGraphicFramePr>
        <p:xfrm>
          <a:off x="579382" y="1707109"/>
          <a:ext cx="8763000" cy="337661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19275"/>
                <a:gridCol w="1685925"/>
                <a:gridCol w="5257800"/>
              </a:tblGrid>
              <a:tr h="1311275">
                <a:tc>
                  <a:txBody>
                    <a:bodyPr/>
                    <a:lstStyle/>
                    <a:p>
                      <a:pPr algn="ctr" defTabSz="1028700">
                        <a:defRPr sz="1800"/>
                      </a:pPr>
                      <a:r>
                        <a:rPr b="1" dirty="0" err="1">
                          <a:solidFill>
                            <a:srgbClr val="FFFFFF"/>
                          </a:solidFill>
                        </a:rPr>
                        <a:t>상위메뉴</a:t>
                      </a:r>
                      <a:endParaRPr b="1" dirty="0">
                        <a:solidFill>
                          <a:srgbClr val="FFFFFF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2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defTabSz="1028700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기능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28700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설명</a:t>
                      </a:r>
                    </a:p>
                  </a:txBody>
                  <a:tcPr marL="45720" marR="45720" anchor="ctr" horzOverflow="overflow">
                    <a:solidFill>
                      <a:srgbClr val="FFC000"/>
                    </a:solidFill>
                  </a:tcPr>
                </a:tc>
              </a:tr>
              <a:tr h="1081087">
                <a:tc rowSpan="2">
                  <a:txBody>
                    <a:bodyPr/>
                    <a:lstStyle/>
                    <a:p>
                      <a:pPr algn="ctr" defTabSz="1028700">
                        <a:defRPr sz="1800"/>
                      </a:pPr>
                      <a:r>
                        <a:rPr dirty="0" err="1">
                          <a:solidFill>
                            <a:srgbClr val="FFFFFF"/>
                          </a:solidFill>
                        </a:rPr>
                        <a:t>정보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45720" marR="45720" anchor="ctr" horzOverflow="overflow"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28700">
                        <a:defRPr sz="1800"/>
                      </a:pPr>
                      <a:r>
                        <a:t>사진</a:t>
                      </a:r>
                    </a:p>
                  </a:txBody>
                  <a:tcPr marL="45720" marR="45720" anchor="ctr" horzOverflow="overflow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028700">
                        <a:defRPr sz="1800"/>
                      </a:pPr>
                      <a:r>
                        <a:rPr sz="1400"/>
                        <a:t>등록된 물건 리스트들의 사진을 클릭하면 자세한 물건들의 상태를 볼 수 있다.</a:t>
                      </a:r>
                    </a:p>
                  </a:txBody>
                  <a:tcPr marL="45720" marR="45720" anchor="ctr" horzOverflow="overflow">
                    <a:solidFill>
                      <a:srgbClr val="D0D8E8"/>
                    </a:solidFill>
                  </a:tcPr>
                </a:tc>
              </a:tr>
              <a:tr h="9842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1028700">
                        <a:defRPr sz="1800"/>
                      </a:pPr>
                      <a:r>
                        <a:t>지도</a:t>
                      </a:r>
                    </a:p>
                  </a:txBody>
                  <a:tcPr marL="45720" marR="45720" anchor="ctr" horzOverflow="overflow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028700">
                        <a:defRPr sz="1800"/>
                      </a:pPr>
                      <a:r>
                        <a:rPr sz="1400"/>
                        <a:t>직거래나 택배 거래시 필요한 주소가 담긴 지도 화면을 볼 수 있다.</a:t>
                      </a:r>
                    </a:p>
                  </a:txBody>
                  <a:tcPr marL="45720" marR="45720" anchor="ctr" horzOverflow="overflow"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BF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4. 서비스 구축"/>
          <p:cNvSpPr txBox="1"/>
          <p:nvPr/>
        </p:nvSpPr>
        <p:spPr>
          <a:xfrm>
            <a:off x="2971348" y="3520879"/>
            <a:ext cx="3806141" cy="654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algn="just" defTabSz="393700">
              <a:lnSpc>
                <a:spcPts val="5100"/>
              </a:lnSpc>
              <a:spcBef>
                <a:spcPts val="0"/>
              </a:spcBef>
              <a:defRPr sz="4600">
                <a:solidFill>
                  <a:srgbClr val="FFFFFF"/>
                </a:solidFill>
                <a:latin typeface="한컴 윤고딕 250"/>
                <a:ea typeface="한컴 윤고딕 250"/>
                <a:cs typeface="한컴 윤고딕 250"/>
                <a:sym typeface="한컴 윤고딕 250"/>
              </a:defRPr>
            </a:lvl1pPr>
          </a:lstStyle>
          <a:p>
            <a:r>
              <a:rPr lang="en-US" dirty="0" smtClean="0"/>
              <a:t>3</a:t>
            </a:r>
            <a:r>
              <a:rPr dirty="0" smtClean="0"/>
              <a:t>. </a:t>
            </a:r>
            <a:r>
              <a:rPr dirty="0" err="1"/>
              <a:t>서비스</a:t>
            </a:r>
            <a:r>
              <a:rPr dirty="0"/>
              <a:t> </a:t>
            </a:r>
            <a:r>
              <a:rPr dirty="0" err="1"/>
              <a:t>구축</a:t>
            </a:r>
            <a:endParaRPr dirty="0"/>
          </a:p>
        </p:txBody>
      </p:sp>
      <p:pic>
        <p:nvPicPr>
          <p:cNvPr id="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rcRect t="20269" b="28909"/>
          <a:stretch>
            <a:fillRect/>
          </a:stretch>
        </p:blipFill>
        <p:spPr>
          <a:xfrm>
            <a:off x="0" y="-6351"/>
            <a:ext cx="9748838" cy="33496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BF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" name="Table"/>
          <p:cNvGraphicFramePr/>
          <p:nvPr/>
        </p:nvGraphicFramePr>
        <p:xfrm>
          <a:off x="488950" y="1836299"/>
          <a:ext cx="8903398" cy="4457699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161730"/>
                <a:gridCol w="6741668"/>
              </a:tblGrid>
              <a:tr h="1311275">
                <a:tc>
                  <a:txBody>
                    <a:bodyPr/>
                    <a:lstStyle/>
                    <a:p>
                      <a:pPr algn="ctr" defTabSz="1028700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이름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28700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역할 분담</a:t>
                      </a:r>
                    </a:p>
                  </a:txBody>
                  <a:tcPr marL="45720" marR="45720" anchor="ctr" horzOverflow="overflow">
                    <a:solidFill>
                      <a:srgbClr val="FFC000"/>
                    </a:solidFill>
                  </a:tcPr>
                </a:tc>
              </a:tr>
              <a:tr h="1081087">
                <a:tc>
                  <a:txBody>
                    <a:bodyPr/>
                    <a:lstStyle/>
                    <a:p>
                      <a:pPr algn="ctr" defTabSz="1028700">
                        <a:defRPr sz="1800"/>
                      </a:pPr>
                      <a:r>
                        <a:t>김연지</a:t>
                      </a:r>
                    </a:p>
                  </a:txBody>
                  <a:tcPr marL="45720" marR="45720" anchor="ctr" horzOverflow="overflow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028700">
                        <a:defRPr sz="1800"/>
                      </a:pPr>
                      <a:r>
                        <a:rPr sz="1400"/>
                        <a:t>리뷰 작성, 댓글 서비스, 찜하기, 평가점수</a:t>
                      </a:r>
                    </a:p>
                  </a:txBody>
                  <a:tcPr marL="45720" marR="45720" anchor="ctr" horzOverflow="overflow">
                    <a:solidFill>
                      <a:srgbClr val="D0D8E8"/>
                    </a:solidFill>
                  </a:tcPr>
                </a:tc>
              </a:tr>
              <a:tr h="1081087">
                <a:tc>
                  <a:txBody>
                    <a:bodyPr/>
                    <a:lstStyle/>
                    <a:p>
                      <a:pPr algn="ctr" defTabSz="1028700">
                        <a:defRPr sz="1800"/>
                      </a:pPr>
                      <a:r>
                        <a:t>김대영</a:t>
                      </a:r>
                    </a:p>
                  </a:txBody>
                  <a:tcPr marL="45720" marR="45720" anchor="ctr" horzOverflow="overflow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028700">
                        <a:defRPr sz="1800"/>
                      </a:pPr>
                      <a:r>
                        <a:rPr sz="1400"/>
                        <a:t>포스팅 업로드 서비스, 위치 서비스(지도API), 추천 서비스, 검색기능</a:t>
                      </a:r>
                    </a:p>
                  </a:txBody>
                  <a:tcPr marL="45720" marR="45720" anchor="ctr" horzOverflow="overflow">
                    <a:solidFill>
                      <a:srgbClr val="D0D8E8"/>
                    </a:solidFill>
                  </a:tcPr>
                </a:tc>
              </a:tr>
              <a:tr h="984250">
                <a:tc>
                  <a:txBody>
                    <a:bodyPr/>
                    <a:lstStyle/>
                    <a:p>
                      <a:pPr algn="ctr" defTabSz="1028700">
                        <a:defRPr sz="1800"/>
                      </a:pPr>
                      <a:r>
                        <a:t>이소영</a:t>
                      </a:r>
                    </a:p>
                  </a:txBody>
                  <a:tcPr marL="45720" marR="45720" anchor="ctr" horzOverflow="overflow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028700">
                        <a:defRPr sz="1800"/>
                      </a:pPr>
                      <a:r>
                        <a:rPr sz="1400"/>
                        <a:t>알림 서비스, 태그 서비스, 비슷한 물품 보여주기</a:t>
                      </a:r>
                    </a:p>
                  </a:txBody>
                  <a:tcPr marL="45720" marR="45720" anchor="ctr" horzOverflow="overflow"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  <p:sp>
        <p:nvSpPr>
          <p:cNvPr id="104" name="서비스 구축 역할 분담"/>
          <p:cNvSpPr txBox="1"/>
          <p:nvPr/>
        </p:nvSpPr>
        <p:spPr>
          <a:xfrm>
            <a:off x="2513062" y="820852"/>
            <a:ext cx="6135862" cy="627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393700">
              <a:lnSpc>
                <a:spcPts val="4600"/>
              </a:lnSpc>
              <a:spcBef>
                <a:spcPts val="0"/>
              </a:spcBef>
              <a:defRPr sz="4200">
                <a:solidFill>
                  <a:srgbClr val="DDDDDD"/>
                </a:solidFill>
                <a:latin typeface="한컴 윤고딕 250"/>
                <a:ea typeface="한컴 윤고딕 250"/>
                <a:cs typeface="한컴 윤고딕 250"/>
                <a:sym typeface="한컴 윤고딕 250"/>
              </a:defRPr>
            </a:lvl1pPr>
          </a:lstStyle>
          <a:p>
            <a:r>
              <a:t>서비스 구축 역할 분담</a:t>
            </a:r>
          </a:p>
        </p:txBody>
      </p:sp>
      <p:sp>
        <p:nvSpPr>
          <p:cNvPr id="105" name="4. 서비스 구축"/>
          <p:cNvSpPr txBox="1"/>
          <p:nvPr/>
        </p:nvSpPr>
        <p:spPr>
          <a:xfrm>
            <a:off x="117912" y="-61420"/>
            <a:ext cx="1443943" cy="590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just" defTabSz="393700">
              <a:lnSpc>
                <a:spcPts val="5100"/>
              </a:lnSpc>
              <a:spcBef>
                <a:spcPts val="0"/>
              </a:spcBef>
              <a:defRPr sz="1900">
                <a:solidFill>
                  <a:srgbClr val="FFFFFF"/>
                </a:solidFill>
                <a:latin typeface="한컴 윤고딕 250"/>
                <a:ea typeface="한컴 윤고딕 250"/>
                <a:cs typeface="한컴 윤고딕 250"/>
                <a:sym typeface="한컴 윤고딕 250"/>
              </a:defRPr>
            </a:lvl1pPr>
          </a:lstStyle>
          <a:p>
            <a:r>
              <a:t>4. 서비스 구축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2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.jpeg" descr="image.jpeg"/>
          <p:cNvPicPr>
            <a:picLocks noChangeAspect="1"/>
          </p:cNvPicPr>
          <p:nvPr/>
        </p:nvPicPr>
        <p:blipFill>
          <a:blip r:embed="rId2">
            <a:extLst/>
          </a:blip>
          <a:srcRect l="49508" r="31568"/>
          <a:stretch>
            <a:fillRect/>
          </a:stretch>
        </p:blipFill>
        <p:spPr>
          <a:xfrm>
            <a:off x="-1" y="0"/>
            <a:ext cx="2457452" cy="7310438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목차"/>
          <p:cNvSpPr txBox="1"/>
          <p:nvPr/>
        </p:nvSpPr>
        <p:spPr>
          <a:xfrm>
            <a:off x="758825" y="3276600"/>
            <a:ext cx="1539875" cy="83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393700">
              <a:lnSpc>
                <a:spcPts val="6100"/>
              </a:lnSpc>
              <a:spcBef>
                <a:spcPts val="0"/>
              </a:spcBef>
              <a:defRPr sz="5600">
                <a:solidFill>
                  <a:srgbClr val="FFFFFF"/>
                </a:solidFill>
              </a:defRPr>
            </a:lvl1pPr>
          </a:lstStyle>
          <a:p>
            <a:r>
              <a:t>목차</a:t>
            </a:r>
          </a:p>
        </p:txBody>
      </p:sp>
      <p:sp>
        <p:nvSpPr>
          <p:cNvPr id="32" name="1. 서비스 기획 의도 및 설명"/>
          <p:cNvSpPr txBox="1"/>
          <p:nvPr/>
        </p:nvSpPr>
        <p:spPr>
          <a:xfrm>
            <a:off x="2524919" y="512822"/>
            <a:ext cx="6780308" cy="44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defTabSz="393700">
              <a:lnSpc>
                <a:spcPts val="3500"/>
              </a:lnSpc>
              <a:spcBef>
                <a:spcPts val="0"/>
              </a:spcBef>
              <a:defRPr sz="3400">
                <a:solidFill>
                  <a:srgbClr val="FFFFFF"/>
                </a:solidFill>
                <a:latin typeface="한컴 윤고딕 250"/>
                <a:ea typeface="한컴 윤고딕 250"/>
                <a:cs typeface="한컴 윤고딕 250"/>
                <a:sym typeface="한컴 윤고딕 250"/>
              </a:defRPr>
            </a:lvl1pPr>
          </a:lstStyle>
          <a:p>
            <a:r>
              <a:rPr dirty="0"/>
              <a:t>1. </a:t>
            </a:r>
            <a:r>
              <a:rPr dirty="0" err="1"/>
              <a:t>서비스</a:t>
            </a:r>
            <a:r>
              <a:rPr dirty="0"/>
              <a:t> </a:t>
            </a:r>
            <a:r>
              <a:rPr dirty="0" err="1"/>
              <a:t>기획</a:t>
            </a:r>
            <a:r>
              <a:rPr dirty="0"/>
              <a:t> </a:t>
            </a:r>
            <a:r>
              <a:rPr dirty="0" err="1"/>
              <a:t>의도</a:t>
            </a:r>
            <a:r>
              <a:rPr dirty="0"/>
              <a:t> 및 </a:t>
            </a:r>
            <a:r>
              <a:rPr dirty="0" err="1"/>
              <a:t>설명</a:t>
            </a:r>
            <a:endParaRPr dirty="0"/>
          </a:p>
        </p:txBody>
      </p:sp>
      <p:sp>
        <p:nvSpPr>
          <p:cNvPr id="33" name="2. 웹페이지 개발 계획 및 시스템 설계"/>
          <p:cNvSpPr txBox="1"/>
          <p:nvPr/>
        </p:nvSpPr>
        <p:spPr>
          <a:xfrm>
            <a:off x="2524919" y="2334866"/>
            <a:ext cx="6872324" cy="44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defTabSz="393700">
              <a:lnSpc>
                <a:spcPts val="3500"/>
              </a:lnSpc>
              <a:spcBef>
                <a:spcPts val="0"/>
              </a:spcBef>
              <a:defRPr sz="3400">
                <a:solidFill>
                  <a:srgbClr val="FFFFFF"/>
                </a:solidFill>
                <a:latin typeface="한컴 윤고딕 250"/>
                <a:ea typeface="한컴 윤고딕 250"/>
                <a:cs typeface="한컴 윤고딕 250"/>
                <a:sym typeface="한컴 윤고딕 250"/>
              </a:defRPr>
            </a:lvl1pPr>
          </a:lstStyle>
          <a:p>
            <a:r>
              <a:rPr lang="en-US" dirty="0" smtClean="0"/>
              <a:t>3</a:t>
            </a:r>
            <a:r>
              <a:rPr dirty="0" smtClean="0"/>
              <a:t>. </a:t>
            </a:r>
            <a:r>
              <a:rPr dirty="0" err="1"/>
              <a:t>웹페이지</a:t>
            </a:r>
            <a:r>
              <a:rPr dirty="0"/>
              <a:t> </a:t>
            </a:r>
            <a:r>
              <a:rPr dirty="0" err="1"/>
              <a:t>개발</a:t>
            </a:r>
            <a:r>
              <a:rPr dirty="0"/>
              <a:t> </a:t>
            </a:r>
            <a:r>
              <a:rPr dirty="0" err="1"/>
              <a:t>계획</a:t>
            </a:r>
            <a:r>
              <a:rPr dirty="0"/>
              <a:t> 및 </a:t>
            </a:r>
            <a:r>
              <a:rPr dirty="0" err="1"/>
              <a:t>시스템</a:t>
            </a:r>
            <a:r>
              <a:rPr dirty="0"/>
              <a:t> </a:t>
            </a:r>
            <a:r>
              <a:rPr dirty="0" err="1"/>
              <a:t>설계</a:t>
            </a:r>
            <a:endParaRPr dirty="0"/>
          </a:p>
        </p:txBody>
      </p:sp>
      <p:sp>
        <p:nvSpPr>
          <p:cNvPr id="34" name="5. 기대 효과 및 향후 계획"/>
          <p:cNvSpPr txBox="1"/>
          <p:nvPr/>
        </p:nvSpPr>
        <p:spPr>
          <a:xfrm>
            <a:off x="2524919" y="4939885"/>
            <a:ext cx="6780308" cy="44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defTabSz="393700">
              <a:lnSpc>
                <a:spcPts val="3500"/>
              </a:lnSpc>
              <a:spcBef>
                <a:spcPts val="0"/>
              </a:spcBef>
              <a:defRPr sz="3400">
                <a:solidFill>
                  <a:srgbClr val="FFFFFF"/>
                </a:solidFill>
                <a:latin typeface="한컴 윤고딕 250"/>
                <a:ea typeface="한컴 윤고딕 250"/>
                <a:cs typeface="한컴 윤고딕 250"/>
                <a:sym typeface="한컴 윤고딕 250"/>
              </a:defRPr>
            </a:lvl1pPr>
          </a:lstStyle>
          <a:p>
            <a:r>
              <a:rPr lang="en-US" dirty="0" smtClean="0"/>
              <a:t>6</a:t>
            </a:r>
            <a:r>
              <a:rPr dirty="0" smtClean="0"/>
              <a:t>. </a:t>
            </a:r>
            <a:r>
              <a:rPr dirty="0" err="1"/>
              <a:t>기대</a:t>
            </a:r>
            <a:r>
              <a:rPr dirty="0"/>
              <a:t> </a:t>
            </a:r>
            <a:r>
              <a:rPr dirty="0" err="1"/>
              <a:t>효과</a:t>
            </a:r>
            <a:r>
              <a:rPr dirty="0"/>
              <a:t> 및 </a:t>
            </a:r>
            <a:r>
              <a:rPr dirty="0" err="1"/>
              <a:t>향후</a:t>
            </a:r>
            <a:r>
              <a:rPr dirty="0"/>
              <a:t> </a:t>
            </a:r>
            <a:r>
              <a:rPr dirty="0" err="1"/>
              <a:t>계획</a:t>
            </a:r>
            <a:endParaRPr dirty="0"/>
          </a:p>
        </p:txBody>
      </p:sp>
      <p:sp>
        <p:nvSpPr>
          <p:cNvPr id="35" name="02"/>
          <p:cNvSpPr txBox="1"/>
          <p:nvPr/>
        </p:nvSpPr>
        <p:spPr>
          <a:xfrm>
            <a:off x="546100" y="681037"/>
            <a:ext cx="503238" cy="405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393700">
              <a:lnSpc>
                <a:spcPts val="3300"/>
              </a:lnSpc>
              <a:spcBef>
                <a:spcPts val="0"/>
              </a:spcBef>
              <a:defRPr sz="2400">
                <a:solidFill>
                  <a:srgbClr val="FFFFFF"/>
                </a:solidFill>
                <a:latin typeface="Archivo Black Bold"/>
                <a:ea typeface="Archivo Black Bold"/>
                <a:cs typeface="Archivo Black Bold"/>
                <a:sym typeface="Archivo Black Bold"/>
              </a:defRPr>
            </a:lvl1pPr>
          </a:lstStyle>
          <a:p>
            <a:r>
              <a:t>02</a:t>
            </a:r>
          </a:p>
        </p:txBody>
      </p:sp>
      <p:sp>
        <p:nvSpPr>
          <p:cNvPr id="36" name="Rectangle"/>
          <p:cNvSpPr/>
          <p:nvPr/>
        </p:nvSpPr>
        <p:spPr>
          <a:xfrm>
            <a:off x="678656" y="2073275"/>
            <a:ext cx="12701" cy="31607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" name="3. 서비스 구축"/>
          <p:cNvSpPr txBox="1"/>
          <p:nvPr/>
        </p:nvSpPr>
        <p:spPr>
          <a:xfrm>
            <a:off x="2524919" y="3201618"/>
            <a:ext cx="6780308" cy="44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defTabSz="393700">
              <a:lnSpc>
                <a:spcPts val="3500"/>
              </a:lnSpc>
              <a:spcBef>
                <a:spcPts val="0"/>
              </a:spcBef>
              <a:defRPr sz="3400">
                <a:solidFill>
                  <a:srgbClr val="FFFFFF"/>
                </a:solidFill>
                <a:latin typeface="한컴 윤고딕 250"/>
                <a:ea typeface="한컴 윤고딕 250"/>
                <a:cs typeface="한컴 윤고딕 250"/>
                <a:sym typeface="한컴 윤고딕 250"/>
              </a:defRPr>
            </a:lvl1pPr>
          </a:lstStyle>
          <a:p>
            <a:r>
              <a:rPr lang="en-US" dirty="0" smtClean="0"/>
              <a:t>4</a:t>
            </a:r>
            <a:r>
              <a:rPr dirty="0" smtClean="0"/>
              <a:t>. </a:t>
            </a:r>
            <a:r>
              <a:rPr dirty="0" err="1" smtClean="0"/>
              <a:t>서비스</a:t>
            </a:r>
            <a:r>
              <a:rPr dirty="0" smtClean="0"/>
              <a:t> </a:t>
            </a:r>
            <a:r>
              <a:rPr dirty="0" err="1"/>
              <a:t>구축</a:t>
            </a:r>
            <a:endParaRPr dirty="0"/>
          </a:p>
        </p:txBody>
      </p:sp>
      <p:sp>
        <p:nvSpPr>
          <p:cNvPr id="38" name="4. 웹페이지 기능 및 구현 설명"/>
          <p:cNvSpPr txBox="1"/>
          <p:nvPr/>
        </p:nvSpPr>
        <p:spPr>
          <a:xfrm>
            <a:off x="2478911" y="4073133"/>
            <a:ext cx="6872324" cy="44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defTabSz="393700">
              <a:lnSpc>
                <a:spcPts val="3500"/>
              </a:lnSpc>
              <a:spcBef>
                <a:spcPts val="0"/>
              </a:spcBef>
              <a:defRPr sz="3400">
                <a:solidFill>
                  <a:srgbClr val="FFFFFF"/>
                </a:solidFill>
                <a:latin typeface="한컴 윤고딕 250"/>
                <a:ea typeface="한컴 윤고딕 250"/>
                <a:cs typeface="한컴 윤고딕 250"/>
                <a:sym typeface="한컴 윤고딕 250"/>
              </a:defRPr>
            </a:lvl1pPr>
          </a:lstStyle>
          <a:p>
            <a:r>
              <a:rPr lang="en-US" dirty="0" smtClean="0"/>
              <a:t>5</a:t>
            </a:r>
            <a:r>
              <a:rPr dirty="0" smtClean="0"/>
              <a:t>. </a:t>
            </a:r>
            <a:r>
              <a:rPr dirty="0" err="1"/>
              <a:t>웹페이지</a:t>
            </a:r>
            <a:r>
              <a:rPr dirty="0"/>
              <a:t> </a:t>
            </a:r>
            <a:r>
              <a:rPr dirty="0" err="1"/>
              <a:t>기능</a:t>
            </a:r>
            <a:r>
              <a:rPr dirty="0"/>
              <a:t> 및 </a:t>
            </a:r>
            <a:r>
              <a:rPr dirty="0" err="1"/>
              <a:t>구현</a:t>
            </a:r>
            <a:r>
              <a:rPr dirty="0"/>
              <a:t> </a:t>
            </a:r>
            <a:r>
              <a:rPr dirty="0" err="1"/>
              <a:t>설명</a:t>
            </a:r>
            <a:endParaRPr dirty="0"/>
          </a:p>
        </p:txBody>
      </p:sp>
      <p:sp>
        <p:nvSpPr>
          <p:cNvPr id="12" name="3. 서비스 구축"/>
          <p:cNvSpPr txBox="1"/>
          <p:nvPr/>
        </p:nvSpPr>
        <p:spPr>
          <a:xfrm>
            <a:off x="2524919" y="1468114"/>
            <a:ext cx="6780308" cy="44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defTabSz="393700">
              <a:lnSpc>
                <a:spcPts val="3500"/>
              </a:lnSpc>
              <a:spcBef>
                <a:spcPts val="0"/>
              </a:spcBef>
              <a:defRPr sz="3400">
                <a:solidFill>
                  <a:srgbClr val="FFFFFF"/>
                </a:solidFill>
                <a:latin typeface="한컴 윤고딕 250"/>
                <a:ea typeface="한컴 윤고딕 250"/>
                <a:cs typeface="한컴 윤고딕 250"/>
                <a:sym typeface="한컴 윤고딕 250"/>
              </a:defRPr>
            </a:lvl1pPr>
          </a:lstStyle>
          <a:p>
            <a:r>
              <a:rPr lang="en-US" dirty="0" smtClean="0"/>
              <a:t>2</a:t>
            </a:r>
            <a:r>
              <a:rPr dirty="0" smtClean="0"/>
              <a:t>. </a:t>
            </a:r>
            <a:r>
              <a:rPr lang="en-US" dirty="0" smtClean="0"/>
              <a:t>DB </a:t>
            </a:r>
            <a:r>
              <a:rPr lang="ko-KR" altLang="en-US" dirty="0" smtClean="0"/>
              <a:t>테이블 구성</a:t>
            </a:r>
            <a:endParaRPr dirty="0"/>
          </a:p>
        </p:txBody>
      </p:sp>
      <p:sp>
        <p:nvSpPr>
          <p:cNvPr id="13" name="5. 기대 효과 및 향후 계획"/>
          <p:cNvSpPr txBox="1"/>
          <p:nvPr/>
        </p:nvSpPr>
        <p:spPr>
          <a:xfrm>
            <a:off x="2524919" y="5806637"/>
            <a:ext cx="6780308" cy="44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defTabSz="393700">
              <a:lnSpc>
                <a:spcPts val="3500"/>
              </a:lnSpc>
              <a:spcBef>
                <a:spcPts val="0"/>
              </a:spcBef>
              <a:defRPr sz="3400">
                <a:solidFill>
                  <a:srgbClr val="FFFFFF"/>
                </a:solidFill>
                <a:latin typeface="한컴 윤고딕 250"/>
                <a:ea typeface="한컴 윤고딕 250"/>
                <a:cs typeface="한컴 윤고딕 250"/>
                <a:sym typeface="한컴 윤고딕 250"/>
              </a:defRPr>
            </a:lvl1pPr>
          </a:lstStyle>
          <a:p>
            <a:r>
              <a:rPr lang="en-US" dirty="0"/>
              <a:t>7</a:t>
            </a:r>
            <a:r>
              <a:rPr dirty="0" smtClean="0"/>
              <a:t>. </a:t>
            </a:r>
            <a:r>
              <a:rPr lang="ko-KR" altLang="en-US" dirty="0" smtClean="0"/>
              <a:t>코드 소개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2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"/>
          <p:cNvGrpSpPr/>
          <p:nvPr/>
        </p:nvGrpSpPr>
        <p:grpSpPr>
          <a:xfrm>
            <a:off x="558800" y="803274"/>
            <a:ext cx="252413" cy="104776"/>
            <a:chOff x="0" y="0"/>
            <a:chExt cx="252412" cy="104775"/>
          </a:xfrm>
        </p:grpSpPr>
        <p:sp>
          <p:nvSpPr>
            <p:cNvPr id="107" name="Shape"/>
            <p:cNvSpPr/>
            <p:nvPr/>
          </p:nvSpPr>
          <p:spPr>
            <a:xfrm>
              <a:off x="0" y="0"/>
              <a:ext cx="252413" cy="44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400"/>
                  </a:moveTo>
                  <a:cubicBezTo>
                    <a:pt x="0" y="4000"/>
                    <a:pt x="4511" y="0"/>
                    <a:pt x="10800" y="0"/>
                  </a:cubicBezTo>
                  <a:cubicBezTo>
                    <a:pt x="16678" y="0"/>
                    <a:pt x="21600" y="4000"/>
                    <a:pt x="21600" y="10400"/>
                  </a:cubicBezTo>
                  <a:cubicBezTo>
                    <a:pt x="21600" y="16800"/>
                    <a:pt x="16678" y="21600"/>
                    <a:pt x="10800" y="21600"/>
                  </a:cubicBezTo>
                  <a:cubicBezTo>
                    <a:pt x="4511" y="21600"/>
                    <a:pt x="0" y="16800"/>
                    <a:pt x="0" y="10400"/>
                  </a:cubicBezTo>
                  <a:close/>
                  <a:moveTo>
                    <a:pt x="15448" y="10400"/>
                  </a:moveTo>
                  <a:cubicBezTo>
                    <a:pt x="15448" y="7200"/>
                    <a:pt x="13397" y="5600"/>
                    <a:pt x="10800" y="5600"/>
                  </a:cubicBezTo>
                  <a:cubicBezTo>
                    <a:pt x="7792" y="5600"/>
                    <a:pt x="5878" y="7200"/>
                    <a:pt x="5878" y="10400"/>
                  </a:cubicBezTo>
                  <a:cubicBezTo>
                    <a:pt x="5878" y="13600"/>
                    <a:pt x="7792" y="15200"/>
                    <a:pt x="10800" y="15200"/>
                  </a:cubicBezTo>
                  <a:cubicBezTo>
                    <a:pt x="13397" y="15200"/>
                    <a:pt x="15448" y="13600"/>
                    <a:pt x="15448" y="104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8" name="Shape"/>
            <p:cNvSpPr/>
            <p:nvPr/>
          </p:nvSpPr>
          <p:spPr>
            <a:xfrm>
              <a:off x="0" y="61912"/>
              <a:ext cx="252413" cy="42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400"/>
                  </a:moveTo>
                  <a:cubicBezTo>
                    <a:pt x="21600" y="16800"/>
                    <a:pt x="16952" y="21600"/>
                    <a:pt x="10663" y="21600"/>
                  </a:cubicBezTo>
                  <a:cubicBezTo>
                    <a:pt x="4648" y="21600"/>
                    <a:pt x="0" y="16800"/>
                    <a:pt x="0" y="10400"/>
                  </a:cubicBezTo>
                  <a:cubicBezTo>
                    <a:pt x="0" y="4000"/>
                    <a:pt x="4648" y="0"/>
                    <a:pt x="10663" y="0"/>
                  </a:cubicBezTo>
                  <a:cubicBezTo>
                    <a:pt x="16952" y="0"/>
                    <a:pt x="21600" y="4000"/>
                    <a:pt x="21600" y="104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110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rcRect t="20269" b="28909"/>
          <a:stretch>
            <a:fillRect/>
          </a:stretch>
        </p:blipFill>
        <p:spPr>
          <a:xfrm>
            <a:off x="0" y="-6351"/>
            <a:ext cx="9748838" cy="3349627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4. 웹 페이지 기능 및 설명"/>
          <p:cNvSpPr txBox="1"/>
          <p:nvPr/>
        </p:nvSpPr>
        <p:spPr>
          <a:xfrm>
            <a:off x="3008312" y="2282825"/>
            <a:ext cx="6456363" cy="627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 defTabSz="393700">
              <a:lnSpc>
                <a:spcPts val="4600"/>
              </a:lnSpc>
              <a:spcBef>
                <a:spcPts val="0"/>
              </a:spcBef>
              <a:defRPr sz="4200">
                <a:solidFill>
                  <a:srgbClr val="FFFFFF"/>
                </a:solidFill>
                <a:latin typeface="한컴 윤고딕 250"/>
                <a:ea typeface="한컴 윤고딕 250"/>
                <a:cs typeface="한컴 윤고딕 250"/>
                <a:sym typeface="한컴 윤고딕 250"/>
              </a:defRPr>
            </a:lvl1pPr>
          </a:lstStyle>
          <a:p>
            <a:r>
              <a:t>4. 웹 페이지 기능 및 설명</a:t>
            </a:r>
          </a:p>
        </p:txBody>
      </p:sp>
      <p:sp>
        <p:nvSpPr>
          <p:cNvPr id="112" name="1) 메인 페이지…"/>
          <p:cNvSpPr txBox="1"/>
          <p:nvPr/>
        </p:nvSpPr>
        <p:spPr>
          <a:xfrm>
            <a:off x="738187" y="3724275"/>
            <a:ext cx="3603626" cy="3385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393700">
              <a:lnSpc>
                <a:spcPts val="4400"/>
              </a:lnSpc>
              <a:spcBef>
                <a:spcPts val="0"/>
              </a:spcBef>
              <a:defRPr sz="3100">
                <a:solidFill>
                  <a:srgbClr val="FFFFFF"/>
                </a:solidFill>
                <a:latin typeface="한컴 윤고딕 250"/>
                <a:ea typeface="한컴 윤고딕 250"/>
                <a:cs typeface="한컴 윤고딕 250"/>
                <a:sym typeface="한컴 윤고딕 250"/>
              </a:defRPr>
            </a:pPr>
            <a:r>
              <a:rPr dirty="0"/>
              <a:t>1) </a:t>
            </a:r>
            <a:r>
              <a:rPr dirty="0" err="1"/>
              <a:t>메인</a:t>
            </a:r>
            <a:r>
              <a:rPr dirty="0"/>
              <a:t> </a:t>
            </a:r>
            <a:r>
              <a:rPr dirty="0" err="1"/>
              <a:t>페이지</a:t>
            </a:r>
            <a:endParaRPr dirty="0"/>
          </a:p>
          <a:p>
            <a:pPr defTabSz="393700">
              <a:lnSpc>
                <a:spcPts val="4400"/>
              </a:lnSpc>
              <a:spcBef>
                <a:spcPts val="0"/>
              </a:spcBef>
              <a:defRPr sz="3100">
                <a:solidFill>
                  <a:srgbClr val="FFFFFF"/>
                </a:solidFill>
                <a:latin typeface="한컴 윤고딕 250"/>
                <a:ea typeface="한컴 윤고딕 250"/>
                <a:cs typeface="한컴 윤고딕 250"/>
                <a:sym typeface="한컴 윤고딕 250"/>
              </a:defRPr>
            </a:pPr>
            <a:r>
              <a:rPr dirty="0" smtClean="0"/>
              <a:t>2)</a:t>
            </a:r>
            <a:r>
              <a:rPr lang="en-US" dirty="0" smtClean="0"/>
              <a:t> </a:t>
            </a:r>
            <a:r>
              <a:rPr lang="ko-KR" altLang="en-US" dirty="0" smtClean="0"/>
              <a:t>공지사항</a:t>
            </a:r>
            <a:endParaRPr dirty="0"/>
          </a:p>
          <a:p>
            <a:pPr defTabSz="393700">
              <a:lnSpc>
                <a:spcPts val="4400"/>
              </a:lnSpc>
              <a:spcBef>
                <a:spcPts val="0"/>
              </a:spcBef>
              <a:defRPr sz="3100">
                <a:solidFill>
                  <a:srgbClr val="FFFFFF"/>
                </a:solidFill>
                <a:latin typeface="한컴 윤고딕 250"/>
                <a:ea typeface="한컴 윤고딕 250"/>
                <a:cs typeface="한컴 윤고딕 250"/>
                <a:sym typeface="한컴 윤고딕 250"/>
              </a:defRPr>
            </a:pPr>
            <a:r>
              <a:rPr dirty="0"/>
              <a:t>3) </a:t>
            </a:r>
            <a:r>
              <a:rPr lang="ko-KR" altLang="en-US" dirty="0" smtClean="0"/>
              <a:t>회원가입 </a:t>
            </a:r>
            <a:r>
              <a:rPr dirty="0" err="1" smtClean="0"/>
              <a:t>페이지</a:t>
            </a:r>
            <a:endParaRPr lang="en-US" dirty="0" smtClean="0"/>
          </a:p>
          <a:p>
            <a:pPr marL="514350" indent="-514350" defTabSz="393700">
              <a:lnSpc>
                <a:spcPts val="4400"/>
              </a:lnSpc>
              <a:spcBef>
                <a:spcPts val="0"/>
              </a:spcBef>
              <a:buAutoNum type="arabicParenR" startAt="4"/>
              <a:defRPr sz="3100">
                <a:solidFill>
                  <a:srgbClr val="FFFFFF"/>
                </a:solidFill>
                <a:latin typeface="한컴 윤고딕 250"/>
                <a:ea typeface="한컴 윤고딕 250"/>
                <a:cs typeface="한컴 윤고딕 250"/>
                <a:sym typeface="한컴 윤고딕 250"/>
              </a:defRPr>
            </a:pPr>
            <a:r>
              <a:rPr lang="ko-KR" altLang="en-US" dirty="0" smtClean="0"/>
              <a:t> 로그인 페이지</a:t>
            </a:r>
          </a:p>
          <a:p>
            <a:pPr defTabSz="393700">
              <a:lnSpc>
                <a:spcPts val="4400"/>
              </a:lnSpc>
              <a:spcBef>
                <a:spcPts val="0"/>
              </a:spcBef>
              <a:defRPr sz="3100">
                <a:solidFill>
                  <a:srgbClr val="FFFFFF"/>
                </a:solidFill>
                <a:latin typeface="한컴 윤고딕 250"/>
                <a:ea typeface="한컴 윤고딕 250"/>
                <a:cs typeface="한컴 윤고딕 250"/>
                <a:sym typeface="한컴 윤고딕 250"/>
              </a:defRPr>
            </a:pPr>
            <a:r>
              <a:rPr lang="en-US" altLang="ko-KR" dirty="0" smtClean="0"/>
              <a:t>5</a:t>
            </a:r>
            <a:r>
              <a:rPr lang="en-US" altLang="ko-KR" dirty="0"/>
              <a:t>) </a:t>
            </a:r>
            <a:r>
              <a:rPr lang="ko-KR" altLang="en-US" dirty="0" smtClean="0"/>
              <a:t>마이 페이지</a:t>
            </a:r>
            <a:endParaRPr lang="ko-KR" altLang="en-US" dirty="0"/>
          </a:p>
          <a:p>
            <a:pPr defTabSz="393700">
              <a:lnSpc>
                <a:spcPts val="4400"/>
              </a:lnSpc>
              <a:spcBef>
                <a:spcPts val="0"/>
              </a:spcBef>
              <a:defRPr sz="3100">
                <a:solidFill>
                  <a:srgbClr val="FFFFFF"/>
                </a:solidFill>
                <a:latin typeface="한컴 윤고딕 250"/>
                <a:ea typeface="한컴 윤고딕 250"/>
                <a:cs typeface="한컴 윤고딕 250"/>
                <a:sym typeface="한컴 윤고딕 250"/>
              </a:defRPr>
            </a:pPr>
            <a:r>
              <a:rPr lang="en-US" altLang="ko-KR" dirty="0"/>
              <a:t>6) </a:t>
            </a:r>
            <a:r>
              <a:rPr lang="ko-KR" altLang="en-US" dirty="0" smtClean="0"/>
              <a:t>회원정보 페이지</a:t>
            </a:r>
            <a:endParaRPr lang="ko-KR" altLang="en-US" dirty="0"/>
          </a:p>
        </p:txBody>
      </p:sp>
      <p:sp>
        <p:nvSpPr>
          <p:cNvPr id="113" name="4) 상세 페이지…"/>
          <p:cNvSpPr txBox="1"/>
          <p:nvPr/>
        </p:nvSpPr>
        <p:spPr>
          <a:xfrm>
            <a:off x="5692094" y="3724275"/>
            <a:ext cx="3627438" cy="1682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393700">
              <a:lnSpc>
                <a:spcPts val="4400"/>
              </a:lnSpc>
              <a:spcBef>
                <a:spcPts val="0"/>
              </a:spcBef>
              <a:defRPr sz="3100">
                <a:solidFill>
                  <a:srgbClr val="FFFFFF"/>
                </a:solidFill>
                <a:latin typeface="한컴 윤고딕 250"/>
                <a:ea typeface="한컴 윤고딕 250"/>
                <a:cs typeface="한컴 윤고딕 250"/>
                <a:sym typeface="한컴 윤고딕 250"/>
              </a:defRPr>
            </a:pPr>
            <a:r>
              <a:rPr lang="en-US" dirty="0"/>
              <a:t>7</a:t>
            </a:r>
            <a:r>
              <a:rPr dirty="0" smtClean="0"/>
              <a:t>) </a:t>
            </a:r>
            <a:r>
              <a:rPr dirty="0" err="1"/>
              <a:t>상세</a:t>
            </a:r>
            <a:r>
              <a:rPr dirty="0"/>
              <a:t> </a:t>
            </a:r>
            <a:r>
              <a:rPr dirty="0" err="1"/>
              <a:t>페이지</a:t>
            </a:r>
            <a:endParaRPr dirty="0"/>
          </a:p>
          <a:p>
            <a:pPr defTabSz="393700">
              <a:lnSpc>
                <a:spcPts val="4400"/>
              </a:lnSpc>
              <a:spcBef>
                <a:spcPts val="0"/>
              </a:spcBef>
              <a:defRPr sz="3100">
                <a:solidFill>
                  <a:srgbClr val="FFFFFF"/>
                </a:solidFill>
                <a:latin typeface="한컴 윤고딕 250"/>
                <a:ea typeface="한컴 윤고딕 250"/>
                <a:cs typeface="한컴 윤고딕 250"/>
                <a:sym typeface="한컴 윤고딕 250"/>
              </a:defRPr>
            </a:pPr>
            <a:r>
              <a:rPr lang="en-US" dirty="0" smtClean="0"/>
              <a:t>8</a:t>
            </a:r>
            <a:r>
              <a:rPr dirty="0" smtClean="0"/>
              <a:t>) </a:t>
            </a:r>
            <a:r>
              <a:rPr dirty="0" err="1"/>
              <a:t>상대</a:t>
            </a:r>
            <a:r>
              <a:rPr dirty="0"/>
              <a:t> </a:t>
            </a:r>
            <a:r>
              <a:rPr dirty="0" err="1"/>
              <a:t>페이지</a:t>
            </a:r>
            <a:endParaRPr dirty="0"/>
          </a:p>
          <a:p>
            <a:pPr defTabSz="393700">
              <a:lnSpc>
                <a:spcPts val="4400"/>
              </a:lnSpc>
              <a:spcBef>
                <a:spcPts val="0"/>
              </a:spcBef>
              <a:defRPr sz="3100">
                <a:solidFill>
                  <a:srgbClr val="FFFFFF"/>
                </a:solidFill>
                <a:latin typeface="한컴 윤고딕 250"/>
                <a:ea typeface="한컴 윤고딕 250"/>
                <a:cs typeface="한컴 윤고딕 250"/>
                <a:sym typeface="한컴 윤고딕 250"/>
              </a:defRPr>
            </a:pPr>
            <a:r>
              <a:rPr lang="en-US" dirty="0" smtClean="0"/>
              <a:t>9</a:t>
            </a:r>
            <a:r>
              <a:rPr dirty="0" smtClean="0"/>
              <a:t>) </a:t>
            </a:r>
            <a:r>
              <a:rPr dirty="0" err="1"/>
              <a:t>포스팅</a:t>
            </a:r>
            <a:r>
              <a:rPr dirty="0"/>
              <a:t> </a:t>
            </a:r>
            <a:r>
              <a:rPr dirty="0" err="1"/>
              <a:t>페이지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2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4. 웹 페이지 기능 및 설명"/>
          <p:cNvSpPr txBox="1"/>
          <p:nvPr/>
        </p:nvSpPr>
        <p:spPr>
          <a:xfrm>
            <a:off x="-248097" y="100066"/>
            <a:ext cx="3025776" cy="285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r" defTabSz="393700">
              <a:lnSpc>
                <a:spcPts val="2100"/>
              </a:lnSpc>
              <a:spcBef>
                <a:spcPts val="0"/>
              </a:spcBef>
              <a:defRPr sz="1900">
                <a:solidFill>
                  <a:srgbClr val="FFFFFF"/>
                </a:solidFill>
                <a:latin typeface="210 네버랜드 L"/>
                <a:ea typeface="210 네버랜드 L"/>
                <a:cs typeface="210 네버랜드 L"/>
                <a:sym typeface="210 네버랜드 L"/>
              </a:defRPr>
            </a:pPr>
            <a:r>
              <a:rPr dirty="0"/>
              <a:t>4. 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웹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페이지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기능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및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설명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메인 화면"/>
          <p:cNvSpPr txBox="1"/>
          <p:nvPr/>
        </p:nvSpPr>
        <p:spPr>
          <a:xfrm>
            <a:off x="2810668" y="311738"/>
            <a:ext cx="4119564" cy="884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393700">
              <a:lnSpc>
                <a:spcPts val="6900"/>
              </a:lnSpc>
              <a:spcBef>
                <a:spcPts val="0"/>
              </a:spcBef>
              <a:defRPr sz="6900">
                <a:solidFill>
                  <a:srgbClr val="FFDE59"/>
                </a:solidFill>
                <a:latin typeface="한컴 윤고딕 250"/>
                <a:ea typeface="한컴 윤고딕 250"/>
                <a:cs typeface="한컴 윤고딕 250"/>
                <a:sym typeface="한컴 윤고딕 250"/>
              </a:defRPr>
            </a:lvl1pPr>
          </a:lstStyle>
          <a:p>
            <a:r>
              <a:rPr sz="6600" dirty="0" err="1"/>
              <a:t>메인</a:t>
            </a:r>
            <a:r>
              <a:rPr sz="6600" dirty="0"/>
              <a:t> </a:t>
            </a:r>
            <a:r>
              <a:rPr sz="6600" dirty="0" err="1"/>
              <a:t>화면</a:t>
            </a:r>
            <a:endParaRPr sz="6600" dirty="0"/>
          </a:p>
        </p:txBody>
      </p:sp>
      <p:sp>
        <p:nvSpPr>
          <p:cNvPr id="118" name="'물품 리스트 화면'으로 상위 카테고리와 태그를 통한 검색 시 리스트의 화면이 바뀌며,…"/>
          <p:cNvSpPr txBox="1"/>
          <p:nvPr/>
        </p:nvSpPr>
        <p:spPr>
          <a:xfrm>
            <a:off x="598309" y="1196596"/>
            <a:ext cx="9142591" cy="73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120315" indent="-120315">
              <a:buSzPct val="100000"/>
              <a:buChar char="-"/>
              <a:defRPr sz="1800">
                <a:solidFill>
                  <a:srgbClr val="FFFFFF"/>
                </a:solidFill>
              </a:defRPr>
            </a:pPr>
            <a:r>
              <a:rPr dirty="0"/>
              <a:t>'</a:t>
            </a:r>
            <a:r>
              <a:rPr dirty="0" err="1"/>
              <a:t>물품</a:t>
            </a:r>
            <a:r>
              <a:rPr dirty="0"/>
              <a:t> </a:t>
            </a:r>
            <a:r>
              <a:rPr dirty="0" err="1"/>
              <a:t>리스트</a:t>
            </a:r>
            <a:r>
              <a:rPr dirty="0"/>
              <a:t> </a:t>
            </a:r>
            <a:r>
              <a:rPr dirty="0" err="1"/>
              <a:t>화면'으로</a:t>
            </a:r>
            <a:r>
              <a:rPr dirty="0"/>
              <a:t> </a:t>
            </a:r>
            <a:r>
              <a:rPr dirty="0" err="1"/>
              <a:t>상위</a:t>
            </a:r>
            <a:r>
              <a:rPr dirty="0"/>
              <a:t> </a:t>
            </a:r>
            <a:r>
              <a:rPr dirty="0" err="1"/>
              <a:t>카테고리와</a:t>
            </a:r>
            <a:r>
              <a:rPr dirty="0"/>
              <a:t> </a:t>
            </a:r>
            <a:r>
              <a:rPr dirty="0" err="1"/>
              <a:t>태그를</a:t>
            </a:r>
            <a:r>
              <a:rPr dirty="0"/>
              <a:t> </a:t>
            </a:r>
            <a:r>
              <a:rPr dirty="0" err="1"/>
              <a:t>통한</a:t>
            </a:r>
            <a:r>
              <a:rPr dirty="0"/>
              <a:t> </a:t>
            </a:r>
            <a:r>
              <a:rPr dirty="0" err="1"/>
              <a:t>검색</a:t>
            </a:r>
            <a:r>
              <a:rPr dirty="0"/>
              <a:t> 시 </a:t>
            </a:r>
            <a:r>
              <a:rPr dirty="0" err="1"/>
              <a:t>리스트의</a:t>
            </a:r>
            <a:r>
              <a:rPr dirty="0"/>
              <a:t> </a:t>
            </a:r>
            <a:r>
              <a:rPr dirty="0" err="1"/>
              <a:t>화면이</a:t>
            </a:r>
            <a:r>
              <a:rPr dirty="0"/>
              <a:t> </a:t>
            </a:r>
            <a:r>
              <a:rPr dirty="0" err="1"/>
              <a:t>바뀌며</a:t>
            </a:r>
            <a:r>
              <a:rPr dirty="0"/>
              <a:t>, </a:t>
            </a:r>
          </a:p>
          <a:p>
            <a:pPr marL="120315" indent="-120315">
              <a:buSzPct val="100000"/>
              <a:buChar char="-"/>
              <a:defRPr sz="1800">
                <a:solidFill>
                  <a:srgbClr val="FFFFFF"/>
                </a:solidFill>
              </a:defRPr>
            </a:pPr>
            <a:r>
              <a:rPr dirty="0" err="1"/>
              <a:t>클릭시</a:t>
            </a:r>
            <a:r>
              <a:rPr dirty="0"/>
              <a:t> </a:t>
            </a:r>
            <a:r>
              <a:rPr dirty="0" err="1"/>
              <a:t>상세페이지로</a:t>
            </a:r>
            <a:r>
              <a:rPr dirty="0"/>
              <a:t> </a:t>
            </a:r>
            <a:r>
              <a:rPr dirty="0" err="1"/>
              <a:t>연결</a:t>
            </a:r>
            <a:r>
              <a:rPr dirty="0"/>
              <a:t>, +</a:t>
            </a:r>
            <a:r>
              <a:rPr dirty="0" err="1"/>
              <a:t>버튼</a:t>
            </a:r>
            <a:r>
              <a:rPr dirty="0"/>
              <a:t> </a:t>
            </a:r>
            <a:r>
              <a:rPr dirty="0" err="1"/>
              <a:t>클릭시</a:t>
            </a:r>
            <a:r>
              <a:rPr dirty="0"/>
              <a:t> </a:t>
            </a:r>
            <a:r>
              <a:rPr dirty="0" err="1"/>
              <a:t>포스팅</a:t>
            </a:r>
            <a:r>
              <a:rPr dirty="0"/>
              <a:t> </a:t>
            </a:r>
            <a:r>
              <a:rPr dirty="0" err="1"/>
              <a:t>페이지로</a:t>
            </a:r>
            <a:r>
              <a:rPr dirty="0"/>
              <a:t> </a:t>
            </a:r>
            <a:r>
              <a:rPr dirty="0" err="1"/>
              <a:t>연결</a:t>
            </a:r>
            <a:endParaRPr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46" y="2347670"/>
            <a:ext cx="9005207" cy="37683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039154" y="3949692"/>
            <a:ext cx="1701746" cy="564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/>
              <a:t>↳</a:t>
            </a:r>
            <a:r>
              <a:rPr lang="ko-KR" altLang="en-US" dirty="0" smtClean="0"/>
              <a:t> 회원 정보에 관련된</a:t>
            </a:r>
            <a:endParaRPr lang="en-US" altLang="ko-KR" dirty="0" smtClean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/>
              <a:t>페이지와 연결되어 있다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6245" y="3949692"/>
            <a:ext cx="1533525" cy="8002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ko-KR" altLang="en-US" dirty="0" smtClean="0"/>
              <a:t>사용자가 </a:t>
            </a:r>
            <a:r>
              <a:rPr lang="ko-KR" altLang="en-US" dirty="0"/>
              <a:t>등록한    ←</a:t>
            </a:r>
            <a:endParaRPr lang="en-US" altLang="ko-KR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dirty="0" smtClean="0"/>
              <a:t>물건의 </a:t>
            </a:r>
            <a:endParaRPr lang="en-US" altLang="ko-KR" dirty="0" smtClean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상세페이지와 연결</a:t>
            </a:r>
            <a:endParaRPr kumimoji="0" lang="en-US" altLang="ko-KR" sz="1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2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커뮤니티"/>
          <p:cNvSpPr txBox="1"/>
          <p:nvPr/>
        </p:nvSpPr>
        <p:spPr>
          <a:xfrm>
            <a:off x="2637002" y="135867"/>
            <a:ext cx="4119564" cy="885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393700">
              <a:lnSpc>
                <a:spcPts val="6900"/>
              </a:lnSpc>
              <a:spcBef>
                <a:spcPts val="0"/>
              </a:spcBef>
              <a:defRPr sz="6900">
                <a:solidFill>
                  <a:srgbClr val="FFDE59"/>
                </a:solidFill>
                <a:latin typeface="한컴 윤고딕 250"/>
                <a:ea typeface="한컴 윤고딕 250"/>
                <a:cs typeface="한컴 윤고딕 250"/>
                <a:sym typeface="한컴 윤고딕 250"/>
              </a:defRPr>
            </a:lvl1pPr>
          </a:lstStyle>
          <a:p>
            <a:r>
              <a:rPr lang="ko-KR" altLang="en-US" dirty="0" smtClean="0"/>
              <a:t>공지사항</a:t>
            </a:r>
            <a:endParaRPr dirty="0"/>
          </a:p>
        </p:txBody>
      </p:sp>
      <p:sp>
        <p:nvSpPr>
          <p:cNvPr id="122" name="상위 화면 클릭 시 게시글 화면이 '커뮤니티 / FAQ / 공지사항' 에 맞춰 전환되며,…"/>
          <p:cNvSpPr txBox="1"/>
          <p:nvPr/>
        </p:nvSpPr>
        <p:spPr>
          <a:xfrm>
            <a:off x="803275" y="1203007"/>
            <a:ext cx="914259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120315" indent="-120315">
              <a:buSzPct val="100000"/>
              <a:buChar char="-"/>
              <a:defRPr sz="1800">
                <a:solidFill>
                  <a:srgbClr val="FFFFFF"/>
                </a:solidFill>
              </a:defRPr>
            </a:pPr>
            <a:r>
              <a:rPr lang="ko-KR" altLang="en-US" dirty="0" smtClean="0"/>
              <a:t>관리자가 올린 공지사항을 </a:t>
            </a:r>
            <a:r>
              <a:rPr lang="ko-KR" altLang="en-US" dirty="0" err="1" smtClean="0"/>
              <a:t>확인할수</a:t>
            </a:r>
            <a:r>
              <a:rPr lang="ko-KR" altLang="en-US" dirty="0" smtClean="0"/>
              <a:t> 있다</a:t>
            </a:r>
            <a:endParaRPr lang="en-US" altLang="ko-KR" dirty="0" smtClean="0"/>
          </a:p>
        </p:txBody>
      </p:sp>
      <p:sp>
        <p:nvSpPr>
          <p:cNvPr id="123" name="4. 웹 페이지 기능 및 설명"/>
          <p:cNvSpPr txBox="1"/>
          <p:nvPr/>
        </p:nvSpPr>
        <p:spPr>
          <a:xfrm>
            <a:off x="-219962" y="23325"/>
            <a:ext cx="3025776" cy="285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r" defTabSz="393700">
              <a:lnSpc>
                <a:spcPts val="2100"/>
              </a:lnSpc>
              <a:spcBef>
                <a:spcPts val="0"/>
              </a:spcBef>
              <a:defRPr sz="1900">
                <a:solidFill>
                  <a:srgbClr val="FFFFFF"/>
                </a:solidFill>
                <a:latin typeface="210 네버랜드 L"/>
                <a:ea typeface="210 네버랜드 L"/>
                <a:cs typeface="210 네버랜드 L"/>
                <a:sym typeface="210 네버랜드 L"/>
              </a:defRPr>
            </a:pPr>
            <a:r>
              <a:rPr dirty="0"/>
              <a:t>4. 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웹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페이지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기능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및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설명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14" y="1915553"/>
            <a:ext cx="8447314" cy="40332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2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커뮤니티"/>
          <p:cNvSpPr txBox="1"/>
          <p:nvPr/>
        </p:nvSpPr>
        <p:spPr>
          <a:xfrm>
            <a:off x="2637002" y="135867"/>
            <a:ext cx="4119564" cy="885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393700">
              <a:lnSpc>
                <a:spcPts val="6900"/>
              </a:lnSpc>
              <a:spcBef>
                <a:spcPts val="0"/>
              </a:spcBef>
              <a:defRPr sz="6900">
                <a:solidFill>
                  <a:srgbClr val="FFDE59"/>
                </a:solidFill>
                <a:latin typeface="한컴 윤고딕 250"/>
                <a:ea typeface="한컴 윤고딕 250"/>
                <a:cs typeface="한컴 윤고딕 250"/>
                <a:sym typeface="한컴 윤고딕 250"/>
              </a:defRPr>
            </a:lvl1pPr>
          </a:lstStyle>
          <a:p>
            <a:r>
              <a:rPr lang="ko-KR" altLang="en-US" dirty="0"/>
              <a:t>회원가입</a:t>
            </a:r>
            <a:endParaRPr dirty="0"/>
          </a:p>
        </p:txBody>
      </p:sp>
      <p:sp>
        <p:nvSpPr>
          <p:cNvPr id="122" name="상위 화면 클릭 시 게시글 화면이 '커뮤니티 / FAQ / 공지사항' 에 맞춰 전환되며,…"/>
          <p:cNvSpPr txBox="1"/>
          <p:nvPr/>
        </p:nvSpPr>
        <p:spPr>
          <a:xfrm>
            <a:off x="803275" y="1203007"/>
            <a:ext cx="914259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120315" indent="-120315">
              <a:buSzPct val="100000"/>
              <a:buChar char="-"/>
              <a:defRPr sz="1800">
                <a:solidFill>
                  <a:srgbClr val="FFFFFF"/>
                </a:solidFill>
              </a:defRPr>
            </a:pPr>
            <a:endParaRPr lang="en-US" altLang="ko-KR" dirty="0" smtClean="0"/>
          </a:p>
        </p:txBody>
      </p:sp>
      <p:sp>
        <p:nvSpPr>
          <p:cNvPr id="123" name="4. 웹 페이지 기능 및 설명"/>
          <p:cNvSpPr txBox="1"/>
          <p:nvPr/>
        </p:nvSpPr>
        <p:spPr>
          <a:xfrm>
            <a:off x="-219962" y="23325"/>
            <a:ext cx="3025776" cy="285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r" defTabSz="393700">
              <a:lnSpc>
                <a:spcPts val="2100"/>
              </a:lnSpc>
              <a:spcBef>
                <a:spcPts val="0"/>
              </a:spcBef>
              <a:defRPr sz="1900">
                <a:solidFill>
                  <a:srgbClr val="FFFFFF"/>
                </a:solidFill>
                <a:latin typeface="210 네버랜드 L"/>
                <a:ea typeface="210 네버랜드 L"/>
                <a:cs typeface="210 네버랜드 L"/>
                <a:sym typeface="210 네버랜드 L"/>
              </a:defRPr>
            </a:pPr>
            <a:r>
              <a:rPr dirty="0"/>
              <a:t>4. 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웹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페이지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기능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및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설명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43" y="1753724"/>
            <a:ext cx="8781143" cy="473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981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2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커뮤니티"/>
          <p:cNvSpPr txBox="1"/>
          <p:nvPr/>
        </p:nvSpPr>
        <p:spPr>
          <a:xfrm>
            <a:off x="2637002" y="135867"/>
            <a:ext cx="4119564" cy="885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393700">
              <a:lnSpc>
                <a:spcPts val="6900"/>
              </a:lnSpc>
              <a:spcBef>
                <a:spcPts val="0"/>
              </a:spcBef>
              <a:defRPr sz="6900">
                <a:solidFill>
                  <a:srgbClr val="FFDE59"/>
                </a:solidFill>
                <a:latin typeface="한컴 윤고딕 250"/>
                <a:ea typeface="한컴 윤고딕 250"/>
                <a:cs typeface="한컴 윤고딕 250"/>
                <a:sym typeface="한컴 윤고딕 250"/>
              </a:defRPr>
            </a:lvl1pPr>
          </a:lstStyle>
          <a:p>
            <a:r>
              <a:rPr lang="ko-KR" altLang="en-US" dirty="0"/>
              <a:t>로그인</a:t>
            </a:r>
            <a:endParaRPr dirty="0"/>
          </a:p>
        </p:txBody>
      </p:sp>
      <p:sp>
        <p:nvSpPr>
          <p:cNvPr id="122" name="상위 화면 클릭 시 게시글 화면이 '커뮤니티 / FAQ / 공지사항' 에 맞춰 전환되며,…"/>
          <p:cNvSpPr txBox="1"/>
          <p:nvPr/>
        </p:nvSpPr>
        <p:spPr>
          <a:xfrm>
            <a:off x="803275" y="1203007"/>
            <a:ext cx="914259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120315" indent="-120315">
              <a:buSzPct val="100000"/>
              <a:buChar char="-"/>
              <a:defRPr sz="1800">
                <a:solidFill>
                  <a:srgbClr val="FFFFFF"/>
                </a:solidFill>
              </a:defRPr>
            </a:pPr>
            <a:r>
              <a:rPr lang="ko-KR" altLang="en-US" dirty="0" smtClean="0"/>
              <a:t>사용자가 물건을 등록 혹은 교환을 하기 위한 것</a:t>
            </a:r>
            <a:endParaRPr lang="en-US" altLang="ko-KR" dirty="0" smtClean="0"/>
          </a:p>
        </p:txBody>
      </p:sp>
      <p:sp>
        <p:nvSpPr>
          <p:cNvPr id="123" name="4. 웹 페이지 기능 및 설명"/>
          <p:cNvSpPr txBox="1"/>
          <p:nvPr/>
        </p:nvSpPr>
        <p:spPr>
          <a:xfrm>
            <a:off x="-219962" y="23325"/>
            <a:ext cx="3025776" cy="285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r" defTabSz="393700">
              <a:lnSpc>
                <a:spcPts val="2100"/>
              </a:lnSpc>
              <a:spcBef>
                <a:spcPts val="0"/>
              </a:spcBef>
              <a:defRPr sz="1900">
                <a:solidFill>
                  <a:srgbClr val="FFFFFF"/>
                </a:solidFill>
                <a:latin typeface="210 네버랜드 L"/>
                <a:ea typeface="210 네버랜드 L"/>
                <a:cs typeface="210 네버랜드 L"/>
                <a:sym typeface="210 네버랜드 L"/>
              </a:defRPr>
            </a:pPr>
            <a:r>
              <a:rPr dirty="0"/>
              <a:t>4. 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웹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페이지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기능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및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설명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75" y="2466270"/>
            <a:ext cx="7779657" cy="373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7716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2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마이 페이지"/>
          <p:cNvSpPr txBox="1"/>
          <p:nvPr/>
        </p:nvSpPr>
        <p:spPr>
          <a:xfrm>
            <a:off x="2010433" y="365232"/>
            <a:ext cx="5640389" cy="884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393700">
              <a:lnSpc>
                <a:spcPts val="6900"/>
              </a:lnSpc>
              <a:spcBef>
                <a:spcPts val="0"/>
              </a:spcBef>
              <a:defRPr sz="6900">
                <a:solidFill>
                  <a:srgbClr val="FFDE59"/>
                </a:solidFill>
                <a:latin typeface="한컴 윤고딕 250"/>
                <a:ea typeface="한컴 윤고딕 250"/>
                <a:cs typeface="한컴 윤고딕 250"/>
                <a:sym typeface="한컴 윤고딕 250"/>
              </a:defRPr>
            </a:lvl1pPr>
          </a:lstStyle>
          <a:p>
            <a:r>
              <a:rPr sz="6600" dirty="0" err="1"/>
              <a:t>마이</a:t>
            </a:r>
            <a:r>
              <a:rPr sz="6600" dirty="0"/>
              <a:t> </a:t>
            </a:r>
            <a:r>
              <a:rPr sz="6600" dirty="0" err="1"/>
              <a:t>페이지</a:t>
            </a:r>
            <a:endParaRPr sz="6600" dirty="0"/>
          </a:p>
        </p:txBody>
      </p:sp>
      <p:sp>
        <p:nvSpPr>
          <p:cNvPr id="127" name="내가 등록한 물품들 내용들의 리스트로 '판매중, 판매완료, 찜목록' 의 상태에 맞게 정렬을 하였고 '업로드, 판매중' 을 클릭시 팝업 화면을 띄워 상태를 변경할 수 있다."/>
          <p:cNvSpPr txBox="1"/>
          <p:nvPr/>
        </p:nvSpPr>
        <p:spPr>
          <a:xfrm>
            <a:off x="804854" y="1428233"/>
            <a:ext cx="8051546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marL="120315" indent="-120315">
              <a:buSzPct val="100000"/>
              <a:buChar char="-"/>
              <a:defRPr sz="1800">
                <a:solidFill>
                  <a:srgbClr val="FFFFFF"/>
                </a:solidFill>
              </a:defRPr>
            </a:lvl1pPr>
          </a:lstStyle>
          <a:p>
            <a:r>
              <a:rPr dirty="0" err="1"/>
              <a:t>내가</a:t>
            </a:r>
            <a:r>
              <a:rPr dirty="0"/>
              <a:t> </a:t>
            </a:r>
            <a:r>
              <a:rPr dirty="0" err="1"/>
              <a:t>등록한</a:t>
            </a:r>
            <a:r>
              <a:rPr dirty="0"/>
              <a:t> </a:t>
            </a:r>
            <a:r>
              <a:rPr dirty="0" err="1"/>
              <a:t>물품들</a:t>
            </a:r>
            <a:r>
              <a:rPr dirty="0"/>
              <a:t> </a:t>
            </a:r>
            <a:r>
              <a:rPr dirty="0" err="1"/>
              <a:t>내용들의</a:t>
            </a:r>
            <a:r>
              <a:rPr dirty="0"/>
              <a:t> </a:t>
            </a:r>
            <a:r>
              <a:rPr dirty="0" err="1"/>
              <a:t>리스트로</a:t>
            </a:r>
            <a:r>
              <a:rPr dirty="0"/>
              <a:t> '</a:t>
            </a:r>
            <a:r>
              <a:rPr dirty="0" err="1"/>
              <a:t>판매중</a:t>
            </a:r>
            <a:r>
              <a:rPr dirty="0"/>
              <a:t>, </a:t>
            </a:r>
            <a:r>
              <a:rPr dirty="0" err="1"/>
              <a:t>판매완료</a:t>
            </a:r>
            <a:r>
              <a:rPr dirty="0"/>
              <a:t>, </a:t>
            </a:r>
            <a:r>
              <a:rPr dirty="0" err="1"/>
              <a:t>찜목록</a:t>
            </a:r>
            <a:r>
              <a:rPr dirty="0"/>
              <a:t>' 의 </a:t>
            </a:r>
            <a:r>
              <a:rPr dirty="0" err="1"/>
              <a:t>상태에</a:t>
            </a:r>
            <a:r>
              <a:rPr dirty="0"/>
              <a:t> </a:t>
            </a:r>
            <a:r>
              <a:rPr dirty="0" err="1"/>
              <a:t>맞게</a:t>
            </a:r>
            <a:r>
              <a:rPr dirty="0"/>
              <a:t> </a:t>
            </a:r>
            <a:r>
              <a:rPr dirty="0" err="1"/>
              <a:t>정렬을</a:t>
            </a:r>
            <a:r>
              <a:rPr dirty="0"/>
              <a:t> </a:t>
            </a:r>
            <a:r>
              <a:rPr dirty="0" err="1"/>
              <a:t>하였고</a:t>
            </a:r>
            <a:r>
              <a:rPr dirty="0"/>
              <a:t> '</a:t>
            </a:r>
            <a:r>
              <a:rPr dirty="0" err="1"/>
              <a:t>업로드</a:t>
            </a:r>
            <a:r>
              <a:rPr dirty="0"/>
              <a:t>, </a:t>
            </a:r>
            <a:r>
              <a:rPr dirty="0" err="1"/>
              <a:t>판매중</a:t>
            </a:r>
            <a:r>
              <a:rPr dirty="0"/>
              <a:t>' 을 </a:t>
            </a:r>
            <a:r>
              <a:rPr dirty="0" err="1"/>
              <a:t>클릭시</a:t>
            </a:r>
            <a:r>
              <a:rPr dirty="0"/>
              <a:t> </a:t>
            </a:r>
            <a:r>
              <a:rPr dirty="0" err="1"/>
              <a:t>팝업</a:t>
            </a:r>
            <a:r>
              <a:rPr dirty="0"/>
              <a:t> </a:t>
            </a:r>
            <a:r>
              <a:rPr dirty="0" err="1"/>
              <a:t>화면을</a:t>
            </a:r>
            <a:r>
              <a:rPr dirty="0"/>
              <a:t> </a:t>
            </a:r>
            <a:r>
              <a:rPr dirty="0" err="1"/>
              <a:t>띄워</a:t>
            </a:r>
            <a:r>
              <a:rPr dirty="0"/>
              <a:t> </a:t>
            </a:r>
            <a:r>
              <a:rPr dirty="0" err="1"/>
              <a:t>상태를</a:t>
            </a:r>
            <a:r>
              <a:rPr dirty="0"/>
              <a:t> </a:t>
            </a:r>
            <a:r>
              <a:rPr dirty="0" err="1"/>
              <a:t>변경할</a:t>
            </a:r>
            <a:r>
              <a:rPr dirty="0"/>
              <a:t> 수 </a:t>
            </a:r>
            <a:r>
              <a:rPr dirty="0" err="1"/>
              <a:t>있다</a:t>
            </a:r>
            <a:r>
              <a:rPr dirty="0"/>
              <a:t>.</a:t>
            </a:r>
          </a:p>
        </p:txBody>
      </p:sp>
      <p:sp>
        <p:nvSpPr>
          <p:cNvPr id="128" name="4. 웹 페이지 기능 및 설명"/>
          <p:cNvSpPr txBox="1"/>
          <p:nvPr/>
        </p:nvSpPr>
        <p:spPr>
          <a:xfrm>
            <a:off x="-304368" y="32132"/>
            <a:ext cx="3025776" cy="285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r" defTabSz="393700">
              <a:lnSpc>
                <a:spcPts val="2100"/>
              </a:lnSpc>
              <a:spcBef>
                <a:spcPts val="0"/>
              </a:spcBef>
              <a:defRPr sz="1900">
                <a:solidFill>
                  <a:srgbClr val="FFFFFF"/>
                </a:solidFill>
                <a:latin typeface="210 네버랜드 L"/>
                <a:ea typeface="210 네버랜드 L"/>
                <a:cs typeface="210 네버랜드 L"/>
                <a:sym typeface="210 네버랜드 L"/>
              </a:defRPr>
            </a:pPr>
            <a:r>
              <a:rPr dirty="0"/>
              <a:t>4. 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웹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페이지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기능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및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설명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64" y="5746926"/>
            <a:ext cx="2972215" cy="14098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564" y="2360440"/>
            <a:ext cx="7858125" cy="3133725"/>
          </a:xfrm>
          <a:prstGeom prst="rect">
            <a:avLst/>
          </a:prstGeom>
        </p:spPr>
      </p:pic>
      <p:cxnSp>
        <p:nvCxnSpPr>
          <p:cNvPr id="9" name="꺾인 연결선 8"/>
          <p:cNvCxnSpPr>
            <a:endCxn id="3" idx="3"/>
          </p:cNvCxnSpPr>
          <p:nvPr/>
        </p:nvCxnSpPr>
        <p:spPr>
          <a:xfrm rot="5400000">
            <a:off x="3856268" y="5329741"/>
            <a:ext cx="1139645" cy="1104622"/>
          </a:xfrm>
          <a:prstGeom prst="bentConnector2">
            <a:avLst/>
          </a:prstGeom>
          <a:noFill/>
          <a:ln w="31750" cap="flat">
            <a:solidFill>
              <a:schemeClr val="accent2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/>
          <p:cNvSpPr txBox="1"/>
          <p:nvPr/>
        </p:nvSpPr>
        <p:spPr>
          <a:xfrm>
            <a:off x="5098933" y="5746926"/>
            <a:ext cx="2233943" cy="8002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/>
              <a:t>다른 사용자와 거래를 하고 </a:t>
            </a:r>
            <a:endParaRPr lang="en-US" altLang="ko-KR" dirty="0" smtClean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판매중으로</a:t>
            </a:r>
            <a:r>
              <a:rPr kumimoji="0" lang="ko-KR" alt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ko-KR" altLang="en-US" sz="12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클릭시</a:t>
            </a:r>
            <a:r>
              <a:rPr kumimoji="0" lang="ko-KR" alt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판매 완료로 </a:t>
            </a:r>
            <a:endParaRPr kumimoji="0" lang="en-US" altLang="ko-KR" sz="1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/>
              <a:t>이동함</a:t>
            </a:r>
            <a:endParaRPr lang="en-US" altLang="ko-KR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5805714" y="3927302"/>
            <a:ext cx="2870336" cy="3282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←사용자의 개인 정보 수정 화면</a:t>
            </a:r>
            <a:r>
              <a:rPr lang="ko-KR" altLang="en-US" dirty="0" smtClean="0"/>
              <a:t>으로 이동</a:t>
            </a:r>
            <a:endParaRPr kumimoji="0" lang="en-US" altLang="ko-KR" sz="1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2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커뮤니티"/>
          <p:cNvSpPr txBox="1"/>
          <p:nvPr/>
        </p:nvSpPr>
        <p:spPr>
          <a:xfrm>
            <a:off x="2637002" y="135867"/>
            <a:ext cx="4119564" cy="885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393700">
              <a:lnSpc>
                <a:spcPts val="6900"/>
              </a:lnSpc>
              <a:spcBef>
                <a:spcPts val="0"/>
              </a:spcBef>
              <a:defRPr sz="6900">
                <a:solidFill>
                  <a:srgbClr val="FFDE59"/>
                </a:solidFill>
                <a:latin typeface="한컴 윤고딕 250"/>
                <a:ea typeface="한컴 윤고딕 250"/>
                <a:cs typeface="한컴 윤고딕 250"/>
                <a:sym typeface="한컴 윤고딕 250"/>
              </a:defRPr>
            </a:lvl1pPr>
          </a:lstStyle>
          <a:p>
            <a:r>
              <a:rPr lang="ko-KR" altLang="en-US" dirty="0"/>
              <a:t>회원정보</a:t>
            </a:r>
            <a:endParaRPr dirty="0"/>
          </a:p>
        </p:txBody>
      </p:sp>
      <p:sp>
        <p:nvSpPr>
          <p:cNvPr id="122" name="상위 화면 클릭 시 게시글 화면이 '커뮤니티 / FAQ / 공지사항' 에 맞춰 전환되며,…"/>
          <p:cNvSpPr txBox="1"/>
          <p:nvPr/>
        </p:nvSpPr>
        <p:spPr>
          <a:xfrm>
            <a:off x="803275" y="1203007"/>
            <a:ext cx="914259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120315" indent="-120315">
              <a:buSzPct val="100000"/>
              <a:buChar char="-"/>
              <a:defRPr sz="1800">
                <a:solidFill>
                  <a:srgbClr val="FFFFFF"/>
                </a:solidFill>
              </a:defRPr>
            </a:pPr>
            <a:r>
              <a:rPr lang="ko-KR" altLang="en-US" dirty="0" smtClean="0"/>
              <a:t>사용자의 개인정보를 수정하는 화면이다</a:t>
            </a:r>
            <a:endParaRPr lang="en-US" altLang="ko-KR" dirty="0" smtClean="0"/>
          </a:p>
        </p:txBody>
      </p:sp>
      <p:sp>
        <p:nvSpPr>
          <p:cNvPr id="123" name="4. 웹 페이지 기능 및 설명"/>
          <p:cNvSpPr txBox="1"/>
          <p:nvPr/>
        </p:nvSpPr>
        <p:spPr>
          <a:xfrm>
            <a:off x="-219962" y="23325"/>
            <a:ext cx="3025776" cy="285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r" defTabSz="393700">
              <a:lnSpc>
                <a:spcPts val="2100"/>
              </a:lnSpc>
              <a:spcBef>
                <a:spcPts val="0"/>
              </a:spcBef>
              <a:defRPr sz="1900">
                <a:solidFill>
                  <a:srgbClr val="FFFFFF"/>
                </a:solidFill>
                <a:latin typeface="210 네버랜드 L"/>
                <a:ea typeface="210 네버랜드 L"/>
                <a:cs typeface="210 네버랜드 L"/>
                <a:sym typeface="210 네버랜드 L"/>
              </a:defRPr>
            </a:pPr>
            <a:r>
              <a:rPr dirty="0"/>
              <a:t>4. 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웹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페이지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기능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및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설명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089" y="1753724"/>
            <a:ext cx="4979390" cy="540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4481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2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상세 페이지"/>
          <p:cNvSpPr txBox="1"/>
          <p:nvPr/>
        </p:nvSpPr>
        <p:spPr>
          <a:xfrm>
            <a:off x="2419669" y="285509"/>
            <a:ext cx="5030788" cy="884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393700">
              <a:lnSpc>
                <a:spcPts val="6900"/>
              </a:lnSpc>
              <a:spcBef>
                <a:spcPts val="0"/>
              </a:spcBef>
              <a:defRPr sz="6900">
                <a:solidFill>
                  <a:srgbClr val="FFDE59"/>
                </a:solidFill>
                <a:latin typeface="한컴 윤고딕 250"/>
                <a:ea typeface="한컴 윤고딕 250"/>
                <a:cs typeface="한컴 윤고딕 250"/>
                <a:sym typeface="한컴 윤고딕 250"/>
              </a:defRPr>
            </a:lvl1pPr>
          </a:lstStyle>
          <a:p>
            <a:r>
              <a:rPr sz="6600" dirty="0" err="1"/>
              <a:t>상세</a:t>
            </a:r>
            <a:r>
              <a:rPr sz="6600" dirty="0"/>
              <a:t> </a:t>
            </a:r>
            <a:r>
              <a:rPr sz="6600" dirty="0" err="1"/>
              <a:t>페이지</a:t>
            </a:r>
            <a:endParaRPr sz="6600" dirty="0"/>
          </a:p>
        </p:txBody>
      </p:sp>
      <p:sp>
        <p:nvSpPr>
          <p:cNvPr id="132" name="판매자가 게시한 글을 확인 할 수 있는 페이지로 메인화면 물품 리스트에서 클릭시 보여지는 화면으로 대표이미지,부가 이미지들을 볼 수 있고, 판매자의 기본정보(거래방식,닉네임,거래 지역 등)를 알 수있고, 댓글을 통해 소통을 하며, 거래 까지 이어질 수 있습니다. 판매자가 원하는 물품이 없을 시 비슷한 물품 목록을 통해 나에게 있는 물품으로 교환할 수 있는지 찾아볼수 있습니다."/>
          <p:cNvSpPr txBox="1"/>
          <p:nvPr/>
        </p:nvSpPr>
        <p:spPr>
          <a:xfrm>
            <a:off x="212021" y="1271601"/>
            <a:ext cx="9446085" cy="1309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120315" indent="-120315">
              <a:buSzPct val="100000"/>
              <a:buChar char="-"/>
              <a:defRPr sz="1800">
                <a:solidFill>
                  <a:srgbClr val="FFFFFF"/>
                </a:solidFill>
              </a:defRPr>
            </a:lvl1pPr>
          </a:lstStyle>
          <a:p>
            <a:r>
              <a:rPr dirty="0" err="1"/>
              <a:t>판매자가</a:t>
            </a:r>
            <a:r>
              <a:rPr dirty="0"/>
              <a:t> </a:t>
            </a:r>
            <a:r>
              <a:rPr dirty="0" err="1"/>
              <a:t>게시한</a:t>
            </a:r>
            <a:r>
              <a:rPr dirty="0"/>
              <a:t> </a:t>
            </a:r>
            <a:r>
              <a:rPr dirty="0" err="1"/>
              <a:t>글을</a:t>
            </a:r>
            <a:r>
              <a:rPr dirty="0"/>
              <a:t> </a:t>
            </a:r>
            <a:r>
              <a:rPr dirty="0" err="1"/>
              <a:t>확인</a:t>
            </a:r>
            <a:r>
              <a:rPr dirty="0"/>
              <a:t> 할 수 </a:t>
            </a:r>
            <a:r>
              <a:rPr dirty="0" err="1"/>
              <a:t>있는</a:t>
            </a:r>
            <a:r>
              <a:rPr dirty="0"/>
              <a:t> </a:t>
            </a:r>
            <a:r>
              <a:rPr dirty="0" err="1"/>
              <a:t>페이지로</a:t>
            </a:r>
            <a:r>
              <a:rPr dirty="0"/>
              <a:t> </a:t>
            </a:r>
            <a:r>
              <a:rPr dirty="0" err="1"/>
              <a:t>메인화면</a:t>
            </a:r>
            <a:r>
              <a:rPr dirty="0"/>
              <a:t> </a:t>
            </a:r>
            <a:r>
              <a:rPr dirty="0" err="1"/>
              <a:t>물품</a:t>
            </a:r>
            <a:r>
              <a:rPr dirty="0"/>
              <a:t> </a:t>
            </a:r>
            <a:r>
              <a:rPr dirty="0" err="1"/>
              <a:t>리스트에서</a:t>
            </a:r>
            <a:r>
              <a:rPr dirty="0"/>
              <a:t> </a:t>
            </a:r>
            <a:r>
              <a:rPr dirty="0" err="1"/>
              <a:t>클릭시</a:t>
            </a:r>
            <a:r>
              <a:rPr dirty="0"/>
              <a:t> </a:t>
            </a:r>
            <a:r>
              <a:rPr dirty="0" err="1"/>
              <a:t>보여지는</a:t>
            </a:r>
            <a:r>
              <a:rPr dirty="0"/>
              <a:t> </a:t>
            </a:r>
            <a:r>
              <a:rPr dirty="0" err="1"/>
              <a:t>화면으로</a:t>
            </a:r>
            <a:r>
              <a:rPr dirty="0"/>
              <a:t> </a:t>
            </a:r>
            <a:r>
              <a:rPr dirty="0" err="1"/>
              <a:t>대표이미지,부가</a:t>
            </a:r>
            <a:r>
              <a:rPr dirty="0"/>
              <a:t> </a:t>
            </a:r>
            <a:r>
              <a:rPr dirty="0" err="1"/>
              <a:t>이미지들을</a:t>
            </a:r>
            <a:r>
              <a:rPr dirty="0"/>
              <a:t> 볼 수 </a:t>
            </a:r>
            <a:r>
              <a:rPr dirty="0" err="1"/>
              <a:t>있고</a:t>
            </a:r>
            <a:r>
              <a:rPr dirty="0"/>
              <a:t>, </a:t>
            </a:r>
            <a:r>
              <a:rPr dirty="0" err="1"/>
              <a:t>판매자의</a:t>
            </a:r>
            <a:r>
              <a:rPr dirty="0"/>
              <a:t> </a:t>
            </a:r>
            <a:r>
              <a:rPr dirty="0" err="1"/>
              <a:t>기본정보</a:t>
            </a:r>
            <a:r>
              <a:rPr dirty="0"/>
              <a:t>(</a:t>
            </a:r>
            <a:r>
              <a:rPr dirty="0" err="1"/>
              <a:t>거래방식,닉네임,거래</a:t>
            </a:r>
            <a:r>
              <a:rPr dirty="0"/>
              <a:t> </a:t>
            </a:r>
            <a:r>
              <a:rPr dirty="0" err="1"/>
              <a:t>지역</a:t>
            </a:r>
            <a:r>
              <a:rPr dirty="0"/>
              <a:t> 등)를 알 </a:t>
            </a:r>
            <a:r>
              <a:rPr dirty="0" err="1"/>
              <a:t>수있고</a:t>
            </a:r>
            <a:r>
              <a:rPr dirty="0"/>
              <a:t>, </a:t>
            </a:r>
            <a:r>
              <a:rPr dirty="0" err="1"/>
              <a:t>댓글을</a:t>
            </a:r>
            <a:r>
              <a:rPr dirty="0"/>
              <a:t> </a:t>
            </a:r>
            <a:r>
              <a:rPr dirty="0" err="1"/>
              <a:t>통해</a:t>
            </a:r>
            <a:r>
              <a:rPr dirty="0"/>
              <a:t> </a:t>
            </a:r>
            <a:r>
              <a:rPr dirty="0" err="1"/>
              <a:t>소통을</a:t>
            </a:r>
            <a:r>
              <a:rPr dirty="0"/>
              <a:t> </a:t>
            </a:r>
            <a:r>
              <a:rPr dirty="0" err="1"/>
              <a:t>하며</a:t>
            </a:r>
            <a:r>
              <a:rPr dirty="0"/>
              <a:t>, </a:t>
            </a:r>
            <a:r>
              <a:rPr dirty="0" err="1"/>
              <a:t>거래</a:t>
            </a:r>
            <a:r>
              <a:rPr dirty="0"/>
              <a:t> </a:t>
            </a:r>
            <a:r>
              <a:rPr dirty="0" err="1"/>
              <a:t>까지</a:t>
            </a:r>
            <a:r>
              <a:rPr dirty="0"/>
              <a:t> </a:t>
            </a:r>
            <a:r>
              <a:rPr dirty="0" err="1"/>
              <a:t>이어질</a:t>
            </a:r>
            <a:r>
              <a:rPr dirty="0"/>
              <a:t> 수 </a:t>
            </a:r>
            <a:r>
              <a:rPr dirty="0" err="1"/>
              <a:t>있습니다</a:t>
            </a:r>
            <a:r>
              <a:rPr dirty="0"/>
              <a:t>. </a:t>
            </a:r>
            <a:r>
              <a:rPr dirty="0" err="1"/>
              <a:t>판매자가</a:t>
            </a:r>
            <a:r>
              <a:rPr dirty="0"/>
              <a:t> </a:t>
            </a:r>
            <a:r>
              <a:rPr dirty="0" err="1"/>
              <a:t>원하는</a:t>
            </a:r>
            <a:r>
              <a:rPr dirty="0"/>
              <a:t> </a:t>
            </a:r>
            <a:r>
              <a:rPr dirty="0" err="1"/>
              <a:t>물품이</a:t>
            </a:r>
            <a:r>
              <a:rPr dirty="0"/>
              <a:t> </a:t>
            </a:r>
            <a:r>
              <a:rPr dirty="0" err="1"/>
              <a:t>없을</a:t>
            </a:r>
            <a:r>
              <a:rPr dirty="0"/>
              <a:t> 시 </a:t>
            </a:r>
            <a:r>
              <a:rPr dirty="0" err="1"/>
              <a:t>비슷한</a:t>
            </a:r>
            <a:r>
              <a:rPr dirty="0"/>
              <a:t> </a:t>
            </a:r>
            <a:r>
              <a:rPr dirty="0" err="1"/>
              <a:t>물품</a:t>
            </a:r>
            <a:r>
              <a:rPr dirty="0"/>
              <a:t> </a:t>
            </a:r>
            <a:r>
              <a:rPr dirty="0" err="1"/>
              <a:t>목록을</a:t>
            </a:r>
            <a:r>
              <a:rPr dirty="0"/>
              <a:t> </a:t>
            </a:r>
            <a:r>
              <a:rPr dirty="0" err="1"/>
              <a:t>통해</a:t>
            </a:r>
            <a:r>
              <a:rPr dirty="0"/>
              <a:t> </a:t>
            </a:r>
            <a:r>
              <a:rPr dirty="0" err="1"/>
              <a:t>나에게</a:t>
            </a:r>
            <a:r>
              <a:rPr dirty="0"/>
              <a:t> </a:t>
            </a:r>
            <a:r>
              <a:rPr dirty="0" err="1"/>
              <a:t>있는</a:t>
            </a:r>
            <a:r>
              <a:rPr dirty="0"/>
              <a:t> </a:t>
            </a:r>
            <a:r>
              <a:rPr dirty="0" err="1"/>
              <a:t>물품으로</a:t>
            </a:r>
            <a:r>
              <a:rPr dirty="0"/>
              <a:t> </a:t>
            </a:r>
            <a:r>
              <a:rPr dirty="0" err="1"/>
              <a:t>교환할</a:t>
            </a:r>
            <a:r>
              <a:rPr dirty="0"/>
              <a:t> 수 </a:t>
            </a:r>
            <a:r>
              <a:rPr dirty="0" err="1"/>
              <a:t>있는지</a:t>
            </a:r>
            <a:r>
              <a:rPr dirty="0"/>
              <a:t> </a:t>
            </a:r>
            <a:r>
              <a:rPr dirty="0" err="1"/>
              <a:t>찾아볼수</a:t>
            </a:r>
            <a:r>
              <a:rPr dirty="0"/>
              <a:t> </a:t>
            </a:r>
            <a:r>
              <a:rPr dirty="0" err="1"/>
              <a:t>있습니다</a:t>
            </a:r>
            <a:r>
              <a:rPr dirty="0"/>
              <a:t>.</a:t>
            </a:r>
          </a:p>
        </p:txBody>
      </p:sp>
      <p:sp>
        <p:nvSpPr>
          <p:cNvPr id="133" name="4. 웹 페이지 기능 및 설명"/>
          <p:cNvSpPr txBox="1"/>
          <p:nvPr/>
        </p:nvSpPr>
        <p:spPr>
          <a:xfrm>
            <a:off x="-262164" y="63508"/>
            <a:ext cx="3025776" cy="285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r" defTabSz="393700">
              <a:lnSpc>
                <a:spcPts val="2100"/>
              </a:lnSpc>
              <a:spcBef>
                <a:spcPts val="0"/>
              </a:spcBef>
              <a:defRPr sz="1900">
                <a:solidFill>
                  <a:srgbClr val="FFFFFF"/>
                </a:solidFill>
                <a:latin typeface="210 네버랜드 L"/>
                <a:ea typeface="210 네버랜드 L"/>
                <a:cs typeface="210 네버랜드 L"/>
                <a:sym typeface="210 네버랜드 L"/>
              </a:defRPr>
            </a:pPr>
            <a:r>
              <a:rPr dirty="0"/>
              <a:t>4. 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웹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페이지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기능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및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설명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AutoShape 2" descr="data:image/png;base64,iVBORw0KGgoAAAANSUhEUgAABxYAAAMnCAYAAAATQbctAAAgAElEQVR4nOzdf3Rc9X3n/6f8UwYbJNuAlABBBJLIJC0iTRarzfcUuaSLvPR7Ih9okJZ8D5GbXZCTtLGTb8FKQ0EmW7DTNrHINkWwhUp0cS2+W2JxGha5p0kl2mQtaIIVAkEmBjTgXwLLaGwL6/vHlfBoNKM7vySN5OfjnDm2Zu7cz+fOjzsz93U/708Bz46MIEmSJEmSJEmSJEmTmDfTHZAkSZIkSZIkSZKU/xbMdAfyTdFZsLUU1hZCIdAfheZ+aH5n/HIlS6F+GRTH3b/jMBSdA5UJHtmuI9AenXh9TSk0FkHZAmAYOg9DwxsQydE2SZIkSZIkSZIkSdkqmAulUAvPgqHLR/84Be1vQP2bMJDBuuovhu3FQag4pvcQrH0V+kb/rroAHrgAygrSX3/fUdjwKnScCP4uWgo7PwBVsUHkMDS+AlsGM9gASZIkSZIkSZIkaQrMiVKolefE/DEPqs+FyoUZrGgelCwYHyoCFC+Cknmnl1l9dmahIkDZUqhbFrPuBVAa/yzMGx29KEmSJEmSJEmSJOWJOREsFs2Pu2IeFOXrlhVA2SIomul+SJIkSZIkSZIkSWnI1/gtf52CzqPQN+sLyEqSJEmSJEmSJEmpM1jMQPcBuPTfoeC54LI2bj7HaBTqfg4FL0D78RnrpiRJkiRJkiRJkpQzBouSJEmSJEmSJEmSQhksSpIkSZIkSZIkSQq1YKY7cKaqXAGV86FreKZ7IkmSJEmSJEmSJIUzWMyBwnlQmMbyFSth19hY0RGIFkxFryRJkiRJkiRJkqTcsRRqDhTGB4MjEB2ZZPnYR70gvVBSkiRJkiRJkiRJmgkGi9maB8ULxoeD0VMwcGrGeiRJkiRJkiRJkiTlnKVQszUPSuMexSPDcMRgUZIkSZIkSZKkWad4PnxpJVx/Lnz/bfjLA3Dk3ZnuVf64swT+n+Lg/39zBO6MzGx/pttvnQ3V58D7F46/ALx2cvyl42340bGZ7W+uGSxmqXARlC8cf93ACeg3WJQkSZIkSZIkaVa5dQV8+Tz48OLg748vgc8WBeHidw/NbN/ywZ0l8I0LTv899v+5Hi5+ehlcuwxuPBcuXpR8uY8sDi5jbj8ffnUCHnsLvvr61PdzOlgKNUtlhXHB4gj0HofJ3kO9R6E7Cn3HofMt6JtkPkZJkiRJkiRJkjS11p0L/3wZ3H/h6VBxzIcXB9f/82XBcmey+uWpXTcXLJ0HX1wJez4E/3gpbDpv8lAxmYsXBffd86FgfUtneTLniMUsVS6FsoKYK96Fvccnv8/AEFS/DANAWRHsWgYUTH4fSZIkSZIkSZKUW586OxihmEpg+Kmzg8vOt4IRjD+cYyUuU3HhwtSum81KFsAty+Hzy+GyxeHLp6piCVS8Pyiz++BheOgwRIZzt/7pMstz0exUnw9PfwRGfh2GPgKbz85gHWdDYczfAyegJyRYlCRJkiRJkiRJMyebUYiTjW6cqxYVwCfPSn77J88Klpnt1p4DP7wM7inNbagY67LFwfp/eFnQ3mxzxgWLZctg6wdg7xWwqxSqRl8YhYuD4bpL0lxfddyw195B6DqZk65KkiRJkiRJkqQcKp4fzBPYfXkwn2I2bl0RrCd2zsG55veL4PtlsK8c/vXy5Mv96+XBMt8vC+4zG9UvD/o/VYFivMsWB+3NtlKyc78U6gKoXQ5rl0JF/HyIcUoXQ1Eaw07LisaPVgTYdTQocSpJkiRJkiRJkvLHrSuCsqepjjLsOgaVIZUOx4LKN4fhu4ey72M++fQy+LsPpL586UJYuzAYhbfpPNgcgR8cnbr+5dLXzoc/K52Zth+4CFYsgHvfnJn20zUnRywWLoTGMui/AkaugNZSqF02eagI0H889VCw8CzYfP7E69sH0+6uJEmSJEmSJEmaIumWLt1/Em58BX7zJfjMPngphenPMi2rmq82nQf/eGnm9/+Ns4L7bzovd32aKrcsn7lQccyflQb9mA3m5ojF+VA+P43lT0H3W9D4Bqx+fwrLL4at74P6uLqp0Sj0ptNPSZIkSZoGhWfB1hJYtySounLkBDT3w7bB0dtKYV3h6G3HYVs/NB+LWcFiaCiCsiSnpu55C/oWw9rCiVVd+gahOcFZyuXLYft5cNUi6B2Ayv252dYJFsLm90H9UigtgIGTsPMAbDgct1yOtzF2+zgF1S9AdxoVciRJkpS9T50djFBMNew7dgoaI/AXB05f9/+9FVz+ywq4txTOmSR7+NTZwWXnW/CXB+CHx5Ivm8++cUEwCjMX7nsfLJ0Pd0Zys75cu2YpPHjRTPci8OBFsO8E7M7zAWxzIliMZni/yHHoOgotB6HjODAPVofcp7AQtl4EDfGTlA5DyywZpipJkiRpduq6AlaP/oqLnoBtr0PjW+H3q1kO9ctOB2JFC4J5PDregYrlQegWe1vDcug4Bn1A2bnQeuHpdhNKUM0l9ratx6Hx1SDIBGAh1K+AqtFGVxcDscHiAth4ITSde7pfPUeg4VXoPhW+vbFWF8GGc6GkIPi7ZD7UrYCOo9BxMrhuKrYxdvuYB5uKYN3B9PouSZKkzHx4cRAopjOH4rYDsOn15Lf/1aHg8vUL4K6Q0G3ducHlu4eCgPGFFEY85os7SxLPGfmDo9AzBHuGgn9fHN2myxdDxRK4aknw76eXTbzv2PryLVz8xFnQ+cGZ7sV4nR+ET74IP35npnuS3Jwohdqfxpsychw6jsD6X0Lpz2Hda6OhYopqVkJ9fKh4CtregE1HUl+PJEmSJKVl3vjgq3AR1JwDZSncr3jBxFF2xQugaD6ULUpw20IoGf21WH42VGR5SmrhYqgriunrfCiLPdO7AIpi/iw5G+qWju9XxTKoCpnfJpHiBVBYENef+VAa0/5UbGNZ3JnspQvHb6MkSZJyb2y+w+7LUw8V/+cAXLh38lAx1t1vwPnPw/YUThq7dUXQlztLgr7lu8+cOzFUPD4CX3sdfvdl+ON+eGzgdKgIwf8fGwhu+92Xg2WPj0xc9zcuCNafL0oWwMMXz3QvEnv44qB/+WpOBIs9A4lHLQ4MQ18UOt8KzuRd9dMgTFz7K2jJcCjpkvhH7F1oi0DDwQR9GIFEWePQqcxHWUqSJEnSmML5UDTVv+pGcvP7pXTR6bAyzJJE21UAxQUJF09bfJA6E9soSZKk3BoL8b5xQWoh3tOD8B9ehM++Aq+dTK+tA8Pwxdfgihdgx8DkyxbPD/qUTtg5Ey5YEJQtjVf473DfgYnXJ3PfgeA+jyZ4XO57X9BOPrhlOXwkhfk2Z8JHFuf3fItz4yfPMJT9Mpgjse5FKHguuBQ/D5e+AGv2waYD0JtmyZxEdg1AV8y8GFv2Q90BSLjvOAndx+JuOwGd7xgsSpIkSZodugZhT5oHWmabM2EbJUmS5qp158I/Xwb3XxiUQA2zZwjW7YPf+SX8W5blJvdG4cZX4Jpfhi/74cVBH//5stTnfJxONxfDBxeNv64rizkia1+ZeP8PLgramWlL58HncxDcHTsFXx0dzVnyfHD53ZeD645lmUd9fnnQz3yUp91KX2QQtkSgbYrrzkbehvX7oXkA2g6EzGdyClr2Q/UrsOVN2PYGrH0Zthyd2j5KkiRJUq4MHIU1e0+fwFnwHFz6SoITN9+FbX1Q8FNonGW/ec6EbZQkSZprPnU2/P0lweVTKZTM33cCvvwafPwX0J7CPOXp+KdB+P1XoDeFEUXp9nu6JAr8Pr9/4nXpSHT/fAgWb1kOl2U5WrHvRPBa2nogmH/yjeHg8oOjwXUf/0WwTKYuy+NRi3MmWMyVaILav/GlS/vehg2vQF2KNZe7B6CxHzZFJs7nODSSoM0RGEjQD0mSJEmSJEmSzmTpjvx7611oegPKeuHbKcyLmKnHBmDVC0GJ1EPvhi+f7kjLqfTpZfBrS8Zf1/QGvHA88fKpeuF4sJ5Yv7YkaG8mZRvYPR+FS3snf3xeOB4s83wW5SsNFmeDU9BzDPpiQ72R4LpclFFNJBKFrrgX38Bx6LJWqiRJkiRJkiRJ77mzJL25Cu8/CB/5OXw9kl47718IOy+B11bBP5Sld9/tB+HDvXDXG+HLwum5Ie8sSa+dXLo2QdD39zka1ZloPYnam04VS8KXSWboVFD+NlU3vhLcJxMVS+A/nZPZfadSnkyTmT8634Q1Q1C/FAqBvkFonsoSN8dhQx90LYerFkB0GHYdhu7h8LtKkiRJ0mxSfA40FcLeLOZqyXdj2yhJkqTc2nQefOOC1JZ9dAC+dQB+ksHUaRcuhP2rTv/9voXQVx6MeEzVoXfhGxH4uyPwpfPgv4YEocXzg217/SR871D6fc7Wb541/u/D78JzQ7lZ93NDwfqWz0/e3mzyv94O5tZM1d5ocJ/PFmXW3vXnwPffzuy+U8VgMYG+o9M8X8YwtL0JbdPYpCRJkiRlbB4UFqR3l5KzYVfMmcmJpqHIK1luY95vnyRJ0ixz3/vCl/nHo/Cdg7AriyBmw8qJ112yKGj/qylOjzam9zjc+io8egS+fB7UhJRu/fzymQkWSxeO//tnOa6o+LMo/F8x80nGtzebZFIeNpuSsvk4YtFSqJIkSZJ0BipZCh0fgk1L079vwsAt0fzxseJ+faYb2k23bLcx37dPkiRpttl3Ivlt//YO3Pwr+I8vZxcqAqxKUn3iiiyqUvzzMVi3D27YBz+apHrHRTMUuL0vrt1MRnpOJn598e1NpzUZ/P6Jlcljk83j+b6F2fc51wwWJUmSJOlMVABFC6AogwCsdAEsib/fCBx5Nyc9ywtnwjZKkiTNJn9zZOJ1Lx2HL78G/+FF+NsEt2ei/2Ti6w/mYPqyv38LPvUSNLyaeBTbXx/Ovo1MLIr73ns0wzkBk4lfX3x702lNlvM7rsygDmgm94mVbZ9zzVKokiRJkqS0FC2E+ClCou9C/xwK3c6EbZQkSZpN7owEcxB+fjlcsAD+x+Gg7OnhHH8/ey5JGdAncjjP3f2Hgnkgv3we/MHyYDTm3xyZmTKoZ5r3ZzlaMpORq9mMdoXs+5xrBouSJEmSpNQtgPJFEP/beGAYInMldDsTtlGSJGkW+t6hqQ/f7j8IlWdBXfHp6/70DdgxkNt2jrwbhKV3RnK7Xk0u25Du1zIICTO5TyyDRUmSJEnSjIuehJ4TULQIytP4oVq4CK5aPPH6/uPQN0zSCTcGhqBrBMoXQOQ4UAir8+wH8picbGNB/m6fJEmSJveffwUPH4FLFsHLJ+B/H53pHk2dsxN8tz2Qg7KvYes7ex4cy3HJ1VRkG9J9ehncfyHc9mpqy99/YXCfbORbsOgci5IkSZJ0BhqIwsZXoDVJqadkKs6GyvgftiPQF4W+Se4XHYamX8KlvVD5OvTPwEGEVOViG/N5+yRJkhTuB0eD0ZFzOVQEOC/B8LPeNH8jhEm0vkTtTodchHS3roDfSSEs/J1lwbLZMliUJEmSJE2tBdBwIey9AkY+Bk1Lc7feqmVQUhB3/buwJ8cHHzJVUQStl8PQr8PIRzNYwSzYRkmSJE1u/XJ47kMw8uvwkw/BnSWp3e/jS+CvLoR//zAMfDS4/5GPQs+Hgus/vmTq2p4piQK+X57IbRuJ1jdTwWKuPHUp3H5+8ttvPz9YZi6a5U+dJEmSJOk9i2HjSqg7Fypizmotmp+b1VecC/UJQsrIEHS+k5s2MlG4GBpWwrplsDq2hOl8KI8PCEPk6zZKkiQpNY99AG4oOv33x5cEl+ejk8+TeGcJfOOCidcXzYcrlwSXL6yAvzgAf/R6btueSR+JmwLgrXfhlRwHi6+cCNZ7bszvko8shh/PwPfr105O3OZM3VMKXzkPXjgePMcAVxTChxfDyhymb6+dzN26csFgUZIkSZJms/lQez6sWwqVZyUYaZcjhYXQsALK4tc/Ap1vQ/c0l/6sWgE1S6FyCZQvhsIky5WlUacn37ZRkiRJ6SmePz7Yi/XYB2DFUTj87sTb/qEMrj8ntTb+8LwgZLzml7lpe6b95tnj/+49PjXt9B6Hq88a3+4jR6amrcnkMliEIEBcuWDi45hLBouSJEmSpJwoOwf2nDsNDS2AhgugLkHpp4F3YOfb09CHeVBdCjUXQel8KEwxQO1LNQzMh22UJElSVi5dNPntly+Gf40bJfd3H0g9VBzz20uDEY53RrJrOx/EB2IvTVGw+FKCYHEm5FtIl4p86/OZHSwuhM3vC8rcFBdA9CTsPAAbDie4bRh2vjl625h5sDXB0Oj+d6D9FNQuheK4246cgJZDEIm7vugs2FoKa5dAEdA3BNv6oSUPdzSSJEmS8kQK4Vp0GHpOwuoU5oNJaB40lEJjUYJRge9C60Foz3GppIQKoDzZsMRERqBvEHpHUlg2X7ZRkiRJWTkSMiLwUNztX1gBv59klGGYb1wAr5+E7x3KrO18ULUUPhr3BTjX8ysmW+9HC4P2Owenpr1k8i2kS0W+9XlOBIuFZ8HQ5aN/nIL2N6D+TQgrWVxxDtSfG1PmZj7UrQheyH3nJr6t4yh0nAQWwwMXQ/1Zide9dZJ2m0qhpR82HILRsrtUr4C6pad/xJYvhY3Lgzk8+kK2Q5IkSZLiDRyHjgFoOghVF2YYLM6DhguhqTg4AXKcEeg8BE1TNFdMNHyRxPcbhq5BaDsELYPBKMdJzeA2SpIkKbdePhHMdXdFghPSdgxMHI33hRXZtfeFFaeDxXTbzgefjfsCPHgKHjmceNlsPXIYNp4HS2OmKvhs0fQHix1vw+3nT2+b2erIs+opacw2kb8qY4cpz4Pqc6FyYfj9ihfAkrgzfIvmQ/E8KF0QjFSMv610dHLRsrOCuTwyMh/WFUPVWB/nQdnCiWfGFi+CkjnxDEmSJEnK2qkUwrYR6D0GW/ZD2c+hLgK9WcwLWLEcNhYlCNyA7sOw4Y2J1Vhy4cgJ6E/jjO6Bk9D9NjT+CkqfhzWvBKFiKmZqGyVJkjQ1/mD/xLkMXz8JN74y/rovrICPZ3qMf9THl4wPJ1NtO198Nq7k4t8emdoRi38bN6fiZ4vhAyElZHPtR8eyu/8Dh6F+P/zWS3De81DwXOLLec8Hy9TvD+6TqV+dyL7PuTYnRiwWzY+7Yh4UTXUgNzJ6SXFej3iFC0ZDyjwbwipJkiQpf7VHoTb2jMRTEDkJfSdgzzFoPQTdw7lrr7AAJhxrGQkCt4bXk4eW0QTXD6USjI4aGIRth6Ds/JgqMmPrHoaBd0e3+R1oPwKdWZz9PVPbKEmSpKnR/Q5cuBdqzg3mNXw+GowYjJftaMXY9YyNWky17XyxLC5H+e+Hpra9/34I/mvM475sXjCK8UuvTW27udD+FnznIPxTiicwHhwOLv9yDB48DK1HYPcH02/3sbfSv89UmxPB4kzoG4LOKJQnKYUaJp2pQSRJkiQJoO4FaFkBq+dB+6HsRiOmovtt2FkEDWO/e96F9jeh4c1JRvGdgq5j0LsMyscOVIxA92B6/e2IwKVHoKEICqPQ/NbUhHYzuY2SJEmaGkOngiAnmUSjFTvehupzEi8f6/tvw3+KWW5s1OJYuBjWdr6ojRut+Phb8NzQ1Lb53FDQzmfOPX3dF1fCM+9AWx4/Zn/cD3/2Znbr+KfBYD3/LWyqhjhPHc2u3algsJip47DhRdgw9nch7LwEahafXqQzAmvfgKpSaD0/cWkdSZIkSUpH5yHonK7GjsOmV6F/JVxVAB2HUysx2n0AqoagfhkUA32D0JzJD+Lj0PxGBvdLs40Z3UZJkiTlzBdWwM3FcPFCuDimxOa+E7D/ZFCK83uHEo9WvO9AasHitgPjg8WxdiG1tvPBhxZDU8n467YdmJ62tx0YHyxC0JefvAO/mKZ5KHuGoCLFMrjr90NLjuad/LM3g1GMD1yU2vI9Q/CDPPyNYbAoSZIkSXPZKYJpHOKNQHQkvKRndCiYszFdkUHYkiygG4H4E5KnqoRoNMG2R0dgKOb6qdjG+O0bGrFMqiRJ0lRZVQgPX5x8zsRLFgWXT52deLTig2kGR399CP4gJpz8+BL4qwtTa3vT66mX05wKy+YFfS2LCT93D8K1y4JLqkZGoCDDqeJ2D8I1S0//XbYo6NPv9cHRaagA8tBhqHh/+HJ/3J+7UHFMy2FYuSC1kYsP5bjtXDFYlCRJkqQ5bs870HduzHyFI6OlPIehcBB6z4HymNt6jk1xSc+T0PMORBePThMxPHWh2953YM8wVMX8+u09Bj1TfDb0uO0Duo8ZLEqSJE2F316a3tx18aHiO6fgzw8EYU+q/vwg1BXDWfPCl41ve/cH4ZMvwo/fSe++ubL1fcFjFuuapeODvpnw20uDvv2XV6e+rYcOw5dWwmWLky/z43fSD5xT9eBhWHcufGKSqfZeOm6wqAQKF8LGIvx1KUmSJGlKdR+ANVGoXxoEXbFlO7sPwtrjULt0Gkt6noLmXwUBX/Vi6JrC+VQib8Pal4O5GksL4MhxaDk0yfyJORK7fYxAYx6WMJIkSZrt0g0VE/mLg/Cz6MSwbTK90SCM3HxBZm3+2+VwxQuwdwaygURlYPPFF1ZMT7A4eCoI9+6ZZNTg/zgCB4anpv0Dw8H6JwsWHzwc9DMfGSzmyjwoTOfshEWw9dLTZ68mKj8kSZIkSbnSdzR5uNV3FLbMQPA1XfNFRodg29A0NBRnWufDlCRJOsPMIxjhlo1/GoTN/ZndtzECv3l2eoFkrIcvhk/+Ipi5YDr9y7Gg3/noX45NX1sPHYbPL08+avGuC+DnUeicgrK1VUuD9SeTz6MVIXjvKdZi2PpBaF0BRWncrbAguLxnbL6SZHcoOB0qQpqhpCRJkiRJkiRJZ7BbVyafUzFVv70Ufmd0XsGfpTh68PnR5f7vczMPFSHo+60rM79/pv70jdPbkE+ejwZ9my6RYfjD15PfvmIBPP1BaMjxc9SwMljvikmG/f3h60H/8pUjFhMoyuBRKZoPS+ImKh14Nzf9kSRJkiRJkiRJgSXz4NYclfTcUgL/+ygcHA6CrW8kGUn2xjB88bXT5TG3lGTf9q0rgpKXQ9M4bPGpo/DRF6avvXy2621Yvx8euCj5MtvfD7+7DL53CL7/dnbt/UMZXH/O5Mus3x/0K58ZLOZI8UIoiR11eAr6T85YdyRJkiRJkiRJmpNuXQFXFI6/7p8GUxtBGL/cJ8+CG4vgsQG4MwLdx+DXlsDZMcf73xyGHx2Dfx8tr/+llRPbT0V821cUBtvyrQPpr0u50XI4GD34Z5PMt3j9OcHlibfhfw4Er5WTI6mtf2FB8Pr6/aLwUPH/7Q/6k+8MFnOkfDEUx45YfBf68nioqiRJkiRJkiRJs03x/NyNVhzTeEEQFgH849HgMpkv5rA85q0rgvn0jlgBccbc+2YwEvXBSUYuwumA8dvvD0YVPngYDg/DoXfh8Ojzt3w+rJgPyxcEcziuPSe4Lszn9+f3vIqxDBbjnYKeIYgugNVJJu2cYAGUF46fk3HgJPSemOQ+w9AxFASS0ZPQVwDVZ2XRb0mSJEmSJEmS5rhbV8BlccfuHxuA89NIO/5uAD4bc0D/Y4XBKMRvHwy/7x3nJ27/xqLEy4e1fdniYJvueTO1+8+EkV9Pb/mC56amH1PpocOw7wR0fjB82eXz4ebi4JILVb+E3YO5Wdd0mBe+yBnmJDS/Ck1vwUCKdylaAlVxk8T2R0NGLL4L7a/Dpb2w6mXo8mwESZIkSZIkSZKSKlkAtyYYLbgtzVKiWxOEeF8+LzyczEX7idq+dWWw7nz1YBoj6dJZNt/sHoRPvgg/Pz497f38eNDebAoV4QwMFqvOh6c/EiTsu1ZCDuZXpWoZXBX7ph+B3ij05WDdkiRJkiRJkiQJVp8NFy4cf923D8K/vZPeev7PEPx5XBh46SL4nWVT336iti9cGOQM+epf09i+dJbNRz9+B655Ce7oh5emKGB86Xiw/mteCtqbbc6MYHEe1JwPT38Yni6FqtFhyoU5OAOgcCnUF40vgxo9AR3Hsl+3JEmSJEmSJEkKXLJo/N9vDsNfjoZ0+yabmizGgdFKg98+CG/EVR28eOHE5VNtf6rbnknfOxQEomH+z1Cw7GwXGYZvvgkVv4AvvRZMn5cLPUPB+ip+Eaw/MlnVyzw2p4PFqhXwwKXwcjnsLIWqwty30bACquLe8L2D0JmjF5okSZIkSZIkSQpG+u2ImcNsw2vw8miguCfFY/I73gr+3XcCvvhazPUD8N9C5jmcrP2pbnum/cYvxm97vB0DwTJzyeAp+M5BuOoXcH1fEJq+fjL99bx+MrjvVb8I1jd4Kvd9nU55XLU3c4WLoeXDUFgw9W1tOhfG5ZUnYedblkGVJEmSJEmSJCnXbnwFLu4PRvj9KKZy4HcOBiPAvnEBXJFgkFHXMfjTN+AHR09ft2MAKk/Ar07CaykGRsnav/GVqW97pt34Ctz8Nlx/TlAWFqD7GDzxNjxyZGb7NtW+/3ZwAVizFNYsg/cvHH+B4LmMvTx9FJ6eZXMohpmTwSIFcWFfIqegJwplZ40vY5qOqvOhJC687DwMzUcTLy9JkiRJkiRJkrLzqxPBJd6OgclH1SXSncEcd4nan662Z9ojR+Z+iBjm6cG5FxamY04Ei9F0lh2Grrdg2wGIFkHrWZm1WXU+PHDBxOu3HIQ09x2SJEmSJEmSJElS3psTwWL/8fBlIlHYNRAEir2j9WurMmyvaClsPg/K4maojAxC5yydbFOSJEmSJEmSJEmazJwIFnveguj7Y8qfjsDAMPSdgD3vQMcRaE9x4taUJJi7se8obHpt4vUA0ZHE1w0luF6SJEmSJEmSJEnKR3MiWOQkrHoZas+C7gHoTGEEYzYGjkH7UagsDsLMnsPQ0A/dSUYr7j0GXSegetHp63qOQfcU91OSJEmSJEmSJEnKlbkRLBKMGNxydJoaOwXNr0P0JJRFYeuRyedVjByFtS9DQ1FQPrV/CFoGnLdpXwMAACAASURBVItRkiRJkiRJkiRJs8ecCRYzkagUaRRgJEn50tj7DENLfxqNHYfmN5LfHD2VoH+nRvsjSZIkSZIkSZIkzbB5M92BmdQ7BHtOjr+u7xh0nYQ9o+VLxy0/CD1TUb70FHS9A32xYeYI9LwDvQkCR0mSJEmSJEmSJGm6FfDsSIKxeWeOwiVBidLSAjhyHFoOQWTstsVQXxyUL42/bSqULYP6pcG8jX2D0DxdpV0lSZIkSZIkSZKkEGd8sChJkiRJkiRJkiQp3BldClWSJEmSJEmSJElSagwWJUmSJEmSJEmSJIUyWJQkSZIkSZIkSZIUymBRkiRJkiRJkiRJUiiDRUmSJEmSJEmSJEmhDBYlSZIkSZIkSZIkhSoYGRkZmelOSJIkSZIkSZIkScpvjliUJEmSJEmSJEmSFMpgUZIkSZIkSZIkSVIog0VJkiRJkiRJkiRJoQwWJUmSJEmSJEmSJIUyWJQkSZIkSZIkSZIUymBRkiRJkiRJkiRJUiiDRUmSJEmSJEmSJEmhDBYlSZIkSZIkSZIkhTJYlCRJkiRJkiRJkhTKYFGSJEmSJEmSJElSKINFSZIkSZIkSZIkSaEMFiVJkiRJkiRJkiSFMliUJEmSJEmSJEmSFMpgUZIkSZIkSZIkSVIog0VJkiRJkiRJkiRJoQwWJUmSJEmSJEmSJIUyWJQkSZIkSZIkSZIUymBRkiRJkiRJkiRJUiiDRUmSJEmSJEmSJEmhDBYlSZIkSZIkSZIkhTJYlCRJkiRJkiRJkhTKYFGSJEmSJEmSJElSKINFSZIkSZIkSZIkSaEMFiVJkiRJkiRJkiSFMliUJEmSJEmSJEmSFMpgUZIkSZIkSZIkSVIog0VJkiRJkiRJkiRJoQwWJUmSJEmSJEmSJIUyWJQkSZIkSZIkSZIUymBRkiRJkiRJkiRJUiiDRUmSJEmSJEmSJEmhDBYlSZIkSZIkSZIkhTJYlCRJkiRJkiRJkhTKYFGSJEmSJEmSJElSKINFSZIkSZIkSZIkSaEMFiVJkiRJkiRJkiSFMliUJEmSJEmSJEmSFMpgUZIkSZIkSZIkSVIog0VJkiRJkiRJkiRJoQwWJUmSJEmSJEmSJIUyWJQkSZIkSZIkSZIUymBRkiRJkiRJkiRJUiiDRUmSJEmSJEmSJEmhDBYlSZIkSZIkSZIkhTJYlCRJkiRJkiRJkhTKYFGSJEmSJEmSJElSKINFSZIkSZIkSZIkSaEMFiVJkiRJkiRJkiSFMliUJEmSJEmSJEmSFMpgUZIkSZIkSZIkSVIog0VJkiRJkiRJkiRJoQwWJUmSJEmSJEmSJIUyWJQkSZIkSZIkSZIUymBRkiRJkiRJkiRJUiiDRUmSJEmSJEmSJEmhDBYlSZIkSZIkSZIkhTJYlCRJkiRJkiRJkhTKYFGSJEmSJEmSJElSKINFSZIkSZIkSZIkSaEMFiVJkiRJkiRJkiSFMliUJEmSJEmSJEmSFMpgUZIkSZIkSZIkSVIog0VJkiRJkiRJkiRJoQwWJUmSJEmSJEmSJIUyWJQkSZIkSZIkSZIUymBRkiRJkiRJkiRJUiiDRUmSJEmSJEmSJEmhDBYlSZIkSZIkSZIkhTJYlCRJkiRJkiRJkhTKYFGSJEmSJEmSJElSKINFSZIkSZIkSZIkSaEMFiVJkiRJkiRJkiSFMliUJEmSJEmSJEmSFMpgUZIkSZIkSZIkSVIog0VJkiRJkiRJkiRJoQwWJUmSJEmSJEmSJIUyWJQkSZIkSZIkSZIUymBRkiRJkiRJkiRJUiiDRUmSJEmSJEmSJEmhDBYlSZIkSZIkSZIkhTJYlCRJkiRJkiRJkhTKYFGSJEmSJEmSJElSKINFSZIkSZIkSZIkSaEMFiVJkiRJkiRJkiSFMliUJEmSJEmSJEmSFMpgUZIkSZIkSZIkSVIog0VJkiRJkiRJkiRJoQwWJUmSJEmSJEmSJIUyWJQkSZIkSZIkSZIUymBRkiRJkiRJkiRJUiiDRUmSJEmSJEmSJEmhDBYlSZIkSZIkSZIkhTJYlCRJkiRJkiRJkhTKYFGSJEmSJEmSJElSKINFSZIkSZIkSZIkSaEMFiVJkiRJkiRJkiSFMliUJEmSJEmSJEmSFMpgUZIkSZIkSZIkSVIog0VJkiRJkiRJkiRJoQwWJUmSJEmSJEmSJIUyWJQkSZIkSZIkSZIUymBRkiRJkiRJkiRJUiiDRUmSJEmSJEmSJEmhDBYlSZIkSZIkSZIkhVow0x2QpHgFz810DyRJkiRJkqT8MfLrM90DSQoYLErKS2fil6WC587M7Z5OPsbKR74uNRN83U0tH9+5x+dUk/H1Mff4nM5NPq+zi8/XeJ6ELymfWApVkiRJkiRJkiRJUiiDRUmSJEmSJEmSJEmhDBYlSZIkSZIkSZIkhTJYlCRJkiRJkiRJkhTKYFGSJEmSJEmSJElSKINFSZIkSZIkSZIkSaEMFiVJkiRJkiRJkiSFMliUJEmSJEmSJEmSFMpgUZIkSZIkSZIkSVIog0VJkiRJkiRJkiRJoQwWJUmSJEmSJEmSJIUyWJQkSZIkSZIkSZIUymBRkiRJkiRJkiRJUiiDRUmSJEmSJEmSJEmhDBYlnbG67y6g4MY2Irle8TNbKCgoYMszuV7x1Oq+u4CCgi1052qFr7axrqCAdY/m8hHuZktBAQV356yXs9jceCxy/rpLQeTRdRQUrKPt1WzXFDwHwKx934+9T2ddv+PlZH8TPJ/vrSPn+7AIbTdOwefOq2053s/OXt13F+T+M302iN//PLMlvX1cKvuBGdjHzcTng/Jf/Gd4rl8nufuOMBNm+3fDdPufyufqFH32zkZT8tssjI//mKnat/hZOYVy/Z6ZK7+7JGmUwaIkJRF8SU/l4hf5jI1+uZ708Z21B0cyNRMHhQbo293GttvWsWb1peMe/0tXr2HdbY20PNnHQOh64oKZWDNyMCMzYe/9DU+EPxJzT3eK+8OCnB00iexuZsONlVz63mtxHRu+00HfnH/4B+h9fAvrx96Ll1ey/u52emfJdkeeSbQvKWVV1RrWf62ZtmfS2wdEdjez4fdWUVpQQEHBpVR+fgvtP8vuwYi+2k3bfRtY9+nTr6+CsfV/eh0b7muj+9VoVm1MlYKCLTPdhZwJDrJm8x1q9PMy3csZ970i92Z3+HYmS+c9k817czRMSqWdMyxwSn2/1z0rvjPn2uz4fB59fSf9LMnDgH/05KBUL6m89oLXcjqfv35mSNJcY7AoaY5I4Ydyml/uV399hJGR2EsXTUBNW3/c9ZtZPTUblZlUwro0f8in+sMh07PvJj6mMZev59WjOyqDg5n59OMy1sFOGqvKufSOTgqvb6L1yb3jHv+9T7bSdH0p3fdVUl61iY59M93hWKk+D+kdHJv43h+9vPgAVUDpeUVTtUFZSe19mumP+tXJ36Mxl/62mhxsSR/tn7+U0jt6qfhKO3vHXotPNFLZt43KT6ynPc3X4eSPTfqPSUonnmR0sLSPji9Vs+refqq+uyd4XH/aTu2CFqqu25Bn7784gz1s+71SSm/eCdc28sC4fUk/e9ofoL5igJ03l3Lpjc30DIatMEr3N9dQUdtB6R910jcywsjJPTRf28/Wj13F+h19GXQyWGfZJxrZs7KGpoc73nt9BZe9dDzcRM3KPTR+oow13+xmpg9f5lrC98JFdbQDjatn0WcXAKvZnMJ+aXZ8r4DsDkZnGLJmHSDlxqT76IyDp/TCrfw0QN+T40+yKf3YGtbf3U7PwUzWl9p7puuubPtdQu1jcevtbgKgqTvu+sdqKcm2uTNUKt9FcjsyKtX3VCb7FD+fIfffV8eroXV/ap+TO29K9V3ZRFcqn7uj7/+Zk9pnZNphfoqBrSTNVQaLkuaIyX4oB4FgxdLC7JqIDnEE6NrXn4sOT7lJw7o0f8iX3LRzwmPKXV0T1rn56indpPyT4DHIywOZ0U4aSwtY+1D8gfgB2r+2hi1H6ul66gEariunpGj8+6SwqITy6xp44AcdbBraxtrbWsjkcH5u9NFSXUDpHZ3jrw59HnIT/g/09tBJLeWX5GBlU2Di+zRR6FdK0dKZ7ulpfQ+tpaC0kc6Yo0M9f17HuidX0/roduqvLmHsFVm4soLab+2i/aY9rLtpGz1pt5bs4MdOai9Mb01Jw+fREK31hrQ7B0BkRyP13yml9dHt1F45GmAXllB1+07aq/dQ/yfteTqyI0L7bdVsOrCBrp6dbPxMBWUT9iVlrL5pMzt//DS1L26g+msdk46Cjj6zjYY7htjw+E42XzP6OlhQRMVN22l9uIKWGzelfYAturuJmjuOUL9jF1tvqaK8pIi4XlJUUk7VLVvZtaOeI3fU0LR7bh26DNtP5O6z6/T+OtkjODSYw2G4P9lC6SQH0QtKt2Swz5hNMgxZwz4jk5ysVlrbDrRTd1Hig6jp7qcSvy4z35eOrjWtcCvvDPbS8rlyLr1r/Ek2fbu3U7OgheqPrWHLM/mzf0r0eR4revQIAP0Hsnjfv9oW91orpW4HsKNudFR7LkOY2WLyYCeb32bR3Y2UFqyl5aW4G25opT9Je5mG0n4+B5J9RufmxL0zWchnZP9OaoHCBZmtfcJnStxFkuYqg0VJc1+kn71A5WVl2a3n5z10ApGe3jw9sDt7tdeWenbfFBp4so0tkRrqro1/D/TS+xBQs5bVYWHTggoqq4EnIzP3+n+2neYnS9jwe1XT0FiUgYGBmEsfHY83w7VVVMzSU+v793XBlWWU5s2Ayx7av91ByW1rqXrv6FE3Hfd2U/GVTdQmDHALWf25Bqqe2crOOXdAqYfWe9rg9gZqJmx7Iatv3cTaR5pofXYm+hYi0sXORyLU3FYbvi8pqqL+tioi3+2gK+nx5QE6vtdIzy2baLh64klBZTc3svXKdrY+ml5UNBDpJUI1VQnWGa/w6iqqidAbyacatFEgRyc3DfTSft8G1lWtijkgP1qy9u42urPd0cfsrxM/2lH6XuwEOtkbf9A6EyVlVE52+6fKKM1BM1Pqpb10Avxwb3Yn8PyocfKRSqMjLFIamXFhLTsTHCR9+eEaoIbWvsQHUWfpx2QeidJ5TxXrf1pP11PxJ9mUU337LrruLaLxM/W0pxWepTZqp/JP0u1vos/z8dvT9VQrAM2Pd6ZQWj+JC2vTCMzTP2lo+jRSGfo8TLpHmwYDdDyyhcgNday9bBpam/Wfz5rVXu2lkxJWlfnpJUnpMFiUNOdFf9pFG1VUlGdzND1K52Nb6SkpoWRHK7veOwiW4Af66sYc9PrMkmx0JcSX+anERzd9O/+6BW6po3rCAZZyym8B2nfRHVaWcLiHrg7gupLQA4YJg+LRUnuZG30PXrmJ6ikcGTvwxIbRg+xLKC4ujrlcSt1DUH1TFVmeojBD+tizOwLXVlA+010ZFd29k63PVrDp+pixMq/2sScClR+Z5FG+bBVVc/GA0rOdtD4LdddUJg5iVlZSdUMPrbvn9rgrAAa66HwIaq+rJPEndwWV10NPW2dao9CKSsopoYPOFEb5RJ/ppIMSykvyJomHaBfQnPTm90qZhn0P+XkLa8uraBmupqltT8zIk9GStUW7qCmtzGI0VAr762gXnY8AdNL8cO5K2u3pSxSWzYbTwaJ0fq8xCBafaqT5qSwekQVLgGSPxWlXZXwAdYCe3cGIxc6eWbYfHh6a6R6kZqCT9m9GqLqtPunJGmU3NLAx0kbTjgw+E1KquJF6tYeEn+ext/9kG433jb4eH2qgKez1/SeVk5bCjb7aScvX1rPmY6e/b5Z+bA3rv9ZC52x4u6dUPrJrZrv40k5aHoL6m6qn5USBWfn5HPs6LZjG36tx5TfTPxFA8fp6OomwjoppCNElaS4xWJQ0xw3Q+fg2uLKaq7L5ovhsM43fLGXzji5abt1D411to2eTJyirMeNzCEyD6BD8tG9aDtWNLzkYlLWd017tYw9AT1/OSo42P1nC5purExygL6Lm3qfZXNxC5bXraX6yl8jA+B/00YEIvU82s/7T1WxdspFd99eHBmsJg+L9rSQv4hN75naS0lUHO2j7ZoTqL9VQkcI2Z6ro+u0JyjuNlmMraaChqG12Bt3PttP8FDR86qoko4dyKZVyq6Nnwl/XQM2VU96hWWFgfx891HDV5cmeoRLKPgY93Xk4ar6kkrU3QPv9beEnKQx00nJ/JyW3VlOZ7Jjgvl66gFUXJT+cWVZeA8/uISQ7Gafwmkba7ymm5Ya1rP9OB72RAaLDMQsMRxmI9NLxnfWsvaGF4nvaabxm6t8xqRp4so3W+6uTPsbvleIK+R7S88QWOiL1bPxqNeUlCUrWfnEDG+im8amJgUXsPIxJR8SlsL/u29HMlku20vXDJgrv3si2PCrpOBP6Hq2n7r4ymrr7efr2JWz7XD1tmc6pWlI2yectRPbvzXDFgehPmtn6UA1Nd9XQcm8zPbPoqYvs7wVgaDhkwZk2OEA/UPWxSb5xFS6hGOgZnOknIOTz/GAnTV9spLukgV19XTRdHQl/fccGn3FTN/TtWM+qi9bTcV4tD/yw773l+nZvp6a4nbrSSjY8MXNF++eKnseb6SjZTO110xPezcrP56QB/WS/V8eXkM5oDsyrN2dYfjZ5+erM57ZNZfRtvp943Ufnjk64pSr591JJUkIGi5Lmtpd20vxdsgsjBrvZcusmuKuZxt8qo/quFtY9VcemCfPVnUF+3gM7sizVpYSivXuCkX2Pd9JzcOzaCG03Zn42bM+Vm1iX7Mf3yiqaOnt5+Z4qok80UnfdqnHtrLqujsYn+ln91S56O7dSPSXzC8aeuZ24dNXADztooZ7666d/vGDfoxvZuANq7t1I9Wc2z8Kge2zE9WZqrp2OX8ylFIc1c7CTjoeg/g/WjQ+qLyzjqhLo+vkke5eX9tKZD2eq51h0cLTE5STzu5RcUgM/7MtVMcwcKqH2/qfZvGQ7lRXr2PZ4D30TTlLoo/vRLaz7xBraLt9Ox72JTnYYWzhKDzWUhZaxi44/8BiqkNW3P03XPUW0fKmedbXruCr2INvCVVTXrqP+Sy0U3dPF07evnoYgPkWvttNw2y5qb91OzW1t9GURjFRcu5Gqkha23ddBbyTB8/Sd7WxnNU3XTvzmFDuPULK5u0L31/vaaPxaP03faWD1b22m9R+uYtfqDEpcx87/NzoqPnFp9dLxc7ClfMB0egw81UhdbTdrH2tl89UlVN3zNDuv66bupg10ZBIuhs0RNRyFlN5fiTV9cTtlbVvZ/PWttF6+nYb7ujMvbTmtouztCWon9Pbl+TfYpUWUAp0/naSfo3O/Zz2HfLaSfZ4D7Gtnw/Vr2LKvltbu7VRfsprNj+6i4ZI26lavZdtP0n/lbLuxhbL7d7Hzq1Xj5vINSsTupP3rUZq/0JJ0rkeloofOth4qvrIuSWnbqTCLP5/TUkPr/tzMgZmWuDBy3ImTN7ROvC0u0E8k7Tmb87Q8cfSZNpqfSnYSriRpMgaLkuawoKxUR0kDDZmGEQc7aby2ku2Xt9L69dEfMCur2fp4EwN3VFL3SJ4fmJgiPbtbgQ66cjTXV7I5FscuG56YHYesshela3crlJRQQgutT40d+iyh9rF0zoaNXWVnCsF6EWXX1LLx/p083f3y+HmUup9m5/1N1F9XNoM/tvrY+dctlNxeS/XKBDcnLUVUQEHBFrqzaDn67DY21LbBza1svXl2FkHlpVa2fTPC6q9N/QGiocHU3qt9T7TQkvBM+NVUf201Pd/ammQ0Q5Tuh5vpvHqSsDypiWdVZ3SmOPElmieGGHU7MltvSiKNXBVXZjgvrKyiqbOP/kfWwVNNrJ9wksJ6WnqKWPdIPy8/1kBF6KjWzJSm8PwuKQSopPHhp9nbH7tffZmuhxuDufoKl0xNBzMx2M2WzzXQd1s7UEbzgkYqP72Jtp9l+Nl4ZQNP97RTt6CDxtqrxj1mq65bT8v+Klr3d7I5hbmuJgrZX+/rYMNN2yn+XiubfyNYf9n12+n48TrWfrMzvaaSzP8XeknhgOm0GI7Q+c21lH+uh7U/3MMDN4x9xpRR8+Ae9tT2s2H1GhqfTDMGvbCMcqD9pSn4jrqvnZ4bO2i5qQwoo/b+TupfrKH6jizmzQMij66bhn1pD92PBP9r391zur9xZQVLa7Mr3J4TRVXU3F5C5/0tSUco9+1oZhs1bLohg1MnJ/3edPqSyjycCT/PhyN0P7SJNavXsXPJZp7+aevpeZMvqWb7k3vY/qleNn2inDVfaYk5kS5cM1BVkayoeyFl5WUQ6SWSxjqnXy7nWEy+rky/4wSlbatp+MxU1ghJbNZ9PudY4n1hnuyX5qQ+Wu9qpCej3xWnxVZzSDT6c9Ll8+xkJ0lKh8GipDkr+qMmNt0XCUYZJTq4BePPYC8ooODusQgiSmT3FtZ+bA0tlz9A5/21487CLbx6M7ue3MTA1ypZ85U2es+U3AuAHjof7mHjlT1sfawzu3mRUjwouP36M+T8wbHycfe00HQdtN/bQneWZ1wPPNk2I6P8curZdpqfrGDTjVWJz06edK6g1OcImmBfG/XXbaLj6iba4/YBs0cfbXesp+PKzWz7g+QHiMb/IE5SjjYFkUgnXFkYchZ5D+3f7kh6JnzFH7Wy64Y+6m7aQMszkff2MdGDPbR9ZS01j17Fzkc3ZjAKfeKcRpuvJuagcpqlbW9oTVA2N/Pwomjl6CtskpFokX3tUNLEnrgyw/mjkJKrk5+k8MC9DdRencKjUlhIBe30hb4OCymMG53VH//8znIDP2tjw7WVtFzSTOvXg71ZzYN76Lx5gO3f2klvWOnZZEpWU/vV7ezs3Ev/aKnqpu6x56meqgszPMA2yf46snsLa1c3wR2tbI/7XCr6jY3UHdiW1UjMWWNwdPRueSXbjtTR2buLzb8V/z2niIov7uTlns0UP1RJaVVQrnwgxcdnssPu/fu6gKvSHLE4QO+jm1izeiu7/qji9HO7tJz6h3tpWrCFq6qyCLuB+JE84/alMeFfpgfYo7t3sT1SxdZvb6bkoQ46x4KnuJE8/W2TFZKdLoVU3dHJAxVtVF67gZZn+t4bnR092EvHN9dS+bl+Nv+gJc0RQAmmcJjksvOmsP11ks/zwX66nuyl4lt76e1soir+d1hRBQ2P7WFvWx2FA0soSvY7LYEGoCvpSM4ofb19UFJOSfw6x/3my+6ks2ykM8or/PGHyeZrzOwzcLS07S31rHO+uRmSZF844yP+ElXQyfySyokLU63v0UYan6xg830NWU21EVvNIdFn2KTL58vJTpKUAYNFSXNW/Q1b6A8bZRR/YPjrYxFElL1PdVH4lS56H66nPMHIisIrN7Kru5mKlzrPqGAx8mgTm54toeFL1US+2Ux7hgFEZkYPiHw946got1I84zvVgxg9j2ylpWQjG2+opu6uJlY/28jG706c4yp1wciRcQd0YkvHZX1JHEAlHIE6WqYuE52PbaXnyjqqpnEuvoEfbWHt6jo6y5voenIzq6dodNXUitJ9dx11O1bT9N3GSbdh/A/i0QMXGbxWKv8EeHZTzIi6dRN7tXsnW5+toC5BmcVAGdXf7qL/nnJ6vlXDqrGRVNc30VW2mZ7eB6jJZUne9w4qz2xp28KycqpoZ8+Lyc4miND3U+Dackqns2Mz4ZJyKoE9k0yg2NfbDldeRVnI0ZhEo0uDYCLJXEOTldS8e7oPRQ+w57FW+n+viz0P1sSc3FBE+S0P0PVg4u8nmRoaynYN0aT768gTG6i/7wh1uzsnhIpjar+1i7KwMp4wYYRZ5pfpDxf6HlnPqtUbaD1YQVP3y+y6t5byyc6dKqli42Mv0/u9GnhiE5UV62l7KcFy4x6T0ZMkknxHueqOCPGjnJKNbIoe7KXz0S3UfayctY+XsrmnK8FSRVTd9TR77ipl52fKWVW7hUimgXcyMeFfZsFfH633bSFySwP1X1zHpitbaHk8z6uOLC2n/sE9vPwn5fR8q45VC4PnquyaDbQP19He30XTtJQ3Ty7p53lRBRsf28XWm8onqXZRRPlNW9n1YOyJW+Hf8ze21bLnC2tYd1/nuJLbQeC6jpq7C2l4cMP/z97dB8dxFvi+/z3d86p3yZItJXEShQRwDkviXLInzoE6G2Wze+MUuzf2CXViF2yxDlQtCVyIw6E4dlIBZLZYHPYciDn3LjbUhbKoImWzF8pOHXLjUAVr5eyLbV42hnWIEhJH8kts2XobzUz3c//o7nmRRhpJlq2XfD9VTuyZ6e5nunume57f8zK54VLZb75LaHS23L28T3u+I235YNdlH6lk3q7PV/zaHJryd+DimIN9+tE1jAq9wp/ZPP3rCvu30gg6U4yoM22jz9kE55dP5sUd2rypR51f3KXt71+aA+sCwEIjWASwPJ09pJ7rL6WXUZO6vnxA+z67bvofVddv0M4fzXMl92J29qC6H92v9g/vUueD3eq+Y7+2fv0Sey1Kknq1YzaVgQv1A7KgcovvoLJrqlamVSoxXu1R96N92vT1x9RVJ6Xet027vrZOvY8+rB0vznEPH9uvXc+2l5/Dcx06ruKfiS1nq7eEn8uPyJ6/Hri0eVJnY/C4eh69W2s+8LQyD+7T4Z9s07ol2WE2o+Pf2qINT/RpU8/euQ1pOM25Mv25Xn6OlAtbwt/7sDZUCYrb73pYT//gsF4p9Hjbp6c/2aX2mQQPS9GNt2n9rdLeFw5X/k49e1iHnpHW37V2+bdsbrpTXR+V9j93uPLwiplDOvAtae2mrqrfC+sen6/vu4Vo1NKkri8e0L7PV7kXCUOXqr1TpmosEFbW7uiqdM29TU/NdNjzqNd9he/r9g8+rQMHd2rTu2f+XRQcuwrXzopzRc3lO+rKhwudH96tl351QE9/cr3WzKKXVtON6/XwNw/opV/t1qZKvYim2ye9QZOJ6XpUVD532UZ4SAAAIABJREFU+nToi49p+3PSxu8d1ys/2Kquab58mt6/VftOHNeBDzdp6/ePz8O94fwZeGa7tj+7Tjs/tUFNWqvN/3WTjjzxlA4u6uEyJalJnfeWXwv7f/W8dj++SesW/EIw0+t5cI8/s95J4e+Bae7zOx/cq+MnnlZX3y5tvj1d+K7qvOsR7Xl9vfb2H9bT9y74zlmyjv5wlw5WHKp+/s3b9fmKX5tnErBdvnJNHC71zicqv27p7t8r4NUebbl/u/o+XDLdDQBg1ggWASw/r+7XIx+8W/u+P4+9jMKW4HOdq2J56FPPo1u0S5v01Bc3SKm12vq33er86mY9dslzIM50aKaF7VF02Qz3aseDm3X4w0+p+4FiZcjaz+zVvo8OaPv9G/XUsdlX0fX+eKeO3vrYfJZ0QezRlis2nGtm4LAO9TbpsZ8d1/Nf21Cx90zwg36jet4IztvFZ1BH/3ajuj5+SDd/eX84F9Yi8cZB7f2OtOVjG5fo0LKX01pt+eLD0l8/pb2TeiRl1Pv1bu25lDmD59tl7f3cpPWf6Na673Rr588nf/f1fe8p7RjYoMcevPLzPy28QW3/xEbdve6Gsl4HN3fdrYf+yy71vDigzB3bKjT80BwblhzR1ls1o/By4Lm9V/T7Gpdbp9Z//YAOf3ubNtw605AhCML2fmzN4qmofbVHWz/Vo84v79LDYQDW/kC3nrpnn7b8zXw0jlvk5uW7usIIFQt4PQ+C9n06fKJfex+Q9MBeHf3V89r3zYenDb8XSvWeY4ulUWWvDn7t6JRD1WNxmDic7uEvLkw5Kp/X0/eYXwx1KYP//FRhVJqlO9UFACwOBIsAlpW+Hz6mu9dt1L70trdPL8IrYjAYUvF7ner+4R5tCvdt6o5t2tvTpX0f3zj3XnVvd/k+9Xxig7a/ulV7J/246dSGbz+vffce12Nru/TIbIbtyhzSgW8GPUemNsueosboyg8d16f2z2+aep7UeZZ69xbt7t2nrZPmuyoay0vSYU0zSuPCGTyqXR+6Tbc9elz3ffuQDnx+cbXC7Xtur/bPsCV8UGGxcPMgLYSmD+7U/i+e10P3PqQ9x8IGG5kBHQqHd+v+4c4r9lmoqmJINf0QWEHlV6X5oCaHYKn3bdWur3VozwMbteOFcK7N/KCOfv8Rbf74cW35wc45zzU0+PIh9Xz1EW38kzt1Q9n32w2680826pGv9ujQy4tzjPNH1jWr84Fu7X32pZL9168j+3fr4XUZ7ftwhzq7thfnj5vGXCq7p64U7NOB7+2f0ff1xN4Wi+uag2Xl7CFtf3CzDt2zV3s/XzI3pDq16Zv79cjPNmvL9xf5kKiXapbf1f09G2b0HT2b6/nbXaWeY1NfD6c4Nleg11gwD+l6PXx/lUY7ZfNVlv+ZqvfcTC3l6/NSMPibg9rzxOT9O5d9O6sekb2LoWnwoI5+Y6Nuu/0xHblntw79aKlOdQEAiwfBIoBlIfObHj22/gbdsGGv9OA+Hf7JYrh5XVgV54ea+OdP9qhqdcrwce35y9t05xRDKnY+uEf7PyU9va5L259djEnL4vbUhju1+bku7e3dqa6KP246teHbR3Tkax3KnM3MuGX94LM92jEww54jM5gHY7YtYuctFDq2X499qGv6cGxGc13OV+V0nw59f7+kAe17oWT+y5kORXjZDKr3q5t185rb9MjRtXr6n45o90cXUY8RSdJR7f/6wQVsCV8+p1jZnw/1LESBKkhp3eOH9NLfdKr3r24LytbZpafC4d3mNKTtkpXS2s8c0NGe9er/2y51GiMTv00PP9ehx351RLsfmEsb80EdeuJurfnADh1KrVf3dw/qpVzJ91zuJR38brfWpw5pxwfW6O4nDlUeinWhZA5p3017teWuNWpvKj8XUk2dWnv/Vu07/oq6W3fo7g8+pWoz9M5rpeCx/dr17Nrq39ea3Nvikq45U/TGmnKerg/1iDuVt4fMb/booXV3a4em6JVSt07bvv+U9Oid2vyt4wtRxCVsoa/nKJrm3mZWvcTCoW0/ukUbKw23LGnGQ4DOaZjppXl9Lo5istAlqaZPBz91p5rvekrHOzcE+7fkmJXt20cPVq8fWGIGf75LD3Wt0W2fOqq1Xz+i49+d3zmqt6+r8jv0CZpIAVieCBYBLAup1naltFY7pxm+8IpZ6IBhNkOd/WRL9eE/6jrU2b5WD//osPZWHFIxpXWfP6BDf3ezBt44P8chpWbacy4cXmUZOa/7tPuFYi/Qypq09jP7tHvGQ4v1ad+39kh/tUFdi6V30xSmnENLkpTRoR/sVNeUc/fMdAjduVZyVCjRz/do17NbtHd/t/S1nep5dR5WOi9SampKq/PBvXrp6D49/L7F14Mg88I+7Ty2VpvvufLDV1YNMn6wafYrnabFftmfDT2zrKBJac3927S795WgbP0v6cAiHd7tSmi/62E9/aOX1G+trH0lGJbxPXM7vwef3a7NXzqvLc8c0O5Prtea9ialSu8XYik1ta/R+k/u1oFntuj8lzZr+7OLoeoykPnZQXU/UeVcjXVq88e2Si/u1aGZzo14yYLv6qO3bp7m+/ry2tDTX+UaEA6ZiEWsQhBc+HO39kwaInp6qVSHmm7fpud/PE2vlOs3aW/vU0r/eM8ll/7tZC7X8xk1eFyG9/mX00wbh8zoN+nL+7TnO9LD93dNP6fvZbLUr88zEdyLVhimfJLpvgs3a/8cWsf0fecR3feNDu3tfV47P9oV7N+S56N9+/wL25X62/u044fV9+2sRj1Yt7Cf7FRrSkpt1t5fHdG+T66dv3N8BnM+W2tlv7gM56kEAEkLWfUOAPOntUvdB7sWuhTLVJO6vrxP0+/dlNZ8bLd2X+KWNvT0a9+Db6/a8+4fXepeq+DYfu16tl3bDi1M5cC8OXtQPX89oN1fXuiChF7t0ZYH9mhNz2Ftur9Dnb/u0oYnerTpu3MIpeZd8Bk8sNDFmFLYEv7e3dpwOYKHazZpn71yx2Hd41b28Su2OcyT4/+8SwPq1n3vr95EI/X++7RRO7T9n4/r6XuXZ4VQ75cufdg6SYXv6vXf3qC346yXuHTtD+6TfXCeV3r9eu3sWT+D123S7h8thut4YPLnslPr7ulUuspy/Xd166XPX8aCFcztej6ze/xe7ZgyXOzVdnOndlR8brM6zGZ13tGlzvqSh/vXaOvPiCpn4ugPd+lg+zY9f8/C/HLg+hy4LN+Fyqjv+EHpg7u1rtpUMe++TXdK2v7r49p9/0z2bbcOz1Pjzcsp9e4t2n1woUsBAMsPwSIAADPx4o4Zt7bcvNpo87SvuJw/wqKeI49pz11Le3yqvh/v0R5tueTAel4M9mrHg5vV94nDOhT23F33+F499ZE71acKQ6yhXNgSfsv+jewrLJg173tY7dqnAz/fqnVVKi8zPz+gfWrXw+9bc4VKV13qA+u1/dH92vLNaebOzfdp77eeku6Yrrd3qUu/HkXf1ftmMvT229qAjOmYlzUVQpo3erRx9Wbtn8Ey29eZKr3BNmjv62Fvmlnc80xtaVQ4LzaX1nDlCgy3t2DX83Xqtlazn+xiQItlsPNFK3NI+752VGsf3bNgQ9su9evz4pZS55r10lcPqvfVLeqcLlz8zREdlrTlPexbAEB1DIUKAMBMzHSokys4LGdFmcM69J0Brf/UUu850qdDzxxU++cXvhfB4K/36KHbN+jQnx3WwcfXlQwd1KlN3z2sO/9shw4xade0+n62Xwfbt2nTvUu6Dy2WuKZ7u7X38WbteeA+PfSNgzo+MFg+fHc+o8GB4zr4jYd03wN71Pz4XnUvpnM21aX7ntuoPS8c18Bg+cDjmcE+Hf3hU9q45gZtP7tNz/946xW6BhS/q9cv8qG3F177vN1HFHp+zWb4+6p/Sobom5d7HkLF5Yjr+fKT6T2kPQPr9fD9C/fLYclfnxe5zo8+rQOf7NfmdXfrse8cmrR/o317913dynzmgLbdz74FAFRHsAgAs1B1Yu6yPzuuRLvhZWVm868Ef3a8uNClXZwGn+3RjoEt2jKbniNP3DmjfT77IfO2684ZHs+N35+QzB3br13PrtVjH1qgIY7zGfUd26+nNt2sNffsV+ffHdXzn19XYWjZTh168Lx2rL1BG7/Uo95XB+c4z+hydlT7v35Qax/dOIeW8DM/h/jeRXVN6vri8zr+s23qyhzU9o+s182l50/8Zq3/yHYdzHRp28+O6/kvLr7hpHefOK++Z7Zr8703l5z3Hbptw0Pqfk7a+L1+9R3qnsX8urP8jH2oR2Xf1iXf1QvZR776/UOHNj+zgAUEloW5X8+ZY3GxCoe2/egWbbxxIcuxlK/P082JWOHPlxbiTrVT679+WOdf2Ko1ffsn7d+yffu19bPojXyJ9xAAgCWNoVABYCbu2CZrty10KZaxddpmrdjDl6pP+761R/rs8zPsOXL59vulDeUVDud6T7f2XY75+GZSgl/v0mN/dUgdm57W0e92qX2aO6Y1D+7U8/c+rIPf2qGtHzygR368V5uqzWHyNpJ5YZ92HutS9zOzawl/5ecxDD4PWP6abuzSps92adNnF7okc9Gk7m/um5c1XfpnbOG/q6/0/KpYeJdnDjLMxNyu59zjL2rh0LZbf7J+UQR1S+36vNS+j5revV5bvrheW+ZhXcw3DgAw1lKDAmBxMb+Q7C0LXYor7+36vq+kZb+Pjz2l29bu1PpDfepeyvMrnt2vh9o2qv/br+jAR5f/nF3L/bzc/5dGGwd265WDW5hfcRFZ7ufdQntb7F++q4GC5X9+DGr/Xza/ra7ny/+YSke/eptu+9p6Pd/XvWDzK15pb4fjupxwvMqxPwAsJgSLABadt+vN0tv1fV9J7GMsRpyXWAicd5cX+3f54ZhiOpwfyw/HdHniuC4tHK9y7A8AiwlzLAIAAAAAAAAAAACoimARAAAAAAAAAAAAQFUEiwAAAAAAAAAAAACqIlgEAAAAAAAAAAAAUBXBIgAAAAAAAAAAAICqCBYBAAAAAAAAAAAAVEWwCAAAAAAAAAAAAKAqgkUAAAAAAAAAAAAAVREsAgAAAAAAAAAAAKiKYBEAAAAAAAAAAABAVQSLAAAAAAAAAAAAAKoy1lq70IUAgFLmFwtdAgAAAAAAAGDxsLcsdAkAIECwCAAAAAAAAAAAAKAqhkIFAAAAAAAAAAAAUBXBIgAAAAAAAAAAAICqCBYBAAAAAAAAAAAAVEWwCAAAAAAAAAAAAKCq2EIXAAAAAAAAAACAxc78YqFLMDv2loUuAYDliB6LAAAAAAAAAAAAAKoiWAQAAAAAAAAAAABQFcEiAAAAAAAAAAAAgKoIFgEAAAAAAAAAAABUFVvoAgDATH3uc59b6CIAAIB59JWvfOWKb5P7icVrIc4HAAAAAMDsECwCWBI+97nPUdkEAMAyc6Wv79xPLG4cHwAAAABY/BgKFQAAAAAAAAAAAEBVBIsAAAAAMAe9XzIyH+rRwJyWHlDPh4w2fj9aulc7TOm/58tlWO+LO2SM0Y4X52+VAAAAbxt/Z6TP9sxx4V7pViM9G97b/XKHdOtG6dS8lQ4AqiJYBAAAAPA2F4R8xkz3Z4d6F7qYkvRGjzZOGerNQ4g47foBAAAwyameIOyr+OcSQr9LCiAB4PIhWAQAAADwNteuTT+wsrbyn/6eDVK7lJrh2nq/NE1A+aVFEU8CAABgvqzaJB2zk/98sl1qvU1atdAFBID5RbAIAAAAANPoO75fumeNOmb4+nWPVwoo+7X3gctazPmRX+gCAAAALBM/GZD+fN1ClwIA5h3BIgAAAABM6agO/1jq+sBatS90UUpsX1epR+Sd2n6J682cOKL9kvb97Oh8FBMAAODt67drpT/pmuPCfdIRSUf75rNEADAvCBYBAAAAYAqZF/Zp57G1Wn9750IXpUx3b6VekYfVPcXr92/qKASQU8+fOKD933pKGz75sFL/Zbv2vHyZCg8AALDcDR6U/mKn9K7eyfMufnMGy/+yR3q5S7pqu/RshfmzP98RrOsjl9qsDABmL7bQBQAAAACAxWlA+//HDg3cu1sbbl3oslyaDT392vfg9H0uB3/cra3Du3X461ukdZt1570PKf3cbm26/goVEgAAYDkY7ZU+u0X67/3Bv4/Z8uf/zkgnpln+zf3StqelrYeldx+SPrVZuvf58tf8db90b7v0yx3SR47Ma/EBoBp6LAIAAABABYM/7tbWZ9aq+4nN6nxxx6ShR+98ovJyvV+qNExphzY/c2XLPxuZF3do43/NaNc3t6hTUueDe3X4a03ac8/deuz7xzU4x/U++eSTGhycvPTg4KC+8IUvXFKZAQAAFp3BQ9L/uUEauE+qmfXC0rOPSR95TPrUYeneTqlzi7RzvfTs8ctRWgCYE4JFAAAAAJjo1R49/PFd0l916+E7UtId2yYNPXr4i9Ms/8Be9U8aqtTKPr6u7GXFIUpnNz/ifM6x2PfDR9T1mX5t/fFubSjpndj5wZ16/mfb1PHDjdryrdlXZj355JP6whe+oLvuuqssXBwcHNRdd92lJ598Uk8++eQcSgwAALAI/Xy79J/ulrRF+t7u2S//y13SAUn/1xHpnpJh+N+1VTr0mPRPc23qBQDzi6FQAQAAAKDUYK92PLhZPdd36/DfrFfTZdxUcYjSXu0wd6rqQFbXbNI+u2nett/3vYe0+YV12vPsFq2p9Ebbu7T1By9p6xzW/elPf1p///d/r2PHjumuu+7SCy+8IEm66667dOzYMd1yyy369Kc/fUnlBwAAWFDeoNS7V/p/uqV/SkufOSz9xbrqy1Xy3m3S01M899UDcy4iAMw3gkUAAAAAiJw9pO0fvFs7Xt2kvb3btK5uoQt0qdZpm7VTPtv54d06/OFZrvKObbJ2W9WXNTU16ac//an+6I/+qBAuSiqEij/96U/V1HQ5Y1sAAIDLbLxP+n/3Srfvkr62QaqfwTIfn/rerLp15XM2vnebdOwSVgcAc0CwCAAAAACSBl7YoS2btuvg9Q/rQO/TWn999WUWWuaNXu3//l7te/aQDr9wXAPh4+3v6dLNt6/Vpgce1sZ7O2fQ6zLoMTmboVS7e6223TH9ayaGi5IIFQEAwPJRs1b66uHwHwPSZzuk52aw3D17pa9OMwrFqR7pTzfPsBAbpP+5T1o1w5cDwCVijkUAAAAAb28vH9SOD92gjq7tOn7vbr303FIIFTM6+rf3qfP27TrSukHdPUfK5nTs792n3R9fo+NfvVNr/uwpHR2utr6gZ+OkOSEr/entnlVJo3DxlltuIVQEAADL3ycOB70Kp/rziRmsY9Wm6dcR/fnu7O7LAGA+0GMRAAAAwNvbjWvUWbdGW/c/r533d87POp/ZrA4zVSvzbTpsH7m09f96jx5+tF9bfnZY3e9PTX6+rkmdd2zRzp/cpubbb9OW/9GlI59de2nbvARRuBj9HQAAAACwNBEsAgAAAHib69Smbx/QNINRzcq6x63s49VeNaC+S9jG4Imj6tV6dd9RIVQsFVurrg3S9n86rgGtVfslbPNSESgCAAAAwNLHUKgAAAAAsMQ0/cE6rddBHXoxM/0Lh3t1YL+0dt2aBQ0VAQAAAADLA8EiAAAAACw1N27W09+9TT0P3KeHvnFQxwcGVRoxZgYHdPyFPXrszzZoz+qd2vOxhRsGFQAAAACwfDAUKgAAAABcce3a9AN7CcOvptT54d165Z5e9Xxvr7Z/pFtHn+stDK/a/p4u3fmB9dr45aPqvqNdVQZMBQAAwHz55p3SN6u85p4rUhIAuCwIFgEAAABgDtY9bmXnb23aZuewtvZ12vTZddr02XkrSHV3bJO1267gBgEAAJaCdumr83d3OCPv3SYdu7KbBACGQgUAAAAAAAAAAABQFcEiAAAAAAAAAAAAgKoIFgEAAAAAAAAAAABUxRyLAAAAAN4WvvKVr+hzn/vcQhcDU/jKV76y0EUAAAAAAFRhrLVXeEZZAJgbKgIBAFheCJIAAACwlJhfLHQJZsfestAlALAcESwCAAAAAAAAAFAFwSIAECwCAAAAAAAAAAAAmAFnoQsAAAAAAAAAAAAAYPEjWAQAAAAAAAAAAABQFcEiAAAAAAAAAAAAgKoIFgEAAAAAAAAAAABURbAIAAAAAAAAAAAAoCqCRQAAAAAAAAAAAABVESwCAAAAAAAAAAAAqIpgEQAAAAAAAAAAAEBVBIsAAAAAAAAAAAAAqiJYBAAAAAAAAAAAAFAVwSIAAAAAAAAAAACAqggWAQAAAAAAAAAAAFRFsAgAAAAAAAAAAACgKoJFAAAAAAAAAAAAAFURLAIAAAAAAAAAAACoimARAAAAAAAAAAAAQFUEiwAAAAAAAAAAAACqIlgEAAAAAAAAAAAAUBXBIgAAAAAAAAAAAICqCBYBAAAAAAAAAAAAVEWwCAAAAAAAAAAAAKAqgkUAAAAAAAAAAAAAVREsAgAAAAAAAAAAAKiKYBEAAAAAAAAAAABAVQSLAAAAAAAAAAAAAKoiWAQAAAAAAAAAAABQFcEiAAAAAAAAAAAAgKoIFgEAAAAAAAAAAABURbAIAAAAAAAAAAAAoCqCRQAAAAAAAAAAAABVESwCAAAAAAAAAAAAqIpgEQAAAAAAAAAAAEBVBIsAAAAAAAAAAAAAqiJYBAAAAAAAAAAAAFAVwSIAAAAAAAAAAACAqggWAQAAAAAAAAAAAFRFsAgAAAAAAAAAAACgKoJFAAAAAAAAAAAAAFURLAIAAAAAAAAAAACoimARAAAAAAAAAAAAQFUEiwAAAAAAAAAAAACqIlgEAAAAAAAAAAAAUBXBIgAAAAAAAAAAAICqCBYBAAAAAAAAAAAAVEWwCAAAAAAAAAAAAKAqgkUAAAAAAAAAAAAAVREsAgAAAAAAAAAAAKiKYBEAAAAAAAAAAABAVbGFLgAALGfnz59f6CIAS15zc/O8rIfPI3Dp5uvzGOFzCVw6PpfA4sP9K7B4zPd1EgBAsAgAlx03scDczXdlCp9HYO4uV+Umn0tg7vhcAosP96/A4kE4DwCXB0OhAgAAAAAAAAAAAKiKYBEAAAAAAAAAAABAVQSLAAAAAAAAAAAAAKoiWAQAAAAAAAAAAABQFcEiAAAAAAAAAAAAgKoIFgEAAAAAAAAAAABURbAIAAAAAAAAAAAAoCqCRQAAAAAAAAAAAABVESwCAAAAAAAAAAAAqCq20AUAAABYbBJxV5JkZCQTPObY6FkjEz7myZPkSNbKSvKtkbW2bF0T/x2sQXKiFUuyRrLh9hxT2Er4F6Pg2fLHojJo8uplHSNjg+3YcP2FbRtT8e+lj1V6vNLro/fmGqfwPiY+5zhTt2MzpkLhg2c0sQjRtn1r5ZjouJjg72FbOV++rFO6vJEvG7wnG6zDsWE5TVTe4DnfRPs43GfhOt3wcWvD/SrJWF/GGOUcE77WypUTLOFI8iVrjDxrJGNkrS8jyTeSwnV4Je/Pn7S7neB8MMX1W2NkFf473K4JzwM/3NfGSvL84E/ek+NZWS8veb5MLi/rWxnPD9+gleQHxyk4+ZQfz055rBaD//7fdiqRSKilpUWNDY2qra2VcROKx+OF1/j5nHxf+td//bV+8Ytf6//48z9XMpmU6waf6Vg8LllPjusG56a1kjHy/ZyspJgblxR8jk34uba+HxxH38pJxJRMJmWtVSaTUSaT0eDgoM6fP6/h4WElEgldddVVal+5Sm48Jjcek7VSZiyvt946p/7+AQ0PjyoeiynmuDKO1NraopWrViiZTMi4MSUTtYq5CcXjKWUyo8rnhuXGHL3a1yfHdTQ2Mqq+V/tUU1+nxsZ6XTw/rJaWFl0cuqi1t65VKpVUU3OzamtrdeHCBY2Pj8vzPOXzeSUSMVlr5TjBYXccT7FYUtaTTp86rd27/2/9x//wRzp99owGzpxWXWOdrrl2tVKJWklSOp2Q4xidePnfdObUaf3BH/yBYrG4fM9TQ2ODVrZ1qLm5WfF4XLFYrPA94Pu+HMfRK6+8oiNHjuimd92s8fFx1dak1djQoPr6eqXScb300i910003KR6rkRseI8dxgmPsSsa3Ghw8r1/96peKx2Jqa1ulutpaufGYPC8v4xilkmml03VyYzG5blwn3zyp2nRC+Xxep8+c0blz53T+9BkNDAxoaGhI2WxWrusqkUrIyuqmG9+p22//Q6XTaZ0bPK/XX39dyWRSN950k/K5nKw1cl2j0ZERZcczGh4Z1unTp5XJjCs7Pq7GpkZ1dHQoFk9raGhIQ0NDisfj8nIZnTp1SqdOnVI2m9XVV1+t1rZWnTz5pnzPU2Njo2rrG1RbW6vR0RG9dfaMctmcHvsvn7+yH7RZWL16deHvFa8dRrIl3+fR+TDVNaaUDRYIvgcrXEcvRXF9k681BcaUXKWNTFiW4KnitTj4mo9eW7q+4nXIKVtX+fv3K25b4Xd08XXRlXTSPYaCa0S0oC29KbA2WI21hX3p+37Zeqy1k/4+8TUTlS5T+th0jDHybVnp5BauccE7CY61Co8E+8mEzwbXqkrHK9p0tdPKTli+7DwM75lmcm5K0smTJ2f0uivtOz88HFy/nODGsvS4RMfNcZzg78Gns/i8guejz7L1rRwnPG6+Ld5X2eD73PO88B4s+lwoXN6RtX74GQrugaLPQ3BNLZahtGyln/Wo/EG5cuXPhfd0kem+I6L1Tjz40TLR/oh4njepbJWWmer+OXqvxQeDz1Lp74nouBinpDx+8fw3RvLDfS8Ffy98vxoVjkXpZ2ViORRttcJ3b/Tdaq3CbRj5vhcet+J2o3X4vl/2uYnKGO27qHy+78l1Y+E+iMqtcDtOuN/K1yEZeZ4n44TvzxY/z0702yJaQIXb1cK7DrYf3Mt+7D//8aR9AQC4vAgWAQAAJigGeFJ5daDK6wvCoEcmqHQM/lpewTFleFdB4Jr3AAAgAElEQVS+okLFoymteVDlkC/6MT6xPOXrKz7tR9sM1zVd5W61xyr9vXR/TQwUJ1bElu+b6ULH4n503LASQkFFZPk6TaESwhhXQeWko6gG0o1eG1VSOQrDx6C8bri8MzFYLJTNqlBtVghsg+dixshXUBkXHVPf+JLjFCu+jCPZYAlriuGkY52w0l1yw416JqiQigJaa5ygoi8sRVQBHQWKNqzULlS4TKp09WWMG6zDC/dT+B6ClQbPyVhNmfEuIq+++prqaut08cKQmluaFXNjkhNTIpFQbW2t4vG4WluaJflKJlOKxVz51iqeSBQqQPO5nNxYsXLddZ2wktMNgmfHkedFlab54DwsHA8VQqhYLNiu67qqqanRqlWr1N/fr+eee06//e1v9c4b361V7auUSCaVrqlRujaha65dpeuuv0rZbE5DF4d04eKYxsczujA8rNfeeEPpdFotLTWqr29SOl2r9vZ2repoVnYspYtDF5VMpTQ0NKRbbn2vbr3tVo2Mjaq/f0CpeFoXh4Z08cIFvfhir66+5hrV1daqvqFBba2tWrFihYaHhzU+Pq58PhdWWgafCaOY8nlfXs6XcaxS6YTi6aQamhvUuqpVY5kxnRkYUD7nKxaLyY25amps0jVXrVZH27Vqa2tTQ0ODfN9XJpPRuXPn9NZbbykej6umpkYNDQ1Kp9NyXVee58laq5qaGr3zpnfKcRyNjAxpZHhY5869pZqalOKxlIyJyXXdYmMC31cul5OxjhxrlUgkNTo2qgvnBzV8cVh1dbVqaKxXfX2dEomEcjIaH8toPJdTU2OzvHxWec9RLB7XypVtamps1GjbSq3saNdA/4BOnzmtkZERWfnyPE++tUFFpzFqaGjQddddp1g8LsdEFayOEomkxkZHlcvllM/l5XlBxWsylQxCRM9TLCGtaF2hhsYG5XM5jY+NaODUgDzf0+kzpzU8PKzh4WFlc1lls1mNjo0qdXFIjY0NijlGuVxOmczoAn3aZqa0Qr702lDWmKXk9TMNbaLlgkzMzjg4kqIMLbhgFAKFsutq2avD4K3kFSU134Xq+QmV84X3UvLdaxVVtkulGYJk5dkJgeOE9zn5TZSULwzUvLI3b4uV+xMXjMI7ayW/GBhODBVLw8TSxyaGhlMFiNMFOdM+XhLKFILGwj1NpW1NfKzi6ic9F2UuwbbK73kmXyuXn0IAFgWz1i8J/eyk3V0MfcIwsBAWhQGYsYVQxzFO4ZyadAaXhO6+74fhUBBGGmumOOFn9n5K0rSSzV16w4PSc3om65vqe8xOaAww3faMY6YMKP0Jj0fhbiGFN9H3zfRlLf0sl96DR9+pZQFq+DmpkMFOK/pO8f1woZLzKipf6WewpHTybfDbJyiHXzjGwb285Ntis4vC2wwKLmuDa3Ex9FzmH2gAWKQIFgEAACYq5GSm5O+VOOFv6CCxcqapKChbvTHlPRYVVfJXChan3nq0rolsUAdULKUpvra0fLPtsSgVK5JLKzOiVsVR78BKr69U3pnsp8Lfw/1TCHJV3FeFVvSOZMJgMQr7Siu5FIZxpcfUyMjxJd+xskZyrCkEgJIKvRPLz4Ww0tqGwWJYtxaEhG6xtXWwA+TbqKZGMm7QVcyxUa/DYFtBhYpTKJhVGDyasOLbFNdho8q8sOI8qnwJKgNNEF7mwtDbCyuxXCtjfJm8gp54YaP6KGRcCpWsb57sV11dnUZGRjQ+Pq5kMqG2VR26+uqrtWLFCrmuq1P9b8rzPV28MKTRkWFZ68laT46jsDW9GwSJsaCiNZ/3FYvFFZ2mQQWX5HlBWBS14g+W8yUT9GjwfV/xeLzQayNatqGhQclkUi/+r/+lXD6vVStX6oZ3vEN1jSm5bkzNTc1aubJdK1et1Mp2R9lsTtY6ymU9Xbw4pDff/J1+9/IvVFtbqzfffEOJhKvGuiZdddVVymbz8n0ra/ww3DZavfpaOauDEMr3fJ07d07Hf3Ncg+fPq7WtTSvb2uQ4rlaubFN7R0cQvOWy8n1P1vflhSm767pKJuKKJ1wl69MycUfZsTHVJOOqaW1V3vc0Pp5TPu9r8Ow59Z3ok4m7GrzQrquvvkbt7au0YkWzXHdFIWS8ePGiBgYGJEktLS1asWKFjDGFHqbxREyt6RVa2bpCnu/p7Jm3ZH1HRjHV1NTIWqt8Pl/ojeDnfXnWVz6fl6zR6OioHOMonx/XyMiQziXjqknXqKmxUcl0jU6+8YZq35VSOhlTLpuT9YOeWLFYTA2NDaqprVHrilYNDp7X2bNv6eLwBV24MCQ3FlPet8rlfTmuo1gsplgYdI6Pj2ssM65Eoi14nZcPeiy7jjKZoKwXL1xUPp9XQ5On1hUrlEomFK+r1aD1FHNjSqVSchxHgxcGNTIyotq6WtWka+Q6roaHLuri4DklE0ml00mlk6kr/jmbjdkEhTNRen0qVtLbKb+foquQUfk1qfD6Ym30lMsWe3CH//T9wrXSd0uC09LwcdJ1NFjeN6XXbCtrTeH58IoeBDThNhT1HlLlq7wtedIxOVkTU0MyqVzeajyXU06+YjbYTnEZWzF9mypMLH0uCglKlyntpVVp2Yl/r7R8pcclFXp7Bo/5YaBRmkqb0oU0IbGdZFJga6TSY184pYwm7/foseg6X+EtXY7es5eD44Y9z8LgRYr2a9Cj1XEc+Z5X1rgrCp6NY4qNpUpCdmutnPD6aRwj60U9ASdsvPixLdyjOU5wb1LokVbh8zg9E76fCpubp+MRXctnGixWek1Zb8/p1mGKwW0l1rdyY07ZZy3q+Wmtleu6xcB32nJKJX2dCw9Gd9M2aohgg2tYMbyddrUl6y82IPS84J7CljUYjILKkpOi8AEzkm/l+Z5c15FxgnNLmhyGSkbW9wqPBSMgmMJt8aTvDQDAFUOwCAAAMAWrqCfXVGFb1IK4vHJmqh6LxR5+YZvwsOYrqhMsrQOr1Juvchkqva64rkLlmSn+UJ/qB/h0P8yj5SaGklHPvIkViBO3M926q4WdURhYut+isK+4q00QDoUVtc7Efes4hUrDaF84YWWEK8nGomFOw8oYJ+rJGETAjuPIyg8qYUxwCx1uTtZEvUKDdUYVyH64fcf4sl6wzmC/OPILFdFBoYxjpLBSxpctCUCtHBl5Yc9JWUfWCWu4nej9u8X96LiS48sYK2vy8k1eMpKbD4btNeFwkjJhbwZrgkruJdDaOwrub7rpJiWTSV24MKizb72lf/jZ7+R5eTU2Nul9t9+mhvpGNTU16g///b8Pe+nlpahnksJzx7eFXnHGGHl+XrI2HAYtJsdxZY2Rnw9OiGw+J0mFcMqYIMyLxcJzIWz573me6uvrdfvttyubzWpwcFBH/uVfNJbJaOXKlVp9zWq98dqAjHHUdlWzrrnmWsXjKaXTSdXV1ev61Verr+01HT58WPW1TfrdiT61t7fptdd+r+HhEa2+5jqNZnJqX7VCiVRa5946J9/zlEwkZYxRR0eHbnjHDTKSTpw4oRMnTiif9zR4YVC/ffl3SqWSWr36GjU01Csej8nmrWRc+X5ejhNTZmxco6Pj6mhv129f+rVScVdxx1HMjSlWE5e1UjpVo+bmZmW9UZ0926/Xf/+yVq++RitWtKqhsU0dHR2Kx+Nqa2tTS0uLhoaGdO7cOfX398taq1QqpdGxERnHysZcxVxXruvoqquvVm1dnYaHR5XJnFZTU5Nqa2qUD3s6etZTPuuFx9HI+tLw6KjGs1mlknGlUyllRsc0FPbuzOd95b2cGhubNDwypkwmo3w+L+OEvYgdR+naOiXTNWppXal8Pqvx8XFZa5RIJIIeNuEXTy6fKwSig+fPB591SV4+2PctzS2KxWIaGR5RNpfVhcELGh/PKeY4SqfTSsTjOnv2rM6cOaNEIqGOjg4NDl7Q6MiIRkdGNTIyong8rtraWtXW1CgRd5XP5RRPu1f6YzYvSkMZO8OvlokV8eXX0mJ4V/aacLkZRwt+yVCPE7dbcu0pPFbo8eeXXEvLr21l1y9FxYx63hSDSknhuRf1vgrWW9pYpzSUsNYW95018o3Rf/qj/6A/vapRzsiohmO+Dv3y3/Sjf/u9fH/yeVIp+JvqsUrBYenrpgoiK5lV76/SnKG4gpJ9Ea6vEKCEjWJUPFylh2/CGVRYvni8ijdFhVBswvk5XeOwpRAqGhMMvev5tqzHV3CPFA55qeg+KfhcRUPMO64T3Lv4fjC6Q3SfEvVeDHtmB/+PhsC3JT0TVdb7LAjAfHm+X7h/s+HYC4WxGIwTNHSRJt2HFM+fkuArejwcXrsQpJvKDfsKn9eyBgsTnlNxuO5K66h0T1+xYZ6idgolQ71WeJ0TNSqwhRvGsvU6bjC8aNSLtDRgC5ZTWWAXbK/C91cYRgYN84rhrKJlbXA/akzx/khWhd6lhSFzyxp8ROUp9qaOyu84MfnWl+/54bkU7FfXjQVhtD/5eyP6/vPyQcMvz/flmNIhTiXHicLyoIBGxfv/Qln8ioNKAwAuM4JFAACACUqqoMofqPA6W2j9W6yEmaonYPR/o7CvY/S6qOLASmaadZSsrKQMk1/nT3yZKb6J6L9l871MKGPlTRZXNilAVFBu65Q+Xh5kVqqQq1QB5Fm/bDmptGI6DGONUdC7zynrmWGiiozSipjof+HwqMaoMN9i4cgZyThBF75gyNJiL5MoQDCmOOypaxz5pqS/qgmqy8IIMtxeOOejkXy5Mq5R3trwVUauYwpzawZzKEqOiYfv1UrGCZf1S4JSN1yvCsvKBkOpRlV14dhS8uXLUSxMY438eF7G84PA0g8rYcL/m2nmwVxMOjpW6cyZM+ofOKmrr75KTc2NamlZoXfedJPGx8c1OjqmXxz7hYxj5LpB0NTS0qrW1la1tLSooaFBTvhcTU1atbW1QYAY9krN54P5gaIW8X5Jz6VYLKZ8Pq+oF13pvD7xeLxQ8eaEw+AOjQwqEU+ora1ZHe1t8nxpdCyj84PnNTBwSslkUif7X9Gxf/4XNTe3avXq67SipVWpVFKen1Nra6tiblwN9U0aHhrSeDareCyl118/qZyszp4+r5YVTUrF43KSSY2OBvM2NjY1KhaLaWx0VJ033KAb3vEO5fN59ff36/xg0JPut7/5rcaz42publLHqlVKJdNKxBOyVrqqY7Ws5yo/7skopmw2r/qW+uC8NcFQsMb1FXMdxT3JcVqV95pVk07r5JtvaHQsCFZzuZw8L6goTKfTuu6665TNZnXx4kWNjo7q1b4+JVMJ1aRTampsVG1drWprHLU0N6upqVn5fE7Z8awGL1wI9qkkuU5hWL10ukaJZFLjvqfxvK+8P67xTE7xREzxuKtUJisnHtdLx3+j9956qxLJpBzHUTabVSaTUS5X7GUazeGYTCXU2NSswcELiscTqqmtlWwwN+nI6Ihy+Zxc11U2m9O5c+fkOo5Gh4eUSAZD4qaSKbmuq7HRsWA7Y6N6/fXXVFNTo/q6euXzeV24cEG+76u2tlbNTU2qra3RyPCIRkZGNDw8rAuDF5ROJ/Xud71LDQ318nK5hfzIVTVdb7S5rKsYSknlMVGl3kGVH59YjqjhS7UylvbWK+81WVym2FtmQsgxoXHMVCFd6VCkpYFGxJOV6zvywsuz8fPKO47cvK///Gcf1AduvEbxU79TfXJMje1r9IHTr6u+/p363j+eCMICxWXkTbs/KpVrqt5Xpf/3SwLS6dY9lcm9kCpvp3TfF57zpzr+KixT2nAkfEXhsSiAKd10FNpEwczEsFi28vm9FET7LbpOVVJ6njrGUd7Ly3VcWfmFEKjQI84ovFbaYiiu4jCr8VhwDQyuiX6hV2ThvLAqGbY9mKPW83y5sSAQd+QU5oouvAffD7YQ3o9Fn7vo/U3s2Vrp8zeb/TXb5Sqdz1GoGJTXq3ifHbwuXNaZ6ntGQcMxr3JjiiBsDEcKCYcCrZRhFl4X7vvyoL24b4PT3cqNpjCwTuF4GqMwIPaK31lhgwgTngsqfJasXMctDJVrFfZytcGIA+VlK2k4oGgYeq+wH/P5YK5L1zHyfK9wb5XP5+W6jnwvGH3ARp/zJfpZBYCljmARAABgoqiCImqJO2WyaIIeX4V/ziSYU9hCuPJmy1omT3y+pHdiMfSsFGIW+zEWg7bKPRtLtxWFaZM5JZU25WGhE1YOyJYHixOzqolDopZut1hBIzlmcs8Lx0zsLSlZE87BFrX4VjAEqEy4l0w4nJdTXDYKVaMW3MG2w22EQ945US/HwraKLbJj0ZyHxpErE0Z+wQpi4dCUxonKH4aDiirujGSNPAW9Cfzw7TumpJLJFh4IKu5M6TEKAkljjBxZeSo/Q5xwISsb9Hx03bDaL1x7Ii4/58nKl2OC92AcX9YPA+0KFbeLzcpVrcqMj+rcuXMaGJCuvvpqubGYZBUMHZlMqbGpXl4+6P2QyYzr3Lm39Nprr2osM6Zk2FNs9err1dbWVugJ0djYpMbGerkxV/F4Qr7vKZfLBeFtSeW2MUauGxzfoGejMymEzGazSqfTOtn/hlKJpOKuKzcWky9PsVhCbW0NampqCXpxlIRnx478o3K5nFramnX1VdcqlrCSycvavFauWql0ukb5nFUiUaOX+17V8ZeOq74+rZWtLUqnalRXX6fa2lrJGDXU16umpkapdFqe5ymbzaq2tlaZ8Zyy4TCovu/pzTff1IkTv5HvGzU2NCsRi+mqq65VTbJWrpMIvjgcV9Y4amhqUUNDvXK5cZ0+PaDM+JjSsTrF3ZQyYxnlxnP6zb+e0Lr3d6i9vV2+72t4eFinTp3SW2+9VRgmtq6uTs3Nzcr7VqNjI7p48aLeOntGiWRC77zpXWppaZPrOIol00qna+T7Vl4+H4SSIxc18Ga/ampSamho1A2dN2jY93X29GllR0eV83354znlfU+eNfLHxpXzBnVHbZ0cK/nhMQuCwCAgzmazyufzisfjMq5RIuFrLJNRPJlSMpVW3LWKxePK5XKSleKJhKy1yoyNKZlMajw7rrGxMeW9vEZGRpROp1VXV69kKqlsZlxnzpzRxcEL8ld6SqXTuvbaa3Xm7FmNZzKKx+NqbGxUOpVWKpXS4OCghoYvaGxsTJnMmFyjsLft0jKXiv1SNvpv9P1e6TUTHw97VAUV+37ZZax0vrKZlmtiL52J260UOJb2OJxOpR6PhcetCYJB46suUaO/WHerbkonNGaNrrphlbL9J9T/Uq9GEjE1J1L6/asva2Vdm959bbt+88YpGWUlW9KDfYqyTBV+Vnqs9LUTQ9WJr51uPdO9vurzUywSlc0PWmVNOvcK8y1r8uk08bUVg6IJ585SCRp9304bKkrBPYmN7jVkw1500f1uyU1kaOK1sHTf+X4QJprwvssxwdzFhSHppUKPueCaacPhUUtDLoW3TeE+Lhvet8Jxkal4zOZuZt8NE++bJz9fvIe3U7yqNHCd3MCuenEmt6mYKvBXMM23tSX3v+XHsLTBgD/pPjC8r4zGzi9sLbhvLO0xGN1/RkOWFn45FcLk6Hws/TyVNyQo3lNFeWX42S6U2xbnOnYceWXD/C7+e1gAWI4IFgEAAKZSsaVxyRNhoBVVBBgTtOEuLG6jcKh8RY5T7OVYWFv0n0oVDbbslWUFK4aa4b9tcVUmfMIt9oNUsYSm8HxUhxv8yveL24yeC+f7K5Q/DPWsiVqsW8nYwrChQb1UeQ+OSbvShgWMKjfCCqeYikFtoaIqHJ+0fH1hmYzCHoMqDDVaOCbGFPZ/MVYMQkmZqKLRKmjQHb4PZ0JPxpK9XQgso8qzYmxXqIyz4fio0XK+bHEUtyiMlWSMq2hYKmOM8sYqiAyD4xMFtr71CwfXRuuQkWOsjA0GFSsOCWuDfeU4crygN511g/1kbFwyruR4QeWR70ueJ/lO0HOx0oRSi0zCrdGNN7xbv7h4TCMXMzoTO6+rOoJeYlGFZdxNynV8xWKuatI1am5qViKRkOd5Ghoa0qnTp/T88/+fRkfHtGJFi2688Sa1t7crHnfleVZ1dXVqbW1TbU2t4ql4YS7FKDyUHMVikm/zMiYuz5OMyYaVrn4wZJcjWc/XeDYrG49L+WCYUet7ysmT551Ta2urjJFq6+u1quMqyRpdfc01yucc/epXx3T+3GnV1KTV2Ngsz5d++28vq7mpRdddV6MP3n+/Xn/1VQ0MnFT/yZMavviaXDemluYWpWtqVFtTq46rV6h15Sqlkkk11NVqRVO9vFhM+ayv8+cGlc+N6T3/7p1a+95bNDo6qhMnTuiNkyfV2Nyii0MDSqWMsl5OrhydG7woJ+6quaVe6XS98l5Op06dUuuqFZIcvXX2vMbH80rXNSnmpoJKQeOosbFRDQ11GhvLFYZDPXPmLaVTadU11qu2tk4tjc3yvLz6+vr0yit9SqdrlE6ng89gOCeXG5NqEykZJ69//P0rWtG6QnW1dUqnV+j6xlXKdY6r/+TrOvXmmxoauSjjxWR8X4mYr4QTV9pJqrapTrlsThcuDOrixSHl/HEZY5RMJoMenmNjGh65oGQyqXzOU8yRrJeX78aUrqlVOpNVNjsezEWZiunihRElEq6MscrmMspksjp58qQyYxm1tbVp5aqVqq2tVevKNo2MjMjzfWVzWbV3tKumtkbnzp3TeGZMvpdXPBHTDe+4Xo7j6vzgkM6df0s19fWSscpmxxb6YzcnUY9qx4bXQWmquu/Jy/q20Fhl0nO2GCBGotWWhigz6ZFXur6pXjPxsZmEplEF+XTPV+qtb63Vje0t+o+tKbWkPaWSjaq3Y7p48nU11tdo6Jdn9W+//538sWGl4zENv/CCrnrnbcr6Vh3Dr+k3kjzrKGraMjEALN3OxOCwtFwT98nkoRCnPi5TPX+5FEIShaeLtYXrZPBg+TlR3nCrPLyeKkCcKmRetMK3VjqCRrF3ZvF9GseR9cIetL4tjFxgrcJrWfn8n1FPxejB0mCvcP9ggt6Hxhh5xpNTkk4W24HZ4v1SaU/BMOA04b1hFFIGxydouBUEX+E5HI07H4reb2k5nQrHrLC9ki5+0flTGk9N/CwUtmOjFxeaQJS9h+jBSUG2Jny2FH62VL7d4oJBw7jSeTJVel6WHJ3Cvo3yyuJbK8xbKGuCe93wvl5GZb1EyxruWRuuo6RXZGHofRXOjcJoLVZyXBNuq+S3TTRcrvXlh63pomDQCe+T/fD7MtitYeMMW+zZbf3ozYSN/8JA3IZv0ve9Qm9aAMCVR7AIAAAwBVP+c7+gEM1N7HUQhWUqCbNMhR/uUXPjCT0XjJxCL7XoN3IUMlXafrDOYlmDCo5iLFdYvw0DRRO8rrz3ZFDm6Id6oWejCSoArAnnDXRMobYizO6C3hWFH/xRJUgw56LccP+Z0v04MRgNYjFrbGG+nNJXRxU2jhOGeSXv1SgoUxQoSkHAOGlfO04hZCwEhMaVouG+FASLrhz58gsVklF1k1O6XLgf/OCAl+x8X7JOWJkeVnaFZXPDcnvWKuZENX7hHIp+FEQ6QcWcjVr7h8fEMcGQVOEu88NtWhm5hQo3Kxk3mIfR91QYfiocMlKOI5v3ZWJhOR1HCkNH5Z2gp6LnVxxqbrE5dea0rKwampp04cKgzg+eVzaX1eprVyseiwcVVIpavQfH3TjBvowngt5hTc1NunnNe5TLZTU0NKzz58/ryJEjkjwlU2nVpGsVj8WVTKXV2NygVatWqaGhIRhyy1rF40ml0gkl4jHlcvlw3seE8rmcjGJKperle06hZ6OMCeZhtMGcjFFvpUwmo4bGeuVzObmpGmWzOb3yu1fUcdW1+tP//U+VSid19Mgv9A//0KuVq9rUecM7ZKynN974vVI1NWpoqNPoSFLDDSmtbOtU1Jt5eGhExhi99lpeL/f1K52uUVtri5rra1XblFZtul6xmCPZuKxvlfXH5bhG/+49N+sP3vseXbx4Ubt2fUN/eHtaXj4vL+8rO+7rvJtQXc2I2lbWqnXFVRoZzmt4KKe6ugZdc82NSsSTGhzMyMRdyY3Jt558a+V7VslEUokVCTU3N2tsdFSDFy5oZGxMIyOjirlBD8t0Oq36+nqdPXtWsVhMqVQqGJ40mVQqlQrPACPHddVQ36iVK1cqn89rPJuTUdB7tb6uVr9/7VWNDI8qVRPTypUrFIulZFxHjnGVTLpqbl6hmpo6jY2NhUHnGaVSKfm+r9OnTsvzfbWuaNPg4KDS6bTSNTVKpVNKxOOyvq9EMqGOjquDz7v1lIinlclk5XvBvFLnz5/X0PCQzpw5o5YVLbrpxpvU0tISDKPrW/nGqiZdI7fN1fj4mEZHR5XL5ZRKpdTR0aFrr4srn88rkxnR+XNnFXOXzs91O+HvM/1GKbkcKqgknzrgixpQRMFJkB0Vg5+59IabrlfXbFUK52a6nO/7GhwZ1Y9P/l6pi6f1x+9arSOvnVJzraPbr27V78fz+u3JizKOr/b6hByNajh7ROlETH/Y3KL/7Y9v11f+54uSM/mcmSrILH2uNECbKnic7t9TvX4uJvaqmsm+LI8Mo3Ok+KwxxdA6CK7LGwbZ0psuqRigldynLYmA0RZ7KxZ6DxaCoihwVvGWrOSWMfhfdA6U3h+W7J/otsMUj5PruPI8T8YN9k3UC873/fDezi3/fgjvU4oN04rHJtqGDRur+Qrm+ysNNIN/eIVjZYtPTg7qJu2ekkCw/K1PLmOFBgrGGBnHkW/zJY+XLx3tt9JTJbqPiwI0mfKRPGxpKQq3luE8hmUN2CYoe6j0nQT3zoWGaXkvPG7RfOHFxgfR+wyGBg/n2AyDTydssOeEQa/vW/m+5LqO8p4n1w1DX88rNPoI5tiUYrEo8CsZhjjcXnReGgVzdiq8d7Ph8KvRrxoTnstOyfdSaQMT140Fc3Qu/ltYAFiWls4vFQAAgCukPOwzKv85H6Zqhdeq8G+jYB0kQYgAACAASURBVPTAQEnvvZJ1Bq1xo/CuZM2m2P7XqLxCYmINSVAxFg5+WUjbisMO2XB9wXrCOVM0cU6a8pDRhKFY1Gq9OA9h2PsiCjtLyhxVIpmwj4TjBMGkKayg9L1HAWRpEcIKCfmKu/GwFXpxXxYqGgqVHuGxCGoFC8FnSU1h4T0VKgPDihVTPFhh4Bm+J/mF9UZzKTpWkusUWnabaPvhvIdRdWQx8DVBxVvhgIcBbVg23xTnQYwGR/WtkXWDgNFX9LwTDmka7D4v3B/GBMOumvDfTuF8MFGkG4SOMVeyfthDyJd1nSA8dYx868u6Rub/Z+/Nfi1J7vy+T0Tkdva7V3Vt3c3u5tLDITmjIWfTYDjSCHowINiWHmzowYbhFz8YAvzkf8GGAVsWYFsjCYagJ8MCDEMGDHhkjzEecqjZyJ4m2ftSVV3rXc9+covwQ0Rk5jl1bnU1h0tRyB9Qde89J5fIiFwif5/f9/crJaYsbS1GJdFFafuo/PE5139S9uUv/wKz2ZyiKNBGk65WzOZjHj16UKWMvHr1OmEQIhzQ86m1BMLWQnSO1jCM2N/fY39/H6M1eZGRpivKUjOfL5nPp9z55DZ/8id/QhzHHB0dcePGDY4Or4Cw6sROp8touIOSEqkEpS7odmIbuW8MpdYERtuIemFfu7wjcbFY0Ot1yXObdnVnZ8T9+w94fPqIwuS8+OLL/PLXf4MfvH2bQb/H51/7AoN+zIcfvsdb3/8ucdKhP9whjiNOT05ZrVZ0u31ee+1VOp0ey6xAqIjZfMZbb71LtpzTG4QcHB5x5fCQnZ0ho0EflEGXmrLMMQa63Q4vvXiTi4szhoM+QsJkcsGDBw84PT3lxo2b7IxGSKnICkOpDb1+n35/yJd/8cs8ePwJSceqSNM0ZblYItCVimswGNDt9ciKgtVqxR9/+1vs7ozY39/n+PiYa9euWcWisGlll8slxphKWXh4cESS2DSpxhh6WEdkUWQEgUIFkvPTC5bLCctlxs6ohxDe+WhQyhBFEAQBWZbx4MED+v0+UkpGoz1OT085PTtD6/eI45idnR1eeOEFW1sxTZFC0O+NuHZNosuS2XRCnucs5gtbI0qXFCubYnU8GRNFEdevXSeMQsLIpVTF1iSTUhBFMelqRbfbo9PpgoiQUjK+gLSTbk0N/dxa8/HSYBCfimGcU37TMVwLgFwwxga5FJ4c+X1doqR72mfPCr+epurbttwTwTvPsG2lFKezFKN6jPpH/C9vPkKbnNfDDt99vOAHDy9cYInmbFkgjCE5nxFKw4vD+7w0PefXbh7y/vmCi1W2Bsaeptj01qxf97TjaqZO/EmohLaNz2fdTz2bqj+pzycHTlzQkt/+eqDY+vYuS4/6fFqNy7a1084/ND6d6JNr+6vO1AFHjcV82niBnZPZrAr197qRnlJJZec4ug6Hk0JW810L1O3z1N6jtdtvHeTV7O8KAP8Yuv/Tx/BZx1k0As2edp6uJae3n6xLGrduW1eg7bObVXja8ZBuHm4aKt6yLB388yBVo/W60llrTVlqhMtU4rML28/W73Na11Daw+1mmlVjbI1ypVStpKzmzOspl4VTatrgrfqB0qzfKQQV0PTXcmuttdZaaz9da8Fia6211lprrbXW2oZVaUD932u/bX95bQI6h+zckrL+bO0n62DRhzebLXurVtD1Nz5ivBFN7xtQxWNX30vEhjNsqwO0cbBNaObdJZbTyRpKVkpBDymdeFDYVJ1NkKfX+k26aOMSgUD5FKBCojHV9lQT1EFVuFEIB9T8sVceq/r76qdgTXFg9ytqFunrXQqJMKWvZIiWbpn1Eaq2oTGoypFkR0pXDiZsn7sOKfFg0o6gwSCNBY4l1tEiMBXsFNrUqlZp+1GYOm7dc1ptXJ1HB3O1cWiyUpa637W2GeGM3Z5QVkVAaZ03RmpQz3+495d+4RfJ85wsy5hOp4zHY9JswfU8p9vpMJvN+PD9D5lMpgRBQL/fc1AooCytItbW3DQEgagcV0IpgjCm0+0ggN1dCyyu3biO1rpSt/3xH/8xp6dnDAZD/sbv/A2CcM7JySnarOh2Oyil+OHbb/DKK68QhgnFcglGIrBqjjAMKUtbf8iqF23dQbDnRLfbYT6fMBz2eXT8mF7/gDQvESIgCBRCCr75zd/hS69+gXuPHvHBBx+zmGcMd4fcGr1Imqa898EH7O/vc3jliJ29Pr1BxLAfECnB45NT3nv7Hf7ye3/BaDBkZ2eHKy9c5caNG/T7fVarFcbA7s4e8/mKa9eusVwu2RkNEEKwWC44O7nPO2+9QafbYbR/QK/bJQgNB4dDXv7cCxRmRbeTgJAEQcBqlWKK3IJvYzDSXmFBEBBFVgUYhiE3btxgMplw7949Li4uuHLlCqPRqHJOFkXB2dkZ3W6XbtemS82yHGM0IggII0W3l7C3t8OVK0tmM5tSVGtYrJZ08h5KKXdLqtM7RlFklYmdDr1ej2vXrrFarih1ycOHD3n06AHzxZThYIjW2i0/oNfrUeQ5x48fslwukUpWdS6n0ylpmpKmKWenZ/T7fTpJhziO6fX75FlGURYUK6sI7fb6hGFEWWiEKu0xCcFiueTifPwzu94+s23CmGe4pWwFRqYBNdwtdi2FYEOhaBd/UlV0mYLxMlDVTBG6LY3ppynoPg00XvZZ89kELuGjVHT7I6Yq5mJ8wf1C8NHdMYaSQAiQkJc5UggWhQ0vOV+mvPf4bb72yk2u3bzJv3r7IQQhwgOkZyQTlwG05u+1U3/9ODb79jKV36dBwmdRnn7qcTQUZNvGyv2CzTS+AUn93Ir18wIuqxX9fJkQokqhXoH5NcZqUFI5uEqjziG1itBdd2tj7ACPf4ZZmCOd+kxU26raUDogJtxc0YEgD7B8EFsTHgk3dzLVALgx0Kaeb3pIKbafK5tn+qY6t1IdUt+ytp+fgqelE25C2QqP1as+aTVDe+KctPPS9bqRvs+FaYLu9bS2Fc/0+zTr7yGbJsQ6NK8Ui9h+X2tu1U6BTcBQz+fr2pmmSqcqHdzzaXSb2xB1wXp3OgoQNjDJ11D36si6jivVdpRS6FJXAX1+mSrzqhBPPAdaa6211lr76VgLFltrrbXWWmuttdY2TLLNeWRfsC/zz1Uv8paA+XddfIrC+pW88ixU0FA0lvAeE9F8+7fv4AivZxM1QPPAbt056fdh8BCv2Ubhlvf1B7elPXP+98oBUwM6D83qZbVbT4q6fqSoll87uronhMRUgLGhRpG1Q896FmxfaO+gErWq02Cj5yvRikv/6YGgJZ2mdm7hQaSNmHf6DISwwENq5xxBUFZg0fdYo2+k5X1+fZyzrG4ZNfAUdYy6dk3SxqFSAVoYVBM+Y+sdCuMzvFpVozDapXq10Mu4ejcKSem7zlgwizEY10ijNRiFMML+Lg1og9AapEZIZdWKP8Z0gD9JE0LQ7Xbp9XocHR2htVX8pWnKYrHg4f1H7O3tEycxAsHZ2blNEasNQRBUztBur0u/1yeOY5e2y6WHFRKl7DgGccRqtUIIQafT4cqVK9y5fYfFMmOxSBkOI7IsA0rG4xllWfKr3/h18jzn9PQCgIuLC+I4RkoL2oIgqBQd44sJB4cHTtEo2NvfIb2fkkS2HmOWr0iSyJ0zBXlegglY5gVHV65y/cYtlFKsshXT6YyL8wsODg5YLlMe3L/LW2+/xdGVIw73dtG65HDvkKNf3+PRw/tgIApj3n33A+7fe2iBXa9Hr9slLUrCuIMMIjQpB4dXmE8vMBhu3rrJ9evXWK1WnJ6fYeKQi/NjvvvnF3S7XYSWnDx+yHA4opN0GPW6zKYzdFnY6xXrLA2VQilJr9+n2+0SRRFHR0cMh0PSNGUymTAej0mShDiOCcOQg/1D9vcPWa1WnJ3Z/jVljlSSKI6J4ggUDEcD+v0+e3v7FEXBcrXkk3t36PV6RGGIVAqMtMpXVztTSkkcdQjDGLknSZKIJEm48/GHzMYTlrM5s9kMqRQ7u3scHh5hdMHF+II7dz4mzTLiOOaFqy+wM9phMpkwX8zRxm5/uVqySlcYDL1uj26vS5bkzOcziqJgMpmQrlKiTlKlfo3jCPH8c4zK1h6NzwwVNxQ8Wtvnl0uR14SKm8+pZ1Ejbv7dfE5uKu+aahm/j2cBcpswsrleBTGq56VNQxiFoXu8uXSReC4gAUmG5OVfeJXhySPO797mfF4QSZDGIBUEAjphiAohR7AyEYVJ+MFbY5L9EBVFYDQa8cQxNuHKZh950OD74DKgurmNZ+mjzXWfZj8OuNjcd3O7m999GiT9LO1+HkwIUWeywNfwq5WF6/k37OSy4mFr084mODNVXFt1rhsHBYVNielPYg/IbH/pCtRWUEzWEMsCRyo65sWIPqigzsjhrjMhK8D4aVan1RRr5/oT1/Qanav78NOUu9W3DVDYvJc9oQZ1fdP8eA0k+pvAZtuwYM7fLy9pcjVPb/zF5iE8AUmlqNWhDhZu1qq1qVDrdw5jdA2gLU3GuDlps9lCWCBYlgVVkJs7UK3trLUOYKyhs+8KCyhlpXQUbjyNm/AbY9DGBsdVJ05rrbXWWms/dWvBYmuttdZaa6211tqmCbHVKdD8fjOtpzVdL+girpspnHAORl+LsYoMbwJLU6cupV6z+t7DSL//JuCrTYKonQMC5ZwDVE4mvzHv9KwPzXoEpKMADRTq1F7C1e9rgjZd9ZmSEl8jy27bQ8hG85yzyDhVn3f4GFFHKEthVYylseAvsNTS9YuN4vb187TrS1O1qwafRtSOpcrBJHwCUZ+eyyYpFYGoFItKNoBidSz1GBpjnAq0jsTWa8e27mDWAgtIHcjUSLR04ywkythjLrHLeF+bMBYda5T7aZWSpT9mIyrvkfGtdW3D9ZExBkxoYWJpnILRIGSJkRojyjo973NscRwTRVEFhKSUCCQiCugkPbrdPg8fPnTwriTLcw7299nfP6Db7RJGIVmWkaUZ4/GYB/cfsEpXdLtdDg/2GY6GdDuJc2AZSmNTZpZlidaaLMuI4oiisCDh61//Omk2J12V5EXOarni7OyUe/fu0+/36ff7Nv2qMczncy4uLpjP5xUclTLgxZdewpiSsizod/r0uh3msymDUUQUKgb9rlX2uusny0oIBGm+IMvnCKMJ4j4H+3tcv3YNgLwoyVY548mMk9MT/uzffIdhr8PpxZiPb7/Hxx++Txx3+Dv/zr/LV7/yNWazOTdv3kQpyenpKfuHV0hXGY+OT0mzFVEn5vrhdcbjMYvFApUEKBETqJg8y5ieTwE4F+cYobl7+2NAsLu7x/XrNxnt7LJaLTFAGIZIrUniLkoprl+7hhAQRZEFf1FUwb4sy8iyjOPjYyaTCa+9+nm6vR7drl13tVoxny65ffsTwjhiZ2+PwWBEEocoGdDpdFFKYozmO//mW1y5cgWllFUoJkNWq1V1LlmVj6ivX2NQSpJmGWEY0h8MyPOCBw/u8/j4MWdnJ+zujhDCsLO7w4P7Dzk7PUMFil6vx5WrVyjyorpnerXF+GJMp9NBSUW3ExCFIZPJhMViwfniHDmDTqdLoAKWyzlGl09eCM+ZPQ3MAE0R/ra16/+1Bm2q5bepC7cpEDeVdZvLrafjazwXt8CEZ7FN4Pg0BWL9uw/kgZduXKe/t8tsPCVLU8JAUGQli8WCRZqitWGcZZj3f8jZ2YTHp2f2EaNBiIBEa4TRXJQZgVGITo9ouIcIApIgAldrV3gl/JZjrJ65z6C03FQgbuurTWC5+fnmvjeXfRrE+SwA89PssuPdBqAva9vPC2C05mdvW75xkEg7BaOv0Sz9HPUSq1SJ0gJM7QCQVz4KRKPGY/13qV0NvmY9ZzeXaioSdQWUyrWJoxSNupFPSdsLXgUJyiklty1VfbZxvjbVqUbXysqn7a+q1dmc7z+DedD4RAtr3tZQKNqxrAMZatXgj2p2zGS1jdLXOjcW7AEY4+e8jfun8YGL69DWNbmaf2sHAv1zuALHpn7G2mVckIlbxtd1rHrJ4ACoWy9Qto0V6BS++ERrrbXWWms/ZWvBYmuttdZaa6211toWM4Ktr6nGf8mGg0rYpJ51nT1cip91JQN4IFYDIbwTyzTWbUT/1lHk/jNZvbyrCv3VpqVcc5aIBgT1KassiHtSgVkBuEpCYZVzTVBWw0inxFBBtR3ZUEhY54Ldt/KFAd02jXMK2LbI2jUiqaLBnWDRpoLahKDe+YRbRsrKieX7V+BgZMNJKKVEC1FBReFUnSB8JlULLRt1hNZS48q6DcJo1we2s7QdXNd25wx155Fw7fRpUUvqL2q86evf1ABTIK3jTzSUPc6xVGhfk7KOBBe+40p/vjkHclnYtkgQWkJpMNqmrDVC/lV8Uz81+/a3/oB+b8jO3i6jnR3iKCFSiiwrEEgCNIcOJIKhLDWn0wnvf/wxFxdj0nTFaDTi2tFVbt26yd7ePlqXTKdTHj14wHff/x55ltHtdrl27RqHVw/pJF0IlT1HOx2uXLnOt/7oj3jttc8jBARBguyVJMTs7e9x88VbfOPXfoP7D+7z1ltv8fHt+xijuXIw5LVXPkccxxRFwcOHD/nkkzscHz/ilVde4ebNm4RhzNUXbvDDt39Atz/i9OQxwmjyNMUUGoKQJJHs7e7w6NExSgUYAbrIyQUUeYaSiizLURJ2Rl2ODl5jfHbMf/3f/FecPXqIUoogDEmzlP/+f/zvePHWq6zSObt7Q27euMWLL77M9Zu3uHnD1gWcz+dMJhPeeu899vb26AwGlGXJC4eHFAXM53MWiwXz+YzFYkaWF4B1Vl9M7vDDt98hQNPtDtjbP+Tw6JDRaIiRhkF/n53dKyyXU4wsUCpkOIwxxlDmhUt7u2K1mHP/kzG9fpckicnznDxPbZBDEFJoQ7nKOD0+5fT4lKQT0uv26fZ6xFGXQCkmZ2M6QUKartDGEHW6SKUwaNJ0SRhFGC2tgsxYR2mea6YXF0zOL5hNZwQqIA4TCq2ZTqacHD+m2024ceManU7MvXufMJ0uOD8bI4Sg1+tUMFMLC0u9c10pBcZQFgVhECARpIslhSlYzpeAsDD25wBgbINMa983/vRxEKbhYTbuniXAPhu23IwuUyeuObQbPy9T5G3b5rMAxact03wubv69CeN6nYTHn9zmzu27gAWEMghBCP7j/+g/4d333uV733+LYnHO9Uhx9OVfJH33ff7m1/8aX7lxwMl73+cP37nNBxcL8jIjVwGHV66j7Y3fBiG4yrsIAeV2iOd/V0qtwVZvVYrEjX/NvrhMxdjs283Pt/XdNti3DT5uU17+KPY0BePmck01avPvH3XfPw2rVHEbQG1NgehlXwhbq3qtn12KcK8mZB1PVsfurlUppFOl2QmNNpqyKJFCVsCxLIt6nts0AcqlvbR7MNW9QUq1fk1jnMLOf0YFptY2KSVK+DqaNkCtCYufBoo3lzF+R08z0ejbOh6w/trNH9fOu43+fOL6MPUPD93sNenTy1Jd4tub5wGnqeaX69/Vc0kVKIqioSA0PrCtcV17AKptLUxjqMbbAEGgKhVi86QT2PFtKqD9tpvg0feB3bZ2tRrX7wMqCGxfGENRFNV1KKWy59zPQRBOa6211tq/jdaCxdZaa6211lprrbVN8w4swCsDPWZq4rpKbVGRJh8123CEOaeDqNb2sMlSHmMqHLZR13DD+QH4VJ/+G1vv0H9mCZzGUOv67DfakjK3jsGgrEOnUlHYY5EeRLkd2uhz+1O64/OKRatsdN8JhQetYg10WceP3XEV020dn6ZW5iGonA2+3UhpndB21dp545SY2kFcIaSNKDcexro6L084d61SUAhZReTb9loYZ8fKOa+EsH3jxxCfJtOOp/e3KaEagf01bLWQ0aWVwqb+ssvZWpeFo7XK+PHBVZvUSOPHUhA4x4uWWIWiEdX+pBFIqSntwNieNFapKB2I1dqpKhFoJWuvvhAgDbIEQx0F/rzbwwePieIxt+98QppldDo9Br0OvX6fndGIJOlQaMN4OqEsNUGgGPUHHO0fIKWgKEvKomQ6mfLOO++Q5zlSKrqdDr1+l8+98ooFb0HAarXik7v3yLIcISVJ3KHb7XJ2ekJRZAxHffI8tf2mQEmFMSUYSZou2N/b4Zu//VsESpHlOSfHjzi/OGexWGA0HBxd5eDoBbIsY7FY8Od/9l0QcHBwhdKU3L17jzQzaF1w49oVVCBQSlCUBcPhkIuLC9I0RQhVBSFY1Z2xtQvR6FKTpit+//f/L5QQ/K2/9Tc5Pj7m/Q8/IEp6ZHlOHCpm0xUPPplw9+Pb/OEf/L8YYe8PSZxwcLDPtWvXuXL1CqPRDoFT5C0W++zs7HJwsIuUB1gQtuJiNmY2nXJycoI2gtFeh2K55GIy4+33PuKv/9ZfZ7ZYII8Fo+EEjAXnq1XG/k5QOTOTKMIYQ7oKmc0mVnEahiRJQqfToSgseNRac+PGDQsjy9KqHPMVk8mEyXRCEIR0koSk0+FsfE6aujE7v8BglZLpYkGv1yPudInjhCBQSCnJi5RcFzx69IjxbEIcx6SrlDiOGAyG7O7skhcFk/EMraHfH5EkfVarpYWtiznj8Zid3V2EsHU1y6IkSRKCMEAKSVbkSF2yWC3Jy5KizKtal/PZjFW6+tldcD8B84EPAqyKcwNWbVMrbirgLoOM/ucToOFHAFubUPDS49l4zmyDitb5bevnpnnKZDIjL3OCKMEUBcaUGBnyj/7Rf0ugJIfXb7A36BMqze7Nm3y9zJh9+CbZ5/8Ov/brv82Xb73P//mnb7IXSShW9PcTzujwZw/GjIUhagQoaSUrsHsZSFVKrfWbd/g3wezm35dBv2ft30/7rrlN488XP81qzK/+qs+tyyDjNgXjtu+eSzNuBimoAsQ8AFxX8m7UKXXHqW1B5rVANzdTWZ8BC+qgNSFcwICrr+f/rmouOlAtPDBqtNXNq2wdXjevpZEen8aY+9m0m+811cj18buZu3Q1uz2Q9MfZhH5CUPp50kZgQFmWFVSuz7Vq1vrMVu1u7bpppO90dQartLGwNi5CeIBYX58+VazZdvzU+VQMuG37v+ousnN30EWJxJ4PRvp5f+P9pqrTKiu4aT83eIUh0tQBJH5MmwEAxiClotRFBVmrKXVj/lkFMbjzT1Rth7LMG+MDQtjgMaUCF9CoPtO4tNZaa6219uOxFiy21lprrbXWWmutbVgF+EzjVXzt5V2uf1Q5vBqR7I2Xc/+iLlwutAY+s1DOASlRvWULp4bDATXvKKrxpodqCIGp94QU9Qu+cDBOCdDCVo4UwjkahLQAUtSOH9VwZthtUW/ZpSYSvh6g245wNRURpoKOCFP5TGxUsQVYVujpooyFoNT1MXqIp03lWfFFBuuo+SaoFX4YJDiFpnSdZdWL9TreEQG2Xox1hLj2+8+ggqV+W3UKKlk7SHwb3JjWI+kcnz7fnbF9ZretrdIR6RSLvpZNQw5Aw2nGxnmnbGpa7U89Y9WNQkqEtHUWNaYGif68lRqhRe2gKW1Et/UbGhAhiNLWWHzenaXAZDJnPn/M137pl8lyq1JcLmc8fnzMYrFEKUm/P6DX61Wp2M7PTpicn5NmKQDD4ZAkSej3+zY9W2Fr/2XZijRNKcqCdJWyWq2QUjAYDBmNdoiimCTukBUlX/zSl1gsFlyMx/T7feJIuWtBgrHO17IsKNEUuUFJyeHVa1y5dh0QLv1mSZlm5HnOxfiCyXhCURaslobVcs5ivuLk9ITZfMzZmeFzr9xASFubyJS2XmSapRgKjAnI85wkCVBSoZ0TT0nF2dk5f/St/49f/dVf4eLilFdf+xwPjx+wv3/Ahx99xM5oyOHBiNPTY9IsI13laOcs1FpzcXbC6fFD/vy7VoHS6XQYDAaMdkZ84Qtf5Bvf+DV2RntMxjOUijg8POLWrReZzmZ88P6HzOYz8jQn7vYZ7mpefPlV4iQkSxdkacFisWSVLrhze8HuYJ/BcGhDD5RAKVtPK+l06fR6Fvgr6zz09SqTJGFnZ4eiKMiyzCksxxgMq9WC5XLGcjWl2+uzXCxYaZtqsiwyW39xMWV8fkoYhQRJh36vT6/fo9vpUuQpcRyjS835+SlhGLJarQgCyWq14OjKL7K7s4+UivH4nDy7w6yYEoaK3d0RZeHupVqjwoA4ihGxII5jgiAkjhOiOGY6maL1fbIsR5vCnT/lmgP858GeBbispSL1AIR1RZzfln+WbqYy3QRKnwYbP80+DSpuAofN35vwofm7/1d9hn2+TWcpUoGMAvo7I+Kkg5CK8ekjxufnnJ7/EGmgkwSMHo05GnY5jAbEWvODd37A3/7K67zx/b/kzt3bCCl5cPyYm7s7/Je/+7f5x3/6Lg8mNjWxZQmuzu4aEtreR2sgbwP6eQXjZj9d9tm2/vNqpeZcSvixxwUQ+XYJF7BlxNoy+CMTjedaA5j+VaDfZeC1CVN/HDDzJ23VGCDQaIQR1XXmzbh6i3YFey3qKnZKbMx3qa7RKsALCwI9FLLzPqpnh2+HNjWMFG7MLCyrzyfTnERV7ds8KOr9O1DaBHCb5qGV328NxevPLQh1NQRNDdu8eUVcnarziW653DaPyR+rb5v0Xws3X24GUjSuy6ft8Cnn4aZyeLPGoZ+DNjehlKQ0T6qXcfPtej7c+MbNhzcP1ysO14MTyrX7iA+Iaj4TyrKo1PxPtKLxwuVrTgoPZLn8XGittdZaa+0nay1YbK211lprrbXWWtuwygUntlTtEKLhohPV0rUK0Tm8PEQUOBWjdM4Et45QzjnSdLKpeqsyqH6vKF2VVtWvJa0yD9nwtWkHDqkcL0YYFNLyN2MsiHMQy1SQsI5slkJUyke7Fx9F7mGfwTsbpJAOLnqnj3OXeNjnVlModNV6u4lQ1Z95paDwDgVXG1AEdRRyBfKEQChZgT6v8KscQzrn6QAAIABJREFUTUJU2wNRp38VtTNFSN/bznfTqBcjhKhUf75epDFW+SkQyEAhhEQa42CiPSYtbIS+kXb8fUpW45WNRhJ4yAru2GqlQFXz0dj+N9ogAwueS0MFgr2buM5U5sfEOYyMPVeMsTXLpAZEgZCgC4NQtp0+xa0Hoc+7Xbt2nQ8++JC93X16gyFKSpJOWDn/JpMJb7zxBh/d/pg8z+n1enzx1VdIkoSiKDi/uODs9IzHx6fkWUacJAwGfZQKCOOIIAjoBAEHhzHdbhdd5lycj7l9+w6PHx8jhOTqtSt87nOfY39/n9u3PyLLMuI4ZM+lYO13+0glqxpIYWhrNBoNeVEQRzFSBoRhTNDtYIzh+q0bhGHIcrlE0UVIwf0Hn/Dh7Q8Y7fQJo4Dvfu97hIFk/sWUWy+9RLfbYzweEwSSvMiRUhKFUeUcXS5XGC35/vffJA4DXrhyyMHrr/Kvf///RghBt9MlDGOUUvzSL32Nt9/5IVmasVimmKJwYMsCrqIoWOUZeZGTZzkX5+ecnhzz/rvv8n/87/+KF164wX/4H/x95vMl3/5fv81XvvI1PvfyK7z++utIGfAXf/4dJuM5X/jidbq9HkGk6CYRSacLWCXCfD7jvQ8+YG9/j16vx85wQBRFAHS6XXo9C4KLoqjgooc2UkqiKKLT6ZAkCUIIsmyFwJBlK8pSU2iNEYK406EoS6IyQJcly9WKPMuYzRaY+Yzz0xPCMGR3d4eXXnqZz3/xdTRwcnJCmi4odMFqnhHHSVWvMQgiwjAgjCIuLk45PX3MZDIlDCNeffVVirIgSzNKXRIGIfPZHHoQJx3ipIM20BsMmMxmzMdTjNEM+gOGgxgpZz+jq+2z29OgyyYIBCrQ8bR1NpUswJqjf3P5Z3UuN1V5zc+2/YQaHm6ahw+b29n83P+uELxw/Trn43Pm0zGvvHiDK1ev8vD+Aw5fepHs2jVm8zmFLrl6dIWT4xPevfOAi26X/T/5DntBwcfvSubRiGU05iBULFYp987n3Pn+n/JffPOb/MM/fpOzyRKZhBTLzCpg3TMHhA0sadRB3uxD/3mzz7f1a7O/nwYo/Z79M7p+1ohateTpVvXNJqC0AVIY0wBgT9qPU8X4tGN+nuGih3lNtZgQcq22YQXR/NQBGwRVaps7wQfmVOcvooKHTcGeLkuEmwOWZYGU9XzNp31utssq+xvQUQg3F5E1+HTzqLVUrBtzOprqva0QqoaLWhuk9BBxHWxprdEGAuHTjIrG93JtHenmvk9Nubn19rNxLrvGNSEneOho1u41l51l9rieBlbXr2Mh1q/PJwM5LNTzJQDWt6WRStkdPvFdfb/zgWse9kmpKEurfrXn0zqYtLs3SKXceSQq9fT2Y67vK9X56ebsn1FE2lprrbXW2o/RWrDYWmuttdZaa621tmE1Tmt8VoU5ezCIVY45Z5nE1djzKTaxYKlRYRFRoToPJAXCATvr45FV6G/TXdBMdWg8DPRR404laaooXq98tEsoAcYp8hTCpixyQNIr9XwUupIu+lfU7ZbOk6Scw0g2HA9CCJeJVdiUohWYc0mz/Pf+6P1BNSKfpaFSJgphqy162FVFQcumYrDauavR6MCqd1q6dYWQLmJa1tBOWKBofSza7c87fzV+UO1yThrojt8YCLzTzKWEEo2xsr4i6+jQOEeWPy5/bjjVp8e6JTgw7MbNE0qnWDWy7gflxsrX0hJIBxYN2ikSbKC3d+ZauIk0ULg6NgQopa2DUTqFo5TO6bgtUv35sk6nw3A4QJsSgUbKAK0hDBRCKUajXb7527/jFIgZy+WST+7cZnp2QZHblKZHV1/g6rXrtt5dWbJYzMmy3NXzywB7HkZRRCeOGY1GXDm6ausSrlKOz4754IMPeOutt4iiiOFwyLDfYzqe8dH7HxEGbp2rRyRJTKACOt0uYRwQSoEucgvGdGmvXSlJ05yyNEgZUOQLlIj43Ode5vVf/CJZtuSDd97jwYN7rNIV3/2LN3jjL9+i1+/S7cSEUUCoFFEU0e32GA4GKKVIyh5FVrBcLojjiI8+/ICD/V9BBSGT8Yz0IEegKEtBtzfEGIlBksRdTFQQBEHlMARIixxdaoqyoCgKijxnuVxSloaiSPnHv/c/UBQFk/mUP/x//oB//+/+PeKoy+/+7u/y+dde4+J8QpoVGKNZzlfEYYgKcrrdDkkS0et1OTw44vzinLOzc44fPyAMQ6IoIYkTer0BRVEQRdG66m0D/gRBwN7eHsYYiiLnML3CdDrl+OSYPIpYLlcsFguibp8Xb91iuVpxdnrKdDZltVywWq5I04zpZE6302N37wU6SY/jk4csFwvOzk84fnhMHMd0kg5gKMoUYwqSJGJvb49ABbz4YsJyueLa9WtWSTmbM1/MmU1nnJycMF/MWaY5u3u7gFXG5nlOli6ZzWakacpgYNW3Pw/2LEBxWy2/zfU+bZlnSYX6NNsGC7el9GyqnJqO/qaCb5tC0X/X/Lxqowu8UTLk4PAKSsDx6Tnvf3SHMFAMe32STkSn26HUmtOzM/r9Pp//4hfIJuec3XuPqBNxvtdDj3Z5eLagc/UFZqcndCN44/E5X5ue8EtHO/zryYR+3OPR+SlJHKOChH5/yIMHD1268if7tnkMm9B1myrw09SCVX/QUIzZL1gnAevpJqs4qmqbwoEhu66s6jW79K2N+ZDftNg4DT4rCPx5Vj9JIWuo5yZ4a0pf4dRp2qoZwV1X1OlSjTF2rmfcHMNBnMaUyM1xbXCUdvNGn8LSt8Nv2/7tx9OmrcY2zc2d6vV8MNzaKeL2Z7RxALBu5+ZYNa9bYzRhGKwdf/Pars/LJwMYNu879ta05dlj6iCJbeaBqE83i/BA3SsB62O0sLMJ4Pw7wpMgslmHvW6n7VMpfEaMOhhjs482j1FI6epa6rXvhJCURWnrWRo/z/fboRpLU9VFdOBY27S4Vc1O8SSY98DRH6v/DHf+2m24cg+N8fZpao1bvix9bdnWWmuttdZ+2taCxdZaa6211lprrbUNk65Wh6n+c8DJe0H8i7VLL+rfsuWaM0C51+T1VKj2hd6lE/WAUdhUlnUqVb8/u/860hmX1sruG6hqCcoKThq0c8xIr2oTNfATVXuldSLVh+SybIo174WvuyhctPqaw1TY2jB+21S/Uzkf6qbb9azqrxFt7o7LO0SqCGSn9quo3aa5jRvhHS+149aCzma/1G00xlgIKhSe4yGsE6pilhXZbTigVKN9LkWjLXxYDQ2B8OpQ534StSLUu1gtJKxrZRochDWOWTvHiXTpTVGyOofsFnBOtzpVq+8z3VDASo2tv6gt4JQmqPpIulS1RmLznxmzNRr9ebOyzG2txCJHKutsztKMIAgajjObQrPb7dLtdNnbP6AsCtIsI8syVssl2XJOmqXM5ws6nY51pjmnVxiGVQ2/bLXio48+RimbxrLXG5AkCa+88opVOmhNnufkWckinzmH2orj41Pu3L3L3u4uO7u7hC5tqVXC7TIcDun2eqgogtJdU8b9FBlplmNMyXw1ZX9/xF/75V9hlb7OvXv3mU1T/uwvvocuDXdu3yEIJIGy0PXunbv0+gNGoxG7hwcc7B0gpGA6ndBJYv70T/6M8/MxBweHvPvOBxgEs+UKIQNWWUGWlUgZEMiAbm9AWZYoFaCUJPGOZSHQLk2nLjVptnKqxpz5fM5sPuD09IzvfOtbfPWrX+Ngb5crV/dZLnPSrEAbw2JZslylLJZzsrTL7u4uSdJBunHb31uxyuYsl0tmswXnF2NOz87I85T9/f1KmdhULnonpNa6oXqQhGGHTjIkimJmsxn37t0jimK6vT6jvQMOwpCr124wm81YTi64OL/gYnxBt9NFCoUUITujPZI4RipYpUsePzhmsZjT7XWxsQYGGSlUYK+9KO5wdHTV3m+0IQoj1FARJzHGGFbLFbPZjPkioyw1vV6PwWAICGaTMXlu4bPempbu58OajuxtasVtv286nS/72VznWdVjl4GiTSXiJmDcBgibikT/d/PfJmys6xg3t2t/xkmH/SDi4uKcew8fkWUrHKlAGpDSUBqDQrB86SZS5/yrt27zRx8fI7oRDyZjvvrlr/L2nY8Ros/i9gRRFnS7XT547z2KPKUoLXy7eu0WX/rKV3j7L9+wAUobUPEyaLu5zOUqsU9XrPrZjQcFPgtB9RwVNbSo9wU+4KfaHrhgGlV9r6t6ftUGPAP71LZvbevGOfNZFLE/S7usncYBwKrPN5Z/4noszfqczDSWp3k9SIy2qbKbqU+rqtoVxNJOhbgOlp9Q7hkLOLfWTxR+f0+m5ayP0+/zyX08CdTEE/vYBt2a3/0okNqDvpohunO/ydQu3azrRykaAWDi0uP/q9hl91p/HRqtsdkw6s+9KSUrmFhv58lt1mCXCn7a57bdVql1BaFFtS9THfNaAIJopqr9+X1ettZaa639PFsLFltrrbXWWmuttdY2TFSur/p/7aLlKwehU8nVizQdFMIjQ7uO/7uCkjUM83DLgkjrdJFSuB3iHCkeJtakzjT2KXHQDwHCvZRLpwMwntFZmGnLEnqwZeqUbRLQ2sLGSkEI0qf0NN6hCnVThI1ydpCxAqhOFWnZq6iOEzzUssdjGqLAZiS5EMKmGPVg0TininM0rA+WdOpCagVjA6Y2smtV/S6Eruox4mpSSqXcmG3x7kiqNGA+VZQQAiObkdteeWjWnFjaHZtPhepViDgQqI1GOIebERAYSQFWSag1pTt3jPtPCOuUtiWSfPpYl3bWHa4uNUoISqExStQA1zTgtQGDdmARW4vxeTdhr4syKwlMYOGwKFFSVpHtZZljkGtpzKAkjhSdpMfOaEBZFoCt02eVbQWrZc79Bw84Oz3l4YNj5vM5Wb7klVdeYzQcUpQ5jx8/YHq6YD6f0+/32dvbo9/vI7Bp3ZRSrg2a6WTO3XsP+e4bP+To8Ao3X9xDCMF4ekZRFKRpSr/XZX9vn2sv3GQ02iOKEsJuD20yQNOJE2aTGXIYUGpJp9snDLr0koRvfOOvcXi4x/HJYy4mc9JVxqNHpzx6NOb27WMwbxFGER9+9D5GSM4vxrz/3gf82q9+nS9+4Yv8T7/3z8g1zGdTPv7oNrfvfIJSytYCDBOMCDBAHOFqAQYkcQcVBAgEpTYoiasX6dW+sFrMeHj/Hvcf3GM47PKDd96kNF9ib2+HMDQICXHUo+jmlEVJlmWcPn5Ip9Ph2o2bKCUIwy7dPKHolewMMoq8YDKe8sMffp8wihgM+ly9cpX9/X2S/pBup0ugJAKJ1pJAKUqdO29yiZCa0WgXpQLeeust8jwnTVPu3Y3Z3d2l3+9zsLcLuwdceSEjzZb2HiEleb4AYVChVeYM+kOSWx2KoqTbjSnygsV8ShAKAimJAkEUQhQYgqjHarVABYpsvuLi4ox+v0eSRLYu6OwcJTRlvkOSdEiiiOHOiEKX2NqMhuJpafeeE9sG/DY/37bMmmLI1Mqa5mfPAro+zTah4GUgofn7ZZ81oWJzW5vfXdKQ6jnsn2VCgAoD9g8P2T8EBORZxuTC1l0VQhBS8tLVq5j5Ct0tee/uOeSC115/BRWHxEnCzZs3MFry9//T/4zvfe8NvvNP/inpcg4aVBCilOTR/dtg8jqV6BaI27RtYPdp/f2jqgKflvrQB89U5NF/t75njKnnJuCU/UaszS8Q9Tzmae2+LO1tte1KRfV8mk05atVlTbNZI+zcw2gPdRvwrwmLRLNf/LL6iWXBL2ezXYiNkcFQ1fH28+InRvsJdujTpD55bB46bq6zsZCts712/I1sHn47UiKEsf20BZQ97Zr4TGaMn2ZV1uwnD8i2qx5tgAwNtaNd/ydjVTpYH9jo21vd51yGlC1BLz6YZLPftakDEP1yzXEQQjauJ5s5RWuXUUMYlAoaKsq6Paaq5ylcbekWLLbWWmut/SysBYuttdZaa6211lprm+YcE052BoCqXugbNf8MGKdCsyYr8FWnWbMv4x5keRVdhS09LDQGJeQTzq9m2iFjLNCs6jm6fdrt1CpIiVVHerUcDvyBcGDMvdQrvw+DcKmslFQu4tu3wTkFqoO2G5VSVDUjK6eAMNhsroIAZWFXzU/dz43IYte+0jio6Y5ROiinLfWyKZgsVbNKBddeVxzSqUKCyjFiazRSpU1zizlI549B1sBRejioG8fpW67dmKpKCekVm17phu9/U2KA0vVYgEC75bSVC1pFoy0YhdISjKSs0mVphBYYYc8lYQoCqdDGULi0UlIYUCCNTSOlA+FUqlYxII2N+g41FG6/lRpV2nND+8hztFPSPr+OUm9CKtI0JVCKPM8IlHUe5nmOj1wXwqbJ8k7w1WpFEDRfeexYepWjEFb10usHfOlLn7dAUhumsynf+ta3efvtd/nqV7/G73zztzk9e0ye21Sgi8WCR48eMZvNyLKsqv0XhiFSSnZ2RoxGu4RhyM2bLxIEgoODA6bTGUWR0+sainLF2cWU+w+/R1kahsMhO3sD9vb2CcOIXq/HcDAkjgviOKbb6XK+OsNQMptPefHFGwSB4vBwjzBM+NKXvoRSIdPJjPOzY07PLxiO+nz80bsc7A65ceMmezsjoigijmOW0yVZuuKNN7/HyclJDRaDhMViQaAUYRiRJAlxrFBByGAwIEm6xFEMKPr9HjZNnCZJEszuHgLB4+MTpFL84Ptvs5rnDId9kk5Ct5OQdDrEcUwQBERJF5+I7tGjxwxHfZSUCBHYcen1KIqSg/0Djo/vMxqNmM1mfPzxbe7e/YTeIGE4HDIa7jAajgijEJl0KcschERV92t7/5MiQCnB2fkJF+MzojBkMBgyGtnxGgz6DAYDBoM+2hjKwqpSz8/PWCzmaKeSVIEgDAKUgNVKIoRitbJpVHVhXNQEhGEEGJbLFW+++SZHR0f0+31msxnj8TlZlpJmKcPhCCUV6XIFxlhlbZpVqszn1bbBp23qt88CrrYBrKba5dOc++tO6/W0h9ug4jaY2Px72zKb2/J/l8I6WKratdWz00Edv3x1u23ox9z3URRzcHjEwdEVhDHc2N3l177xy9y6eoV//A//EY+ynF4ck+cpWiju3LmNUILhYMj333iT3/rNX+ef/5Pf4/x8TK/bQRoDaQkYxhdTOok9ty/r4+bf2+Djs4Djz2K+X/QWsHKZanBTbbn2HS7FurDzjWpZD0z8n1XQkU8v/2+HVfXsZJ1+035W2jmRPzedeZWokm7+JQW61OvzUCHAp903/o7tOrneUvVZpchzKU19YFid9rLed1VfUdf1Uz2CXFe5AaZZazGo9muqgAQ3hdauZqK0Kc+Frznttmun3LpqtQ2MA2PKaj7eTBksqkN1UNW4cww/LxdVv20Dc/i/fb8L3PE1fm7Afr9t316o91l/57+vFcB+WLwqevt1vh4Up7VBqTp1rWqkxxdOUSh8zXkHCgGMplpWN1SFHpZKIHCBX80xbwbf4QIcfXrToigdbLT7KIrCLWOfhU1lshA2FetmPc/WWmuttdZ+etaCxdZaa6211lprrbUt5sFcE/DVTpT65dk6aTxclNRpo5xDUwoLDKu1ZcORKKs6NN7B4vdjnQSN9kDl6KiVjz5yW1Y+DzAOgooK2jlBm9uyA2N+/+Bq/knnDrLgSkivs7SOP4WvaahdpLfdlwejQmBVdhir5NP15xbWuIjjZqS2b7Rw+/d9Kq2azwI7rxasvCDu+F2qWSlqB5AAI7yCEow0SGrlmpQNzipEtZxNQelhoR0PJXzEuwahqu3j+09YZSauzoutr2kdmVpUZ0INhYU9p3Tj70BISiGQ2p5HhdFIoRxMdapEKet9QuWAsm0UIKVVZ1RD7s4LBUYbJD79rKj8fh68KgOlr0H5cxDsLZ1DapWu0KYESqdQjJyzSVRpuEzlTNUVaPRpMoEqbWbllKYkywoLBpUkigL29w5YLXMLulXA7u4+Ssmqlt/rr79uU6ZmGdPplMlkwnQ6ZT6fc352wSrNubg4Z2dnh5defJmXX34VJSVFWVKWJatiRbpKSbMVabpitVwxmVzw8OEDpAjpdPvEUUK306Hb65LEAbu7A7q9BGNKhDTOWWyPIxVW3aBCwdHRIfuH+5T6ZcpiyXe+/YcWcglBqTVxp4OYrzAYPvjwQ5bLJUIqgjBgpVIWC6u0C4PAAVNFnCScnZ7T6XTodHqEYUy/3ycKQ+I4JgwMQiqiuAtGoYIEoSJuXL/FjZvXubg4J01XLBcp08Wy6v8wDEmShJ3BgOlkRhBIpAyQUlEUJVIqRjsj9veucP3GdeazGfPFguVyyWJxymwy5pG8z2g4YH9/j86gj9G4+ow9GxAgoCwLjBEoaQMQ0jRjsZgzmU54/PghcSei2+nxla98jU63Q6BCgjik2+0iBGhtx00qwWq5ZDwdg9FEYUB/uEv66BFlCUEYs8oKuoFXDmnyPGM8HvP48WO63R6dJEEqwWQyZj6fcX5+Srfbw4suxuMxn9z9hCiOfibX2rPaJnjaBIPb4FMzVWOdxu5yaHgZwLrMkVyrkZ4OBp8GGzd/Nv890YYqbXetkhdCVPXIbGYAvy2/pnbzAFnVuWPjOP1jvAgUw/0j/sU//Wd8cu8xRiiuXHuBV155hdu379EbDenEEcs85wdv/5B/7+/9Xa5eu87d+/eZzpYEcmm3KRW7ByEF5VptveY+m8rR5veXjem2v7eNx6Y6sfpb1Mt4COthyjZrQonNvtoWHNPcrzF2fyWmqsZWtYft59Jm++HTFY0/azMuvaRp1K7zMKmGgY1xMFTqRm301uwF2ljQ6KFiNU/1M193fjfK+rk9u7mYaX5Rb9+DOP/RmmLwiTbU4KyGi/X1Xp839XVrn/n2fu+zGFzSa1t+XzuQLS1qttk4uNk8Xz4LbLcz47L0atjN9mw7P9evpea4Pu2S9Pcw7aaN/vopy4ZKdGMDTx5PfT/zz/H63ujnvRYk15kj6m3Z9Zr1Mv1PqvTGduxkVV/VX+PGGMqynrB6ILqtPm9rrbXWWms/eWvBYmuttdZaa6211tqGSaFq+Fb9X8M6n+JUYir1m2hCp0aaVFGtWUNHueYIcC/LHkRRb2d9ffdaX0FD0XDI+H1a543ndVVtRfe3FLVCTzqoKTD1v4bzFOrIa+lUghJAqcZyNaRD1u0RgAk87LQeAemVN6aR8KkREa6rCHH7me1bVyPJ7cP/rCKnhV/WOTWa7UA7R2UjRV2V7nW9dlatQNRrf/vUWWtOTGjUlaz0jdaB7I7NGI0SqjpXjGtLaQRKuHF0wlHhVIVSuNR46Aom0ky1amplR9PvWkfyO8edg7FoquNXok5V6bx81XmmhFM7fiYn2M/GLEiaI6Wto1iWJUkUoYSgKDVal6gwJFQKIaRVN0pFnmUEQYguCsosByXJsowwDBuKMOPgo01DWRR5BSuVS5Mr3bnlI+s9FFNKMRgMuHr1KkIIgiBgsVi6en1jTk5OePj4Lmk+4/DgkNFoRNJJ2OnvWaebEigFgQpQSoORzKZLFouUoihZLGY8eHCP1WpBEJRMJwuuXj1kNpsjZQDCkK0WJFFEGFrFcZHZFLFKSVuPUAaoICQMY0ptSJIOvX5BaUpms5mF2YUmKwsCYfvLcnaJUoooDAjmS6IoIghC4jhBKQsUY6eATDoJkYo4OztmPJkymy0Z7nTpDgZ0ewOMuw4NJQir/s3znHSVMp/P+fij21y7/gK9XoRyKXxXqyUgmM/njHZ3iZMOg+GIsrTtnk6GnJ2csFjMOX50zvnplMFOQhjF6BKisEOvN+Dw6gFFUSClII476FMLnMuiwLiajEaULBdLcqdAtWmpLUhOkoRut8tqtQKs81NrTRiGGGN4/PiY+WJJUdq0xpPJlNVqxWDQt0oWrel2u5yfn7OYL5BKkSQxvV6PbjdhuVywWMxRKmA0GrG/v8dkcsHJycnP5mJ7RvPO3M30ds1Up2BT1nlf9TZV4uY625Rp3p4GFP29vrlcEx42YeImmNjc/jawePn+7bNLbbKIS5YXWl16HM11DCXj1YJ/8c//Zx6+8yE6UAxHIx6MJ3wx7jHYGdLpxJydXqCU4vZ774IU/MZv/RYX4zGnJ6dkWYYxhr29PcIg2goIPeDdBg19ysEfRaH4aTDSrH/4Y3kK+bnBJgC20KcxHtogN8Zg23E1z41NyPg8mp2TqQ3Q4inSxsJ+HoFNP1qpBze3iagycj4BDqnB5LYB9Eo+1cjisXYuWVJYBz1dYpv3hMuuxzp1v3TzMn3pveTHZf68Wr/vfUYTogK0n221J++Xm3202Vao32zA1zL081/prvnmQItL61pW2Vmqeajfj6neNzZajNYlYO/VPlWqP4b6vF1/Ttj5mM8eUten9ErYH6XvWmuttdZa+6tbCxZba6211lprrbXWNkwKX4fOKgrsZ/VLq0CCERiha4goBBhZOTOa8M+hR/udh3tuSx4dGgck/bu5fyH3wKpmiHWRQ5/Cy7fBLyMFleoN4ZWNdSqjut6JdGzPONGFoMoP5hSEwqkFlQNdRtr0prVTB7x7yW/XKxHti34TauGCr0W1D+NhqLH118xa7xirXMQCjqoeEBaa+v0pN166gpzWsdZ0NFuHiXH1JXUF/YQQSFUXe2yqND0o9bULTSPVk68tqYRVV0rj6xhaNYjxY2KPrhpPjXXAWGhq6wUpYbcc+NqXBkrj0ohRO1xsqlxTO1Sq3hIoDNqVTNSY+twwXjEr0cJDRVG1SWOq/nze7dGjxywWC7QuWaVLgigkUB2yLLP9oyRFnlcKVu8sD8OIIs9RQYB2SWr9+VsUReVMsw4vgTC2HhPCOGWkrYXpVY/+n1dCesjk4Uqe53Q6Cd3uC1y/cQ0hIMszzs/OGY8vODs/ZnJnghAhQWD/DYdDer0ecRxW6Ud3d/fQ2hBGkt/8zV/lwf3jRC3SAAAgAElEQVRPePPNNxj0DXfv3uf2x3dBCHq9DqPRkMlkxv7+vt1Wv2M1UcbQ6XQs0BOCyXTKKk25detFvvgLO7z7zvfpD3tkmU03XJYGo23tQwCpbABCmqYEQeqAoyQKI8LQqhmjKCIMQzqdDhjJ/Xt3mc3nSCW5ev0qk8kYeesGQgqUEigVIaUkDCN7nTnwNj6fMJ9PmS/mKJkShhFBEDAa7XB0eEhWavIsY7FYUJQFvX6PbqfPaLTPyfEjHj96yHK1YHV8ik9LXRY2Ve6v/vpvkmUZg8HA1kgTAUYXlNqn0DUUeUkQKPKiZDad2pqXYQjYW5ZUirzIieIO3d7AptlVEiUtCE7TlYOX9h6dpinzxQyjDZPxhOFwxHg8YblcYAykq5z57BipBEmScPPWDUb9EcYYkiji5Vsvsbez+1O+yj6bNeFFU33ozSuV7MfrKVIvc/RvquS2qQqb5r/bBIr+96ajf5s6cdt327Z12XrVo3ZDSlcF4zSUVM2tbQMlm79LI1mMF+TLDBKJ0Ib0/NzW4TUalOKTT+6BEbz00kvMF3Peeustjo6O6HS67O9v79NmG5rjtqk6vWy95vqX2WVK1LU+NU/2S9VlGx9eqgSrxuFJlZXXenk129q54aJ8fECQH0hx+SE992pFYH2+BTaWyGUBbab3NC6Yy1TSNTBoN+fbnGeIuturIdhGEd3H9STW3W/l2jJibYUmaHbXhNY0l9LN2n9iIxDKVDq9NVWi9HNq4btl/V7gVax+2UZz1s49X+8WN+es9t24/t3kHACl/Pb9Pht97a957VW2TdDnt20qkOe3u3mZbQd2T8LW+txuHtL6QNr+agaG6K378+Cz7rfm9U3jmBsAf/2WWHWbm9lWp0nzPrNtnPx+anjrj9H+7tvVWmuttdbaT99asNhaa6211lprPwN78kWvtefJJP6FuK5H6M0rD+3bsLS18NynRkhXr64GhjYlqt2qdLUWjVt3TRHhASYbyglj1XsYbIrRah2rTFIe/lXOCReF79/wpQeLVM4dr/ADnw7UOzkM6+nEdAXmlNuGkRKppIV0xjqqqjXcL95JUyFVIbfWMDLGw1GDlK4+Hi7tqjuWNQ+HPw6EE+Q1oCGigqNC4pw4dT/6aGbpYasbw/V1vTO58hQ5wNhEndSQz6eENaZRNVISSIE2DsK6TWmjXfo55yTxuVOd004JDx4ltvyi9QYKlBMKaEo0CqpaisKl4BXGNPradpkUHtq6ujxS2X1VaWo1hbZDpqVB6uffKbO3t0ccBGRZxunJMQWaUIaVajAIAkbDHcCqBgN3zKWHfkVhaysKn26rqVSy17G2zJmyBNAWoktDWWYu9WjTuVU7wbTWFH77bn9KKZfKSxCFCUdHV7ly5QWCICBNU7TOyNKcf/kv/zeGgx2Gwx1Qkl6vR6eTEMcRYRTRHyTsjHYY9Pp89au/RJYWGCBdZUwmY05PH3P37iesViu63Q6DwYBer4sKI/r9ga3Xl6XMlivQms+9/DL/+T/4B6SF4eGDj7h79x7vvf8Rt2/fZTyekGcr8iynKAp7LEbbvik1uc4RUlLkJcrJs6SSKJdGFRNwcnpMv9fl8fEjvvEbv0HSiUiSiNlc8/+z9+axliX3fd+nqs5y13ff2j3dPZyejUNySA73RbJISpQcRzAMSHYAC4KiILHhxFIQBFlEIJYtb4j/CQJYf0QJYgcS7CAGbBkybC2kJIpDWjRXiTs5Wy/T++t+613PUlX5o6rOOfe+93pmKM90t3R/g5733r1nqVOnzjl1fp/f9/dTUQRYhDEoAUo6RahVina7TauVkLZczSdtDNZAUeSUQmGFJUkj2p11jNGUZUmWa5CardObyMiwu3uHYpqSZRlFUVCWOaPhiFbaIlIR5x4+w3Q6Rao3Mx6N2D84YDwaMZvNyEsNNkKgmGUZeZ5XqsxOp+3qSBlLt7tCksSMDg4pyow0bdFfyTkcHTIZTcjz3Ck7VUxZ5ty5fZud3TskScKZMw8xnU7J85zxKOfwcJ/xeMzh4ZDV1VVWuitorZ0aMonZ3Ny8B1faq7d5SFXfBV3CRAM4BW5TpXSSE/mV1GJNOw42LioMA/Q8bhuL8HHxs2OONCx9dFvuYOY96GbBQW5d/5gFkBmCEeo+MThnufBBIm7PqtOhHaVkwzHGgpIw6HW5vnObdrvN+sYmw9GIOErZvnWTx598gihSfpvzIDH8PAkehvvZ4vLNbSyer5MUic3fw3E3YbQNU6nQdbYRwHOkp08AmXcBChUnEm6+0fyMoOJDuDqUeNLD/Ph80KwKjpLS1Z6bw3gNgGap57K4OtBKRr4moZsX4r6q1IoiQMpqI85k89wKiFSMNhqsm49qY6q5rfBzMG2cqj6sE5ia9ediHkbjYZyfL/o5kNt3I9iuAftcncmjvVNvs84IUY3R+UXcZz7Iqx4Z81uqZ4tB0bcI30Q1rKRYTMfqvtPaoKKwAzG3Lzd2G+fC7amxDbvwc8HqifDiF3Owbm4/x5gQC9du85Yn6u3Vn9fgb+7WaCxxFFVBXe6z+VS1Nah0/VeDw7q9Wmsf6OQUiw/itbq0pS1taX8abAkWl7a0pS1tafe1vVI09P0ePWwaNSsCkLAWDg6H3Lh5g7c+9WbgAYmC/jNkQWXopG/uM2nrN+gA5fDnzYgabgWgGJwnbg2nbhMViJONyHEPNISDirWjBxchDN6pEaKZZbUPKQQ6LC6UB2KOv0lHl0KTEb6eYnAkOPVk06lKw6sSlH6RczggfJ1DDzcJdQ8diAxpjCT4eo6i8ra4+mZiASwGZ4J3IgiqtK1VbcK5JYVfpsK1VVpKISuaWTmKglKhWqY6RuuhqvH1IOv2yAa0dTVdwt+1wyWMi1CTsYqWFiGlE84xJhYceN4qB5R3tgkPVo33vAh85UghqpqNofJlgI8utrzhPEcgcfWPhHXrKUGloAwOrTJEpguJUNJv221LWnOsE/d+szwXxK0+B+MZce4GfifWzKZTIu+oun7tKlEc0W61WF1dI+2sEkURyJhZUdCJI6eCNQIlJTJK0FqD0VgLKnLA0egSYwS61OhSg1Wu5qWoUz/WKbqc8s0aKMuQTsw5S8NzSsrcX1OKPJ968BjT7bV57/s+zBNPPkkUKbrdHru7d7h29Qq3bl535zXyYLnUbK6d4e1Pv4WVlRXSVstDa7BacHi4y/Ub1/j8F7/G/u51eoNV3vH2t3PlyhWshtObqzz3/Euce+RH6A9WODcY8ORjj7C9vc1H/1xBqQ0HBwdcuHiZCxcucPXqFW7fvkNZllhdeJWmgyF5XmKlwpgSrCXPcuxsxmgyASw2inj2s5/lr/31v876oE8cOfjoUtgW2HAP9PVUXd1KB8pbrQRQ/lp217eDbU5hOptNmUymWGvpdGO67YRO29WfnIwf4vBwyo0b1zk42INcEBe5Oy8yotNOaLd7rA7W0aZkMplwcLDH4eEh+3uHFEUBFvKsdPdIaZnlrm+msxxjJUks6bZbYDTTiWKwukqSJhyOxhwOR+zu3aAsS/qtPt1eD2El48MpO8UukYoY9Fc4vfUQybmE4WTMjVu32N/dRaLIsilZllGWJb1ej7Nnz96bi+1VWoCJlS4mXBO2BOvvif7+VLnfTwBdr2THAcCT1IxNpeNJAPJu+6h+F9o91Hh1c7RFpc1xKsS7H6t/iOAV+kI7SAK0Nk+R5VdJEBRYxuMx0kJRFgxHh0zHU9KkxYWXXuJd734PW6e2ODjYJ2Q9qM6Shx7NFKfVP+bPx3HA8CTYuNgHiyrF47fp5zUNCBP64cRu+j4fVkdPe2PuE2pOYqtn92IASfNYHgSzd0ltil1I8Yo7Lm10rWKcPx2N4KijZppBBdalEhfSqcaN9bVmQ/CSn7NWW1rYZHhm2iBnY+72US0+t02/kKVe57i51+KpC2NMNb440l/VvPPVpIyv54yh7qP1ctHFgIpwrTePLWzC3PUe4VtZ3VdOvjdV7yp+nUVr9t9JwzoEQDRV3POA0V+rVSaT+jiVDNcVVWcL4dLJL+6/aSEQcPFeMq9ilxUQvev9YmlLW9rSlva62hIsLm1pS1va0u57azqImi8VDwSME5AXJTdu3KA/WCGOY27cuMm/+Tf/lksXL/LL//h/f2CcFH+WTAYi44hSwzlZv6SLEN1ua41h0O5VIM7RLSoVIV6R2EiXWqVGDeCxuR9bO0OcUyM4O2twGdJluuthPupaSO8OkbWzo3K2hn3Wwd7VfgUOToaUU5FUHqZRQcXQTNcOCJmrpG+wqtro2tFwWVZ9iAz5uWzVaOmoXtUm53eQjehtf/wYKkGpEH4fVPeGULclgE1P3gB82xr+J2FxYDY4W137Q59arE9Vy1zfB3+kEEGdaMFIB19t7SIWNFKBeQedtRALV98QASUGbax3zkiX2tQDWi2qEefUdk5a4JygxqsFmjVnfN8pnwbMSk87vQfLCO8+VYD2gOwBUCz+2I99nMnE1aIbjg6ZTqcUWUmZ52SFASRRkmKMZTIr2L9yFcVVWi2X0jKOY/Jpm3anQxzHGCEoTUakIqwf41qXfgwBaEqdo1T4m8r7Nqe2ksLX+FFV7SClRMOhD2WpieMIcMsiHBBIYgfvXc3HNnk+Y3Nzk0cfPU8aR1y9dpWLly5ya/sGSihu3brFzs4dlFK0ex0eeugMm5urrK1skCSSJ558hDjtsnN7m/3hAe9+97v4+h99iX6/w7VrV9nY2GRjY4MvfvGLZEVGJ24hlWKwMmBlZUCv2+MDH/wAH//4j7C3v89XvvIVVgcDynzKbJYzHo/Z3d3n4OAQIxVxHKF1wc7ubS5ceIlJNkEY2LmzzaC/wgvPfY+11QFSRIzGE9qdNlJa1z8SOp02SZIC0G63yfIpQFXbMPxzKiqqvsyLkkuXLpFlIweYO20Ggz5p2mJ1dUCeZ0gpkEowHB5y48Y14sSla42jGKUiVKTo9Xp0Oi02NzfJspkDjYf7PlVrRBRFKKmwuiDPcgepfeBFkiRksxytNXGUkCYtNjY2aaUpw9GQ0cGI3b1dEIIz586RFzNub99md3eXw8Mhj5x/hGeeeRdvKXN27+wgtEXrWTXehRB0u93X+7L6E1kTKNrGT+sV11WkxRxAqteu7eg86CRV4d3Uhotp8+62zZM+nwNJtn7mLypv7q7uOQpRX5sFR7qqtpGnCb2HH8ZOM+IyZzgcgoE0bqFLzblzZ7l58xa3t7eJopiNjQ1efP758ATDmnBubPWMrYGi26fR7v51NwVic70jrW5CygWgety2jp6Po2D22J4Jz+O5fdfnZ/FcvaJV0GoewlRBYse29X41P8cStSL2SNuFn9n4sVA9y8JYDwFVjWs0zGGq8yeoyRxhTuyud6FqJaJ7DtZzRVudnHqfAXyH1leXXeOEVuPIw0pJA5r68WCwldCymX61nus1M1k0Nh9UkzDXB6FBVcCfDWpCW803m/c1IbxSMgTEGBdcKv1xB2Vds+sEoITEGpcZgLoralgaOqZqh124Z5083u82bOtr8+SFAvybV1cLRCNnsLUGiar6153X0BeL17L12/KZTzgacLEI9Ju/N8eztcYruBeVoEtb2tKWtrQ3ypZgcWlLW9rSlnZfmzGG3d1d9vb2mM1mSCnpdDqcPn2aTqdz37/oD0cT/uk/+X/45re+yRNvfpIPffjDbN/a5jvf+S5nz5zFGOMdlUu7n0wJ5aAdBKqHtHW0bqVmq4K6/Uuu8GlUQ3xz5bkQc+lHXd0Xt86c82POWSaqmizgmZiUVU1FgfTOBK9+EwEsOkjmIJ/wTg1ROYpqqEjILDoHyprqPhrrBzgZBUd/cAAG6OVVgDKsF3pB+ZScFrCmoQjwGLbZGACf3hPh6z5isTjYKHAAz3u8PKw9RrVIHXigaKgYPXFzykh3jE0FJ1isUN6RZF3fSkVI6ie8g0UKiRHW81AfOS1wdQqtr1+oghLRqQV9WUeEEJQmOO48zBQGYSXSWoxXVRpctLfQVdUdbIDN3tlkLD7lnutNKwzWWJ8uVeCTn2KFRQmFJaSbDTWTDDIc2wPgk+l2W7RaCRvrG+R56c6NH4LjyYSiKDg4vENRFBR5Tl4U5LMRCMFkNsPOZuwPhyRSoZQiThKU8nVPlYNIcRyTxLGru2k00/HIARKrqzqF4Rqp03cZN06tdZH2lio1KlBF55elJkkaqRGNpSwKjCkxpkRKKHVJWRZMxiPStVUefvhhtk6f4urVKxhdcrg/IU5TLJYszxmORlz+o0vcurbN6dOrdLotppnEGjC24OJLL3Dz+lW2b1xHJgl/9ad+hne/930Mx2OmszHZZMbu7h6j0ZjLly+hjUVGLi1pWZa+3mJGK014/InHWV9fxxrLcDhCJS0effQ8QsKLLz7Piy++wL/4//4FkYpQQhBHMcIabt/e5eqVzzAYrBKnMUmiaKUR7barI7m1tUmv10NFCbGNvMNxHvSAr11lASVJk5hzZ88ynY24ceM6165eY/tW5NLHxm2yLCNNU6QUdNo9bm3fcOlx/TlOkw5JmvjlI+I4ot1JEcJy4+ZNDg4OkELQTlM67Q7tdpskSWinMUWek0VTlIqRSpDnmbsuhaTd6pImKb3+gGJt6msqTplMJ/QGfc6eOcvBwQGzyZQkbtNqdVjrbnF68yFm4wl3dm4QxQnj8ZgkiTkml999ZXZBuQJObRMcyzWkqkJDmmsf+ew4deEi2DkJ9JwEE0/aNrxymtRaqTjf1iawmVfRHG1TsJOAWq26CbCh2V+1KWPRUYToRQjZoUxiotLQkQpjS55/7gVOnT7FeDjk8HDI+fPn+cLnP18D3yryZB4qVu1g7uu72qsBjScd+ytZ6NvmevOQ0j27XVhSYx/UkCKcpyZICkxmrt0sjMiqmWH9uyGX+9QaINel3vR1rpv9Qq06C6nyAfdcagBGEQBf1S+N8+j5tJDCBSZVc8HwLJQYbXwNa/e8cyDTA7gFWNQcidba6tleHVNz70I06i7OW/jbhRrVx1GPocayDSAY+mWBLdftC/c06bIT1OzPVus03xksrm9EUPQhqOLmbMUHa6Bpw37M/HEHOFd1uqj35Q8ijPnj7rLVpo55lDShrjHztQoXweXi5xXsE26+bUPq2Qasrs9xY0xWNc/nr7cAR+eAoj+WcJ+uoXT4IaoU5cfdM5e2tKUtbWmvvy09mUtb2tKWtrTX3Q4PD/nMZz/PeDSuHLFxFKGiiCSJiWLpnLlJQuJrZWV5ztWr17h+45ZTpRQFZVFisbTTFlEU8c53vIMf/thHSFvxfadeNMaQZRn/+Jd/md/8zd8im2VcvnwFJd2xrg7WODwc8qUvfokf/IEPoq2qIOP9Dkv/rFg4C6FWn6o8B7XyzHowhAdTVd0/v7QQAitqqOjeg2XttGmkV6uWcR4XV69RePWkb5AV0tep8ak+hVedha15hV0AXYFrVumwhHP2hLSaxkNAByA9EAxOJeHrK3qnk0trZSso6o7Fp+P0Dp4q1ap3zjiVpY/ClrLhYAntVZVjyMqQUs/XU3EYDSnBBPeQ9bUMpQAr/XK1M0jIyG/ZgVDX9jodsZS+JqOtHZcI45R9Ib2ptQFl+n5x4NJa0FYjBK5unh8jxveDrI7DO0OEREjnPJPWuEh6P06UhcJql5LTb18ad7zamurcGmtdJLuoVUDGaIxLfuo+l7VDCiGRAkqjqyh378pBSl8mSYDSDmJa65xWskr7en+bsRqpJLrURFHixpLMSdKUOO0hlWJjc42Qiq0oS2aFU5RNp9PqXzadMslyzCTHGksUR7TUjDRJGY/HaK29usCwOlglm804ODik0+nQ6nR92tUCpaRXKgaH4dEUgFrrypHm2lWSpulc9H9ZFpRlQRQrptMZSrXQvoZgnudkufve6JJur81gbQMhXd0qbQ1bW2d56fnfZi0TvPUtTyCkq294+/ZV/vCzzzKdjjFY3vue96Gt4IUXXmBjY51Bv0/n1EOcP3+eoigZjcZgIc8LD8OmpFHsai3agpdeepEXX7ROLdluo+KU8+fPsdJb4R1vfzvveMfb+fIXvsje3h75LHOAdDjizMNvYjic0e32iJMEYzWdVo/ZLOPGtTts39qn2+2ysbnC2toAIdJKIRrOw9wzXkAUR2xtbWLsKkop9vf3GY3GzLIM7LhKJ/qWt7yFNG1RlgV5kZPnGePJmCLfRUqIooh2O6XVdkpHB4QLDg8PmE2nKCBJYrrdLuvr65RlRlZkrKyssjpYBWMpygwhZHV/iaI2UsZESjFY2yCKIobDIXmeg9Wsrq6CgCRqk6YtlFLuuSAkpXYBGr1+n1baelWQ515bEyjWDT6amq6GZu7nccrD5t/Na+kkpWL4/Thn+KLdbX+v1hZVNOFn0/F9EmRs7ncetJm7nuegiKqmAhaMhnJWEivJ1Vs3sMYQxzHnzp1jPJ2yu7vD6TMP+edG87w0t1sf0/wnJx/74s+j6R0Xt3l3O2m54+6l8/uuIUxQjQcI4ycLeIZVczE3QZsDS4FmhOXcMdSTrsDVHiRrKuXB90GjLxYWdsuEwK3mQMPBQKghTpMyhjlGWM+BSrcXKV26S6WUewb6OWiok7hoc2D6Lh0u/BwtnG/hlX4nWV339VjUVj9nTt6Em3tbWx+6pUr/f8weGy8PfgTNBVY0lmMReB5fb3Z+TIZrgyNUtBmY+FrVe+HeHOqQNkFi2EXIHBDud9b6TALa+GdfDfHDstLX0Gyecq3NwjFarDU+Y4QbM1UHekXiXDvm1hXVGHsQ5rBLW9rSlvan0ZZgcWlLW9rSlva6mrWWL3zhC/zh5z/PYGWVjfV12u02h4dDiiKnKJxSoygLdKmrlw1j4PqN64zGzkForUUbA9YSq4hOp83FixdZWxvwwQ++714f5pyFF6+vfvWrfPr3P+1qNgkoioLr169zcHDA1/74m/zAD/wAv/nbn6Tf7/PUW54iSZJ73fSleVNO50bI5ubKfciFF1fh6995kGaFTz26qEYMtQxBWK809OuHf+E7RaBSwRkUoqdrFBlkfiFS2FiBUk2n0TxsC4DMCoEUQeUHUglkCP71YMx5TGonkvCRyAIX7WytqNSRwqcvFVIgTR2BjHAOjgDSXHO9IlAw5xAIh1slcZVODRrcVgEOSlE7EVU4L1Y6WCnqaGbp1Y6+V10NHumAXYBvSjSAsLUIIleTMijXsP5Ya2d2iKyWuNRWIUq/SgnrPsBi0RjHPXH3K2uMqz9kHHSU4FScUlCUTskmcedG2xAxLhAeNFpZn2ssREpQGOtBpiPPwrpghuCBEVZiCM5+/D4kKpKUxqAEREb4ZVQFhu93M6YApBsj1iJlhFCGspiioogsmxFHHQQQKUWaWNpihSzL6PdWSZIYgQO2RmvyPKcoCw4Ph5hswmg8cqogWxBJydpGyuapMxRFzpe+8lWMcQ6w1cEqvV6P/kqf1YGr4ShVrYyNY0W4XwQHm0D5VKgubbDWbqSWHjwmaYQxJUIYjC0RVrJzZ4csyyktCBFhbUkSRwgMkYrQWpMoRdrqcv78Y6ytJJw9e5ayVKxtrrC12eFzn/ltTm9tkcRt3vb001y/fp2rV6+hdYEQhk63x/raJoPBgDhOnapPKVZWepw9d4ann34r2Wzm0o/mOTu7t9nb22N/f4+d3X3+1b/8V5w5e5azZ89y+vRphBLMsgl57qDtt7/3Ld7+rncxmdxgNBry+JNPkqYJW+ubWGuJoghjDUYbDg63uTo+pNPp02olpGmKEC7lqFMfQvM+XOrSPV+BOE6YzqZYC3Hk+ibLch46fZY4ien3+x4sz5jNpozHY8bjsUt/Oh2jy5Ju92k67TaDwRqT8QyQZNMJw9GE0WTG/uGQJLlJmiZsbGywtXkapRTGWFSiyLMcIZSD+NLd89rtNu12m263S6ENu3e2nSLF35vLMkcoN15brZhWmpLnOWVZIjuK8WTyhl9nr8WatUbhKHyqbRHRWELaxEWnfwDxcHeg2Pz7bhDvpL9fyU5S4NUKzHp7x6WcXEzfN2/zJOM4iLbYDiHEHCC6vXOHxx99BFNqNrc20VrzrW9+i7W1VS5dusAP//DHKhDTcOHf5YBf4xfCEh5sr6Vv/6TQ8Ugz/LOxohp+WAWoYxtzE6qQpSZIXBiBzc/moMbx4Od+s/p5but5DCycRluDL/+n8UFg9fEtQEBRr+qmbxKD8fWCXcreAA+1NkSRC5h0UySf0SJyKsYjvddoy1zqz7p5/peghnbzUiv0/HleaGsdoHBcT9XptauK26IGs001rLGm0b4wLW/cl8J3Aab5OZ8xxgWHBRhYH0Zjnu1+hjTszZqJtsqK0ByjlqN1FYNyOhx3syMa/bnQP83lhZBobXwWh8b154F9OAYhZEPtKnw9xGb646Ya0VTzoqYppXxGB7eu9PUyoyjyz5QAM1UFh4VwaeSNtVVfGONA5IMwf13a0pa2tD+ttgSLS1va0pa2tNfdjDE899xz9HsrWGPY3Nzk7Nkz9Hp9kkQymxmK3ClKgkNtODxke3ub3Cs2Qlo5rTUSgVKSVqvFiy++cN+BxfAiu7q6yg/90A/xne9+l+3tbZIk4dKlS2zf2mZ/f49PfepT/Ox/+bP80t/7B3zg/e/h53/+51lZWVm+IN0HpqpaMvj33jqdT9NB6jCie+l3tQG9UtDiX/y9+8PWyworHUBrfA5eXVd9hoNxlgb0Ey5lZgCR0rvIhET6nQYHhfWw0G/GwTj/e3CgBEDnnALh5b7hGBW2cjIFv10AkwFGiuAM8k0XYTsBhOEdDwFauhUIqZwQovqVEFQQnENCYUWdAsoBSgcODRbhnQnCtzm0r1rBwz2BV4O6bqdSVNYnF+WVoMFJElJeBieRGwJOLSmlg3Mh3WrlbBbUqaA8WA3BEKGEpDt0F98vhQOfGp8SzIb+DSl3HXXVUmKCA8orHEvfxL0AACAASURBVKvjNM5h586j6xtrQEpTgUWJU7aFlFzS+v7AOeeUP1UPQIlFiqJAqbiRPloDMVGkPGRLsaZ0/W9cD5hiSuQBFl5ZFimFTCTdtI0QHR7aWKUwTg2qtaEoCpfeEktRFnzpS1/i9vZtTp3aYrXvlHbj8YQrV6+6SHks3V6Pdjul3WmRJglp2iZNU9rtNp1OhySuUymXZYmSCm0crAuO1CSJKXXh1OtKsTZYI1IJMw/0RmUGAnQxo532iDsthBDkpkCqHBUrinJIEq8wHk/59V//l2ysDtjc3OJtT7+HD37wQ0zGM4bDEePxiPH4gCwvmE7G7OzssL+/j5QRa6trtNotkiRhMBjQ6XTodlbY2Fjn9EOnMUYzGg154YUL3Lh+HZ1rbly9zuULL7Oxuc6t7ZustNvosuDylctcuXLJgd20C1jSNCFtW7JZRqsT02p1EUKwsdVlPB6SZQatc0ajUZVG1tXIVCRpSitto3VBK20TxzFSnOJq9yqj0cipJxJROWMRgnarg1IRZVGidUmW5Ywnh7z88sukrYTpZIJNY5SISdMOmxst+r0Bs9mM0eSwgpBFUSAQTMcjLh8O2b65Tb+/wuHhISKGJEnpdvv0un3iOKnmAsHxKZRTZGirkdZdu5OJphxpOq023XaH/mAVFSeURYGQkizL3uCr7LVZuM4q5rCgXLurWadMEQSlfUO17+045d+rhYmvdS5ljlE+HaeYDHMBIYLSUM4t3wRQ9edOzSVkhTDcM7SxXkjz12z1EYVkAB/ArVu3eOfb30a/30cKySSb8Njjj3F7e5vD4aED8wShXqOeHY36cE1QdmJ/BcjUhKrOXDDP0RqKbwR8u+v256BUI+wqgNbQ13PnCKAGSIi6r8LzVXDy2LtfLKQ/bXaPU6DVpzik9WwqFKv1wM2fTGN5Rx6dNUCR9MnUtdHzbZB1AF01fv29wlqqCUeARs0z2VRAyzCvDAELMFciAEsFK8P8yqXul9U4DEFpzWu4TstZz+Wrg7Ph+qDah5DzVLC6fkzI8FEvWzcUn1J9HiqK5uL+PElJFaSyqFY8LsDh6GfzP5tWXY+NkMbw/ya0a/ZHqI1Y3yOqPc2tU29b+Pckdy9v3kvr5WS1zwAVjdH1tSXqe3BIyRoUyXPHaZvX9EnQeGlLW9rSlvZG2RIsLm1pS1va0l53e/e738373vtuXn75Ojs7u1y6fJnr16/R76+wsrKC1obpdMp4PCKbZWRZhpCa1dU18rzk29/+Nqurq1hryGZThIU3PfII73/fe/nYRz96rw/viFlrmU6njEZj+v0VWmmbVtri4oVLRJFgc2uLbrfLZDLh+rXrjMYTnnjiSZ577nk+8IEPvDbH3NJeF1PBURgi34VTkTWdJPXv0jsDa8CFqHCWq83o6+ZJ/39jQYXUaYTo60aKUZhzbPgspb7+n3/hb7RHetIoPAy0onaEOKGgq7NXp/d0yrzgpKzKG4rmMZoKwoU0qVCnOAptd2nIHFSr0sFhQDicqXzqVURwRvhGAUZ60CldylRrbQXWrAgR9KBC26r+cfuq0iOGfvfqRAckQ0S7VzVSgztLqPRo6nSnAZji+sfVygv18CwIiYy8E0NqhJA+ZVPDoeoVVdbY+pwo5zY31jm9DAJtnJdPAMoflyl1xTplcG55X55opKcK61R3CKnIMQiDV2I6ia3wnSikc7IJY1FIrNUI61KuVroBY++eCuw+sW989Y9dyuwkod1q0e/3afX6JGlKu9VCKcmsAAzkhXNcubS1ApT0Y10ipHJOS6kQPp2pkg44GmVJkxS6PaIkRknN9s1HKaaaWCmeefd7XEpLYDKZYK1lMplweHjI/sGQ5164QKQU3U5Kt9utrpcoUnQ6XQaDARsbW65WYTmjnbaQtkAal5I3jROKLCfuxEynU1b6Me1uxJpZJZvOkMrV1hRS0m53iOMYY0cYm9FfOY0lIUljvvXZr6KLgofOPMzO/iEf/7H3YAyVgg62KMuC6XTm0usa+Mof/RFKKc6eeRMAw8NDrl+/iS5LhNQIInq9Puvrq/QHXeJUEaUpq6vrvPOZd5KmMW+/+lYuvPS/MRkPKYucVprylS9/mY9//C8wGY/Z29ulP+iwv79Ct9Nhls3YXF+n1UpJkoQoXnUwxLhnaVmWlGVJlmXs7O4xHN1ia3ODsigAQbvdIo4TWq1WpYIIKh2l3H3MokFIoiRBmgihIoyErDRYIzgcTVFScvHSRTodB4I7nQ6tVovVtTdhPGwOadp2dm6zv7eHBeIkodgrGY8mlEUJ3CBtteh2Oqys9Ol2u6Rp291TgiLISpfGVheUk4LrN65jdclDD52h2+0SR5Ik7bjrsizuxaX2miwEXgS7O1DylfFErTKp77t3h4p3A4rHLf9qLUC949KpLioQwasTpauL6xS0J4O0+fmcBVOrtSol+vwKFbS4W1vAzSHKQqNUxLVbN2jHKXsHB4wnU668fBVL7K4DKcEaTAWL3PM/wDU3t7HVs7UGiMGqnAK+uQHq1J8JIeZUTOHnvVT2NeGTJSgX5+fXTaVpGIdNezVK2PvNAgytP/Dp8ZufhnNUQZr59cKdU3D0WKWQXsEX5qmyGgvNfRhj5tcP+6ygUK2wawJOIeslsPPbDJ9Vs3D5yueivgZrEHbiOfSqy1dziqv0qAv2WtJyOtg2H5zxH9de+/tkPb8H7OJ38/VPa2jsAhMX05aHLA9NBe1i2+xxO/J2/PUH4Vw2U7MeFxiytKUtbWlLe/1tCRaXtrSlLW1pr6sJITh9+jT/3X/7c3ztm9/hV3/1n3Hnzh67u3uMRiNu37mNksKlWcumnD9/nnc98wyrq6s8+eYnefYzzyKs5mf/i/+cJEkYj8cYbTn38MM8/fTb6PU69/oQj5i1lt/4jd/gX//6b3Dl2g2ElCRxwsbGOoeH+4yGQ+IkIsoV3/ja14iiiLTd5tbt29zZ2WFrc2MJF++xBbBoZe0cCylPg8IQHCwKL9FBdVbDOg/ihCCkbQopu8JW3LLewWqDanExArqK+/ZeHOUQZQBw/junePMv+QEQ+rSmDt7VDlDlI9ORdYSya0zDkSSaR+o/agBI23ASaO+cM0YjhMVYOV9X0gNCOMZ54g9V+PqQhpDWlDlfg1Mb+nqPHizioaoNtV1k3VdVpLo/B1JYIl/HzArrjtX4upQipG31Uez+5Ep/vrA+baEMzkdVwcfKKWvxyg3nwFVKYaRzGGnh6spoaytIKCwooUD6NKi4lKlSSYwO59T6NLO+ESEFqgBCai4PPo137iIdzA71O43wtaaMRViL8v47g6uNqbzi5EEgi297+mlm2Ywsy5iMJ2zv3CG/eYs8z1DKvdasrq/SbrXodDtIqYijFCElMRFSudqnHqs7rYUHNzLU5xQOZiVBNRZr0tTV/43jiDhRRHELayztTorWmvX1NYR4E0op0jRhMply7eoVRqMh+/sHCOHqFsKEg4MRly9fxWiDUoZup8dwPGI8zVm9eo2V/grtTofRaEy32+HgYA+kII5TpIrAFmRZRp4XCDFDCEGrlfLe976HnTu30brk5q0b/If/8Ie8+NJzjCcjHnvsSR45/wgyEpUjHaAsY4yxzGYzhIRer8fjjz1OHLdY31gDY4ljyXg0Zv9gl9Fwwng8487ODjduXmWaZcymJdvbd9jd3+PRRx9m0OuztbHOrTLHKEEUORCndcHBwZCNzU3KQnPnzh537A5CQKeVsrm5ydrGBuvr6w4GSwfulVIOJLfbqDhBqYitrVNgHexzQTxD2u02Z86cYeJTh85mdd8QAiCCY9urtC1OTTibzTBaMx4NCQrDKIo4ffo0b3vb24hbMcaYymkqpZvXtNtu/nH27Fm2b99mb3eX0WjEZDJhZ2eHW9s36fdX3b1dxcSxA91KulTb2mq01ty5c4cb165y5coVVldXOX3mDOfedA5damaz2Rt1eX1fZgMI+z7WawKo44DiK4G+uwGCk5SDwYITut4H/j7LgvP7hPabOguAtWXVlspRHp4dbuvVs6iBGP03tb2qOZ8IcwFX63Q6nZHlGefOnWUyHHHp0gXe/a53c7B7h+Fwv7Ft90y2FQPSro3GuGdiw0Hf/LlY/22xnc3+Xawz2TyuozXj6vX/pHbSto9ZEp9H3f9VBw4ZUcOnsImw2aPs9/6WSNX4Lpwvn5qzIVm0x6QoqMK2/DUd5piLFu6DIQ1yaZwCf9FcBgcx97drj1eUY+t2LABE26hBHNYJBxfqNIagvFeyUAe5CdkWlYtVH/jr1vgsD3cz6VOCzgUBNqH6CbBs3mxVW1DIVz6W78deCd4daZGdvxaaXeRUlWG+7+aloX+bgC+s42BjHXQY3hPcfqo9Vts97tpaPFeuXIp18wQlXOCTiJbvzEtb2tKWdo9sCRaXtrSlLW1pb4j1+31+8MPv59k/+DQvX7iMQXP79j5RFNFuJ/T6fX7mZ36aD3/4w2xtbfErv/J/0u11uHHzGr/wif+JZ555pqq9ECJd71cTQnDjxg0Oh4foUlOUGaIDvW4PY0oODg7cS7uS5EXORz/2UZRSfOhDH+LZZ5/lL//kT9w9onZpr7tJIWhWgREIIqEaccUO6ESiRlFBRebOnXScRro6hgH4OYWDR4dVXUJRgSsHJl19PGnBWK+w8pH2lpAyyKd6wiKFpakoRDplJFivztMIga8aKYMHFSmUr9/nWmTxTiDvNAqR1M6/oBoAkkoV6NSaFpe2FK9UpAGpZHVsBqpjsT7k3Ccgdf1hBShR1UI0GA8CG05J5eGoxcFVKeusqsqn9wzKA2HB2lCJB6ce9DBSSq+kdGat8QqOEBHvU9ZJ6TdjQEoi6aBe5N1ZRlQ9R9D/SSF87SHnaDVYIuN7zQpfZzFCSEtpTZVyNdzVhHH9ZILqU7izrq2DisZajFcdWgTWlMgowmpfSxKB9bVyjHT96c5D4doqBUYbIiEorUIYQ+RrVd7v1husMlC1Q9MYU6nJiqKgLAuybEQ2GzGdHPjUl7FTI0ZRBYyUknQ6HVQck7ZSWq2Wq5kpJbosiaQFSqSI3bVgLUWRk2clVntVjrXoUjtI5Me1BHRZksYRj55/bA6QFGWO1poid+q7stSUJkNrQ9rtMcs123d22bmzT5bNENKSpjFpGhGnHdK0TRwlbKw58FgUJa1Wm6Io0cZyODxgPB4hJXzm2U8TRYLHH3+UvNT8uR/6QazQFIWDpgHYBXhnjCGKY5SKGI/HbG51nKMQg5SC9Y1VVtf65LmhLFzwgDYFo9GI8WTKdJqzs7fL17/+DYrJmHe96xk+99k9pEgwWqOt4bd/59/yl/7SX6Hb6dEfrLm6sNaQZzmj4QEvX7nGeJoxmcyIVEQUC+I4JkkSnwbVnYu0lZIk7py2Wi263S7G1GNgNvPgeeLqPLq0tjmFtlXq4gA+0jgmSSKSKKLw6dlqp6mh3++Tpm58NB2e4W8HklMGg1U2tzYZj8aMJxOGwyH7e3vs7++T5zmzLMOYGdIHPrhamwIKSxnlKJ8i9eDggNFoBEJw+sxDREo69ex9bouwzP2xCKGcE3pR8f9KCsWTlHuvND86bplF4FU933x7bKUMf3XzS+d098864ZU5Vvq001R1/gLGEhxV8IU0pfKk4wkg8ZjPpZTk+QytNePDEYeHh6wN1hiPx0yzjCtXrhGnTgHte8AFpvhAKR+NcgQOWmvnVFfHAcW6D+plms/qZmaDk9Y9Cfq+Uv8fBztfaZvg51dNVZ6oAy1sBYKtT11ZA0bCVIejY/F+tFDnzlZjLgST1HDu+H5371dNxZm1BtNUI/ttNtVhys9FBcwBdbkAyprnK6xfzbP9ahWA9/PUAH6tEFWdQ6GkPyXatc+/FpYqASTKKoRWKBGh1cypizFeMa6xIiIEm4TGCoQ/TjcJVMrVnq76i/lx3jyGZlcKG2oKOgBqfD7ZCrIuRBRYD/aFr1cqQjCjCTNLeWS/R0y8wvUSJJ7NEgQmbK/ZoPnr3HW99cu7Tg7tMLZOlRpFsr6O7OL6HmxX6WD92LThuIUP2qn3vThOAqys7+kCKU3VfyE1/lKxuLSlLW1p98aWYHFpS1va0pb2ulpw5DjHieQ/+ys/yXQy5tbtPSbjCbt7O/zFv/ifsrW1xanNDV544Xk+8Ylf4MUXXuKdzzzDL/3S3+bxxx9HRQ5NSBlqP9y/4E0Iwc/93M/R7w341V/752hjyLKMj33kI/zYn/84v/d7v8dv/c4nabfbPPzww5RFyY/+6I96B+WAnZ0dtra27vVh/Jk2ZalVg7byAVTgJjg8hA01AqtvqFSNwlexW3DiOBWfrOoQhtqKlVPGfYuU1tdvtLWTJSjUmhATqpft5nKLDtyqlmJzfe/2lIg6TZhSrk0CXJo3PIwLUeaGUD3SHQM+BajACOfowVrvMPXpSi1EQrgUnQH6gdtz2JcIbQj9XTuYqutdCJDhniK9eq+uKSmFdxYFmNt02ErhHRke/gXnr3eIufRw7oTXtRhDNzTOVyPlUkgni3FA0HVvAJIG7dfXvjiRkIJISWQk0dZijaZ0ofoIqZCmPl4pYkqrPTz2e7MghEUZMBqs1b5ukdPEBkCJ8F3cUKdZ4Wv9BDWKrp1mVX/d52YlDsbizpuMFGkUIaWk1+symUzZXF/3TkLnkBoOx76ej2U6nTlnl9bs7+86GKVd7V4rHKgSQtBut11twd4qcaywVjM83CdJ+g6qaV2lQRPSOcyM0W5sauNS5HroIIQDeEmSYrSm3er4cShBWYw2WK/al0qRiJiVQR+tMy5eeomXXnoBY/Zpt3sc7B3SbivW1rdot9v0ej16vT4Iy3PffY6HHz7LeDLm4sULTKcjilKztXWap97yVvb394hjl240QAOlFHEcA1Tj+syZMxRlgbUGqdz1GMUKaxRSQiFLyjKnv7LK2tq6cwpayywr+OY3v8XenW0++rGP0G23+fSnP4URUGQFWpdcu/Yyvd46cnuHpBXRSlK63TatVpuy1Jw+dZrVtTWwllK7tOi7u+48OWUMpGnCdDolieOqdmEURT5Iqc3KygrGGLTWPi2qZTgccvXqy1hrq1S6Bnf9FLkhSeLKSRrWCY7NAGEDSJQeUhtjKlVku93GGE2kYgaDNcxpQ57njMZDdnf2Kvikta6Co5IkYTx16d/XVtfIz8yYTCZkWQFCYq1Al/N10u57s817yF0AT+N5dRI8bP4dHM3NmrYnbbepyA3gINTpci7tJuyYh1+vVYkWAI4LJLLh8d1YwP/tlwvPuerJLBef1ccBHzn3XQXuEGANw+EBaRJx89Y2586eYzwec3A4xFjDndu3OX/+MV58/gUI4IdG/0uwVsyN95PA4HH9E9rThAHHqRNP6uPjlIuLAOVuCqbj7Lh9n7T8nGrW1JDJNtdF1JkL8JDlbpDnPrCQ9lTUBawrtWI4phPX8wE7c+rBMK9YWK8GvC6QrboGvu92H70PuOlVuJCOrDG3v8Tm7nqyEmkVCkXmZ3HWo0XZ3E5z5UXg9ye48VYQLPR0gG3HbDJAOsK9S8oK4i0u9/qadbCw8UkFC0093k+6JwjhanlLUasjtQ5K0XpeW5ubeBoTrjUzt80grg33dPd5mFM1nxn1O9IiyF7a0pa2tKW9MbYEi0tb2tKWtrTX1ZovAEopnn76af7RP/pf0Vrz/PPP84u/+Is8+sib+Lu/9Pc5PByytbWFsZaVwSr/8B/+fR577LEj27zf3x2shTRp8bu/9/uEt0pj4H/4H/971tcHfOhD76fVavHvP/d5/pMf+xHOnj1Lt90C4M1PPsHNmzfZ2Njw9duWdi9MWlk7k/y7sAEioZxKjOAj9OpAT8OcI8GDQhkioOso2wArha0BpJhzdbi/jYd9xjrVofArWeuXFiHFpwfuyKoWZL0/lz7UonwqUFEpKMKegErR57JtCqfAatSMCq1UoT88ZJMeeCmhHFiUEkSERbugf3yKJ6+mrMCVqDUDQqiq74JbT4QcqLYGi80Idvwysvl3iDKvoJ+rmYcQVXWoADm9e6SqW4l3qiqpCKJMUdFNW/cNAoysotglrk5hOE8iOOz8sYoqVa319fwccERJSuvTx0pZuY2V739ffrGO4A57s+64rIUIhREGHZxmfv9Gu+h4l/ZO+u3UjhgrXC1FIV06WGkt0jqgbOagwP1pF168SLvVptNp02q3HfAJQKgoSZIYbR0YV7GiyAu6/S7Gn+PuSh9rLa04dYBZKfLCpUJ1sNDw3HPPo4Tk2sEVCv0yeTnGlILz5x8BkfGNr32dVqtFu9129fDimDhKqtRuUkjiJEGqiKB6MUZjceDQhtpU1mJKjZTu+ozSFlIKIqkoioI0TXjiiTfz+ONPMJ1m6FJze3uH3/ntf8dTb014/vkX6PV7JHFCu91FqoRr125w9crLvPD887TS1Kc0PcWly1cQEjbXN6vUosYYDg8PHaRLEqRPZXfl6hUeeugcUirKokAJSZ6VLqhHiwrkuXufQEahdlfM2uoqBwd7pO0OH/2Rj/PJ3/0UZa4xWpCXM77xja/xN/7Gz7O7N0SjMaZkb3+PVishihS379yi1+9ijUFFkn6/z8rKSqUknGY508mUy5cvUxYF3W63qhnZarUqBaaUslI54vs6z3NevvwyQkCatkjaTglodMlgsIIuCqaZU5VmmYOarl/kkfpNQjgga41LgR2ppFKPBtVkURRIv5zW5TwU8tu7c+cOt29tA5atzS1KXTKb5QxWVioQ9qCoMJwqxoB1dWePOsLDvYrq3nhSgNhxn82rqE5WuoVnoLWmgvuV85uTHePz1uzz5n6btdPC5yHQpbE9Ow88moEx1dpSVn9XQNKGX45ChSOQzKctL0tDnKR0O13WN9Y5ODjg4bNnuH7tKhcvXeD8w+d44cUXkEGN6Rrp5inVM24Bsr1KcHe3ZZsgYhGcLkLMJpw4CUw2VWInbe+4tjZh80ljZrHNc9sUfjRUcOj+hooACDev03NwsMHRTmBmQbF4BIKJ49cJ/VQrHUUV+PlazaWlldVcxlYNPhnwOTVbPdcSEoQN15h2tba9u9N6CGmoU96HObw/+NAQN0e/y7h6JavuVUGtZ02VbWIR6jbTh7o5hJ+fmaPX2eubgtcFQTb3UadFrq+9ZrrjxfYpKX03huUasD6A+epYQj8YtHb3TylV4zj93Du8y4SSEyaMN6pgH61dAE4zq8rSlra0pS3tjbMlWFza0pa2tKXdEzPG8NRTT/GJT3yCX/u1X6Pb7aK14fz5R3nxxRe4ubPDww8/fK+b+f2ZsEgl+cmf+An+2T//f71KwfJ3/vbf4Rc+8T/z2GOP8Lf+1v/C3/u7/4Cf/umfptvtVqtubm7ypS99iaeffvq+j4r+02zKux5scPzhHRbBkSJE5TysHHXC1bULIMy9qEvn7CDAQbeO8kBNICt/Ru0QdVBMViIH2fCvBOekqCOifToh92Zew0tXN1B6buccYhKXgldIUTmaQmXD8BLv9ZQIEY7TVn0gpUTLAEup2qFC2lAFCFXVbUKA9tAxADnr/8NvzwLG+gh5WwPPkF7LpWNs1E8RtoJJ4TNtLMr3g1KutUHdUin5PCAITgvpHR1SCFC+qqZ3HgYIGpxkUUi/aSxC1RHcMpw3IZDKtd0KX29TCGIp0NZilKuxaOqT7U+XdHDLaKRVGO2Ug9orBhwY9MdsnLPNaotVAhkprBZo6x1lBoQL6Xb9EykUYSxKjHUqOymc88/Y0AduXIkHAGBcfOkCxhriOEZJRRRHRErSSlNSD5aiNKlUZUop2u12BZjiOMZYS5bljtU6Og+AEk5V2O32ePTRR52zz0KhR8zGBaPhjCQxZLnBWsN4PGZ3d5eyKNDGVtetU6VGpJ02SZKQJilJmpCmMVEUI6XyoNmloXXnVWLLEqkirCoxRlOWucN1cUwURXQ7fXbu7HHqtFMgnjr1EJPJBCklg5V1VtdWgJLf/71P8cSTT9HvdCi1pJV2+fJXvoaUhq6HoSsrK5VyD1zQT7fXZ39/j9OnTqFLQzYrsEYTqYg4ihDCEMWKySTD+tqAURRjbYnBMJtOuHHjBsPxjJevXiebTXnvBz7EFz7/h1iriCPF7t4OX/jiH/LDP/znSdopKys9bt28SbvdYqXfY3Q4ZDQ6oNQlZaErtWClrkxbrK2tMRxKXnrxRW7duoUQgo2NDc6dO1dBwLBe+FeWZZXatShKSl2yu79HkWdYa0hj5VLBRq5PAjBeX1+nLEvyPJ+DHsHBqpRCF0Wljo1jV4txb2+P5557DhD0el263S7drlOqlsZgyhIVubG5MlhhMhkznU6YTKeUpUHFEQcHByRRRH6f11gMZu0iDjtqd1PmvRJgvLuqr9kOd3+3VgPGPadDOElQDlbL6ubeCARl3mk+T1gqpfKRdjbv7QFQhZTijT00vz+y77BeTYFqHDhfry4c03g8ptVpY4Tl4uXLWAGXrlym22rz3He+y3/z1/4rfvczf0CtYqOhXazb30w3GPpqUTn4apWEJ6VOXfx8cXuvBlq+2s/C569GLbn4/YM+93ZpNP3vtqEopQZbLuBlMfuLqAKawAXECOnmrmGLLnjrKBD2U49qe67etqzmdcGOHRNC+LT9OLWeEH6/9Tq6AZnCPEb4563LimHJcc8zCUSxT5dqMqRUPkiDCniFO4Gda1ujXc222kYwHA3IL30Aoa4VnlUbmR9ronqXEKFzXbv8fJIwVoWo+8D/10wTasxx192Rj461ev36/DVrqYb0pMYYlKo/X9yvEAKrXaCUEAKtQzYhU33vPhOENKghKM5vodpHANLNfTUHTFjHmDqAI0DGUJsybMP9vrSlLW1pS3ujbQkWl7a0pS1taffEwsvX+973Pp566il+5f/4v7h48RLf/Oa3GA6HtNqtB1exZ8GYkp/8yz/Bpz/zLNNZxnQ25etfgIcGPwAAIABJREFU/yZ/8AfP8uijP8uLLz7HeDKi1+vNOTt6vR5FUbC/v8/GxsY9PIg/26Y88GuCNZd6zKVUCinfDB7S4cCj9FBRejhnwSsFahCHbaQhFbWHUggBUhFSeQLIylFD7RIKn/mtuCykdZS5Y562kdqydphWbg2Dd8g01ncH7tOwBhVSXXvRcU+f2hXhFYpgKueLQVqBkgIRRSgPQcE4sZ2S3kHja85A1bfgIJsVHi7KhiNMKnzhGe/M8cvKRno8AhAEa0MqUV+3xitXpK9VaER9/ELg61pCpJSDmP68GCxK1H0dKQVIrBBoqz1oVRWc1dbBQyGEHxNOHSiFr28pFUZrrLZI5UCJ9WkkJQJTOeScetJYgzZOFWq8AtMaAUqjhVNRWO8Q1ta4cy4lUkQYYdH+uKR34mAtwtR1GJ1DyaCkd2y9rtHw/3HsXe//AEVZokvX/9PplPHokIPhkGLvgLwoUKqk1eq4eoqxJBKSUhsiFaENtFptEqno9Xt0O11abac+FCohSVsOjAvlUtOiiUWbZLVLr28QwlKULsVmf2WFoixJ05Qic3XyisIBMWthVkwZj0fs7NxhNpthyhJjLGkrpd1yKrveYEDq1Y8OgOVYYowtPSRTzLIZsVRYbTBak+czDnZ3UUqyOuiTxAkyjhis9sizCbdv36Df7yIUlPmUt77tKQZrGxweHnJ4sM/+/j5Xrl5nMhkjhKSVtEhbEe12i/29Pf74j77KY489xtrqOv2VFbKsxTSeErciDxK9ExJJYQrv5JMkaUKnHdOZSB7aWgcErSTm29/4Fs+/8D16/T5JEvO5f/9ZPvwDHyZtK+5s36aYFXTbHdI4oXPqFNZCWZZo7VSGZVGws7tLlo3odFxNyrIsSJKEPM/J8wxjLJ1236VMFxqBc44GKOjUhzGrqwPyPHdw0I7IZprZbMZwWDhHp68t2+50+MD7P0yn22M4HiKnDlTHcUQcJ7QSg1Idlyq2NJRlBuBreMboEnbu7DOZHGCsodfr88wz76TT6RGpiMJojDasDgasDgYATCcTrly5yuWXL7O9vU2apigBZflgOEs9nne/i/CJAKHBB9Y01WevBRq+GsizqH5zkQOLqU6r32g6149+1kw/WkOvSjRpweW+Dh+E+74P5PHHXysVnUq5euYIi3sq1McXnnf+QVstH7iM8M+iJqSxQJZldHpdpBWcPXeWly9cQkSSza0t9vd3WT99mocfOsPNW7dc6nY/F3Dnwt3T3PEaaGQqWOhd5sHAUWjXtGYa1VrVZuc+Pw4iHgedTlI8Hpd2NXz/av4+CX4e91lzXw8ScAxzR3PsefIQfQ78+Xmin5ZKparr1hgHcI4bA00lXtWvPgX+cdbcZ9iGtlUueVdLUdeg3m1vHkJrY1DSgBGUWvu5mEYJSJII4QMLYlESKci1wUpFqUtknPi6fk3163Fj/qSODfDWgvbzqRBAYE+6X88Ds1AjvYKI/iK31dKiArvumGtV6LH9+SosqA+rFKdQpT+tVISiBsXAQv+438uyREWRm7/69LdBPdisOxlSux7Xt6Ed9X3StSVkHGkuG35WrxoewLo5eJ1R4IH1GSxtaUtb2gNuS7C4tKUtbWlLuycWVAjWWgaDAX/zb/7X3L6zw7Of+Qz/9z/5p4xHE5qR3g+CzaWSkpLJZMR47P5lWU6v2+U3f+s3+amf+qv8+q//az76kY8cW8fmQx/6EF/+8pf58R//8XtxGEsDlA3gK0BDKgeHaSgLQPg6iyH9ZEiTKitHS51ys4aBldrQv6sLX2eRoIoUDipaR8RculXvvDTWVO5MIfAADYI3KCjoHKgMwNG/3HunpZQLjt0APj08rJfzMDJwRCkJ9REJUDQ4XsGnnHR9Yvz+nFLQO52ER6HBQRB8Mb5uClI4QifxqsqwD1mllq3StFI7PaRSTqlnm1HtLgWeCD4s73MQfhnl1Z1WWFd7EAf4QqS8QDjQ6jwe7hMpwUNDt93g0HJR5tbg68wEhapbNdSZFNqgjXc8KYUQCq3LKkVtSONlrHVuZxW5PsU5cKQEa2RVU9LBRIs2Xs1iXJ9aIyDUosEiDEijsaV27fbjBqmQ0rox9QA4ZVZWV8FYyrIkUZEb75IK0mZZznQyZjKZ8dz3nuPlKy+yvrrC9773XdqdLqdOn2ZjY4Mkikn29yjLkjiOnKPM1x+UUhLFin6vR5xEpGnqQYC7TqW0c2q/2WzGYDBASsl4PKaz3iPPcuLWFsYY0tSl3JQWxpMJ0+mU0WjIaDji0sULVdrMNE1ptVr0+gNX37HbcXUEowgdRQgBo9EhoJllk0qRCRp0RpZ1uXTxAt1uB6Mtly9dYuvUaVZW+qwOVkiSlFaacurUKaIoYjqbkGUZk+EEbXIX0JO2yXPNSy9eQKpLVTrRVqtFf7BCr9erahmmacpKr0+apsSxS0dWlAVKCuJIIWVENss4deo0F1++QFHklGWBUhG3bt2k3+9z5swZxsMJWTbFORvrmonWQLvdRmunjiyKgq1Tm4S0pqdOneLw8JDReIgUMYfDIVEkabVi4jghiiKSJMFaS7vdRsqIhx46y2QyYTwaM52NmU6nbhujEePxmDybUOQlRVGSpCntTgtjnHJHlwKjLbNZxkzlWCNQkWAymVaqdPApjP14MVoznkwqJ7YbQ84JPRwNKXVBK01ptVtsbm6hVEScJtzZvs1sNkVYS5Hnb+g19ic15/SdT/nXdIW/VjBzksqsmebyldabn2MZXKiGrQKEQitdvUGDkGVj3ZC2dfFImm0KaiZ/H6fxDKY+5+53eWJ/hJqLzc/FIkgIz04c1gzP1jiJQQim0ymdfpur165QFiVPPPGkU8DbAE7nAZCDdCUBxM6ngQ2mqaKarJpb/zg7Ll3pKwG+42xxvZMUhYsqy+9X+bjY/uP2fTeger+ZZXFOdEy7bUONJ+rB5VTYqrHO0W00VXyVNeaE4pjrpdqn346ppM6imsMFuNjctpkTF7tlXa1gd10pJVhhSqfV4qHTA0yZMZ1OEKJHp9sDGbN3OORgNKa4C1R+NWYtvo52aG9jfLyGjYR5bPh9HgAfHeMnjr3XcBhBVXrcqu5WVoPCKpih8b3xSkuqPmwAZlMrHkOb7cK9YLHRwt9X3Pw2pF6Vx97Xm8df4c4KRi5taUtb2tLulS3B4tKWtrSlLe2eWNPhArC6tsrKYAUh4JOf+l2+8+3v3cvmfd9WOSRwztE0TUnT1IMXy5WrV/nkpz5JnpV0fArUxZeuRx99lM997nNz9SyW9saabDhYPK0jpKZUTR+KtUhfd1FYWWkCRYhApk7bU4GjAPqEqGCjpAnO/DkPL+w+mjcASSXr2m0OrHiwFSLNG8CviqJWFiG8msTXJxTSAUy8YyQ4MKV3fErRcIJWYNEB1CrCWJhqeWstSK+HsGCEg2nSO4rmxrLvQ+M7SYpQp1JgZUiV6h0c+GhtrwhFNirkVNt2aZBUYz/Wt8kKn7bQO4Bdmjnla9t5xwSudpbX1bh0ocHJ4p1gwlhE5BSKSrho8gAdpZJESqGk9GkxceuLUBtRVH2H1VitXVssKGvR4LZvXLpal6rU185UAuUBq8ZWY8zYpsZGIZxwzLVHWIy2VcS4sNYrZyVGF1hjnRpBSaQRHoje/85SoS1Ga6KAcXwf6LLEAlEU0e+tMegrpv8/e2/6ZNlxnvn9MvOst+6tqq6uXoEGmiCxEwIlkbLs8EiWPNKIGo1iwoqxw/+Bt//C9md9d9iekWccXiLsGM14RrJGVAQ1jtEQBEmAi7B3N4BGd1cvtd7lLLn4Q2aec251dQMgCaKpuS+iUXc59yx58uTJ8zzv87yzBpDU1ZSymLC/v491jqOjI4QjgJJeOZooRVaUAUi13sbSgUoEo9GI0WjEeDxmMpkEkkp2dqtCCGbTI4piRJGPsM5RjApU4q8TrX19PSEV5ahk6/RpksQTccYYDg8PQo0gy9HRFGM08/mUaj5lPp+zvr6OVJIsK9jbv4dKBDs7N0jTzH+epjjhqBdTrl27xpV3r3F4eIB1Gufg7t3b3Lu7C0KSJglSShrhr7E8TSi3TyEEPHbxMYTMMBqcM8zmUzbWx1inEQLqxjAPxKg1Xh2QKk+uFmVOVS3Y29vFWs33vvcaZblGnhc8//zz/PCN71Pkua8/WNf88Ic/5MknLwdCb8H26VMotfxYGklxJwV5nqON7sjcoiiw1nLq1CmqakFda9pGc/36dUZrOZPxeqegiOcpy3LSNGV9sk671eIVZ9A0DVVVMZ/Pmc8Omc0X1E1Lmid4pVkGyA4o97V3LVXdYOaajz66zmIxJ037+33bNKxvjFFS02pNFux5lfIqtbZxfPjhh+zt3aMoC0ajEac2TzFZn7C1tYVpNYdHB9RVRV3XP6Or6ycLfw+KaTfhBgTgvA1hJMA+LZh/Eml0kpLtuK3pw9SJQzpkqFh0wV3A2ZP3tVdbHk/CUN09cek3wTkgWqIOa0tG4N4T6sN7fpwvfEy7OIsVitZCNV+AgJ2bt3jqmWfYu3OH9Y11Dg8PqYzhd7/+O/zDP/ojhBvOJ+3g2HuL8KElad/WQ4LpZIIqHo+/JSsiQXnSuVo6jhPIuwces7j/vCyRDce+/3EJwIepGn8uVIuR6+67/smLPeg4BF2iBND3jfiegUKxlx52P+6WC/2h68zC+gSscP/pLz2/UKdsJQvLGaxV4FJSFliRYoAUR4phvbSsjUaMRwVJonDzOc5NKXRKnuecLkZYUePMHCcKRuslZ9dGXNm5Q2UlVqbett82GJn7ZCwM0ll/7xnMxYkqv0iwx3bqD9uHDe06OG5h/TNFbNMhqbqkwO3aLbRhHFOXTtNAZRrX/7DRIsyRI3kZM+2cCy4Yblm1erzPdyUKwnH7VRmGiROuS0bwHU/K+8ffmAQihPBtFL8OdrwqXsfWlz6IBGi//eAGE+ZoXaLdxxHnq1jFKlaxis88VsTiKlaxilWs4pEJKSWnT5/m3Nlz/PWP3qSqasoy/7x361OFB5INOHjjjbcwxlAUBU3j7U3PntvmD//wD/mt//i3ePrpp09cR5IkXLp0icPDQzY3N3/GR7AK8A+9UVfgBMEStVcaDHO4Rf9MHkDnyOsJlJJeuRfW1ynsAjkmgtVUZImUkN0jejCh6vEDIf36RbT6FAjpCbwIGDgRbcisJwpFD/Faegs6Ify+Bq7JLyN7QLMDPR0xjRkpfJayVDIQgb7eDkL42n5BSRhr1glHeB3AhO7hn04oouI+DEEKEWGKCGb1dlGInuv1dqbxY08oKhmA2YEiMwLOXinpVYUy8UCpcb2FnYznvcNhBqQi3ma1O7cRlBngOV5hKH1tGhza2iC+lLTOKyJVopAoWmNoncGaHrTpa9g4sA5jvd2nGypchERKMMafHxWUkG6QMR7VOCKQrC5gSVKooARNkM5iLRhhvJWt+xhw6hEJgQMXyWx/XnS0nyWQxK4BFFmhyDJJvZAsFhVf/OKXuHDxHFmeksjEW5EFUKptW6x1aN0CnnRUStE0Gq019+7ucvXq+1RVRRWUfmVZMhqNQs3CMVtb55iMNzxhKR15nrK2NqYsSyaTCUVRUJYFKkmRSgW1q2Br6zRatzhg89QphPNKN4fj5s1bfOELlxFK0LaGp59+mt29Wxzuz1jM5yyqiqauqdqK3b1d7t65y+HBIXleMB4XnDlzhoP9PawTpEGRmaYpSkmSxB+ftb5mZVmOyJQff/LCK/7On99GJZ4UMk4BDqONrzeKw2nRtZl1mra5xKKacXR0xPvvvwVAkZd84Qtf4J133qEsCvIs5/s/+AFf//rvhrqlvl5lkoxJkoF9ZEcGWa9KHNRVAn+fjNZuidI0iUYAeZYxmaxTVRVaG9rWMJ8tqJp7NE1DlmWUZUmSKLI8pyhHjNc3PJDtWrQ2uAByt8ZgG0tda0+oChHUGilN3WCMZjad8uH161TzWVC7JiipyLOU8blzbGxukqRpUL76a8xay3w+Z2dnh6b19Ru3T2/z5ZdeIslSNjc3Kcocibf7/XmIDuAV938mYhZMiAcRdvH18WXE0vj2YDJqGVheroe49F0E9gev42+6RYbvwj3meN20+FcIFWxSY11jf7wy3qulWvrdUA3Xq6HvV/Udj/tsXZ1DCIN0Ca21TNbXOXfuHLeuX+fo8IimaSjGI7K8JE+LjqTu1YthzLQnkYn3/3v4fkWi6P5z89MG/of1IB9E9P00CYeTFJCPMokR5yzH99O5frI67L8+AUl038Xlltqw+x9dnebhuqPCMF4rgB9TB6SVdU1HcrmQRHec0HYOXw+aFhvIb2cFzjUhSUwwWUt58vxZclFhjKZINFnqmDU+wUiJBukEicqoqjlCpiglsFYwzkd86YnzvHHlOhaBtpZUyjCHYkinLp9jIVg645GwO6Htj7exdba3Tg2/7do/rCrO2YCuPAGEuoXi2Jjp6MoFdNs8Ft7aW3VzZsdgd4VP5rPWdB8KQVcX8dhl3L1eHs/7c96N+8f6zNJv+wej4AAy2ITzLeOfSfo+a63tnnniMsa0XWJX3HZnx3pfK6xiFatYxSp+FrEiFlexilWsYhWPTBhjmEzGbJ/ZJs9zXvnWt/j1/+jXPu/dGsQS1NR/6hxVVbFYLLhz5y7f/va3eeONd6iriizNGY8nXh0lBdZYFouKxy89zpNPPnnyVpzjySef5ODgYEUsfk4RSb340G2G2cSDXO4IDcRqSXLwG+GCAi0+iIu43MAqrXvt1xMJrrhu0T+Vhw8HWhDPsSATiPJIzxM63NDOUwiQLtQP80//IgIVztczkVKhhOzAh74W1ADcDUCLdEF9IoYgCT1BF8hFKbwFqg01FXEuZLAPwKigcPGrcR2gkQSgwgO/ApJgM4inzSRe2egJVkB4AEKGY4wgjQhgkRCEGongrImobABYgk2d0d1xyAAw+QxqryhJlPKglzGkwqtQrPTgSgSSPXjkqWRff8aDoMpZtPHKRSeChZ0bZqoLr1gM7SQEJFLhkBjiuQ1Gu1KgrMA4izUWKZIeOHdgnQe6nTBdu5vQZp74lRCUlca5HuT6GFD7kQjhOkDNWuvtQIXy7SA91ajtAqEShDBkuUDrCoSlLL1izSuM6frLUNU2BM2cc0iRhL7uUSufEGBwzvH222+zv7/PdDrlxs2P2Lv3Kr//+39A0yxABDvNLPNqu1Z3tYOkUt7ydG1MsbbGxsYGa2trwXY0IwnkuBISleYYJ1EOlErR2tA0mnNnzwcL0oS21SAFTbWgmi14/9RVyrIgLzLyJCVLU+7d22W+qDyRjT+cLMsoygzrBEWRoZKEydoGi0XLeDzm9OlTXhXghCeyg/uZVJI0TUnShEQkSKVIUxnqK3kVqLPQtC3Xrr7P0XSKFQ3vvvsui0VFlmVMp1Nee+01btzYYWvzNE8++Tjj8YhTp7aYTCadzWusmSRlrAnaq59ssHeMfVdKr/pO04w0ybCpRSkPfGZpihWSGzducfHiRYx1VLMZ+uAAr1pNSJQikYokTxmN1vwYZg0iaZHKMp8fUDdtUJ749kpTxcbmBrfv7DCfmkBmNsH61Nv0nb94gUtPXCIvCl/LNAzgeZGTpAnT2ZS2bcnSjLqucHiLP4D1yTpbW1s/66vsx4plckee8JmP+5WG95N1w8+Hip6TfvOgz7r3AbTvlDmIY2Ti0q/u24/haykU3V1/MFb4/JpIGMru9X2OEyKo9KUlNR5E745RQOeN7oS/90kQoXYx1qGlQFiDcjbi+EhdkWYpJku5ffsuz7/0FeqmpigLNtY3ePfqFX7pl7/K//l//O++f3W37b4+XiQEhu32MELx+Lnww2PvVtAlBZ1wTh5EIH9aJeBJZQSWmvoh5PVJx/FJ1vGwdT1KMSTEIyllrfXzwWGdUMKxyHhNxBltsIh/QES1vxheSv0EuSPQbJhfdItIiTW2J8uc7dYFgeDGIVzr51FO46zB2jYQVwuK1DLJcg5u3yFLFFa32DJHZylJAvP5gkYJTFv52sUhCcmaBWmakCRwKl3n4qkRd2cNM2OxTqIwfj7a7e+y7WZUzH1cyEHCUk/E9uUKZJiTWmtC4sPJY+SJfdMtXy8nJWHECEvdv8/dNpe3HefeS4TnYF2d+wW90vKkK2A4fvi2OLbvgx1yHCPpuzn7oB7rYByyLlqmRkvWfn6/ilWsYhWr+PxiRSyuYhWrWMUqHpmIDxLPP/8M3/iLMa+8+l3+1q/9hzjnPrei7EMg08WMXPyD4mKxYGfnDnt7e7z33nu8+eZbfPTRRzgEKvH2p0ezOdP5wgOHWQEOxmubXLr0RJepflIURcFsNusy9FeWqD/biJaYsR5dpOxgOSvWfxUovFgnkYF1aUc4svQ6PtPHh+L4W+mCwmwIODLICO4ACr8X8cE9fu/6PYAA9MmwjmhZKoSvkygQ2GPWpt4KqrcDjaSKDABVp3oMf2O9QO8Y5ZWLTjiEC8SiCK0ZC02GdrEhiz3WWwyQZEd0xax3GcBgIQMZ5FynlgxwcX+ccqjO7IkjzyF6gjASREKG9eCQXp9EkiSDkytwViOFRKUJydL1Jwagpl+fM3bp+ETsQ85ijVceEohFZK8Y9QhJJDglTriO4I2qNYnsFZx2ANIJ0SkqI3ntbU8FxvRkJ3hlYyxDE39vAyEjQpNH0ulRDic8oeqcI1HKazNtX6vIOUuaFKFJFVJmWFdjbE2S+HNmrUMFP2NrvaVnkvhHoiFg7BWwqrOkjlbB0eb6xRdf5O7du+zs7HA4O+DchYtcfOxxLlw8B6JlejjFWetVhU2DsRatte+nIeN+XjUcTm9hjMFag1IJZZ6SJClSCuaLBYu6Ya3IybLC3wedRDeGRDmwBqkSBIIsLVBSMR6XHWHatC0vvvAiUinatqFtfcZ/2zS0umFRLajqlv2DPRaLqa/9OJ1jjeOFF16k1Q15lpNmGUmagBCegEsTUpvhlCGTGVoDJCglESJBKEGSZJw7d45z586zeXrMn3/jG1SLKpBvmg+vf8jf+a3fZbw28da9aOazhbeqFQIhHCqQvft7e6yvr3d1EyPx6O+L3hbNWP+3aWp0qL2VJL72JokgSdqOXCrywicK4GjbFq01i6ri8OCILMs4vb2NTCQ4h8IFO9sErA6qRYPWhjTNmUzW+MJTlzmztc1sNqVpKhaLOW3bMK9qmromTVKsMb5eo9EoqXjyiScZjQru3r3L0dERZVGSZzkySbzVrFUdiftoxxDVffAYMry24jX1IJLx48DzHnR/EOkVlVLRynBo9zcgxY7tfbwxd4kpRF10vKfT7cvD/g33t99vPx5LZ3CtpSgkZ/KEDeFwpkVhkbr192Wct0fWFlSCUQlilJOgWDjJzFj2TUNbt5zZXEMJRe0ETdvy8ld/if/vG39OUzc459i9e49Lp89w7vw5dvf2OqDfDm4Iw3YeqoWW2/p42w9bzYGzPokoEKPdfKmbP99PXA7/fhoV4KdVDJ6kBn2YovF4X3vQ7x/VEFL6JIbBLsb5Zk+W3dfzO5ZwyRpT9ORglwQXyLFIJsf3w7lbRwpFgtmBc6ZzZnDB7t3XwqZLLLPGYp3x/Um3/q9pcU5y9lTJ1pqgFFPywmC1IV/LONq/zcZ4wrSpSLMc6VrWihLdVGRpibYGlQisnSOxyFby5LkJm7Xjxu6M23tHSJl6twAXEsPoyTUX2i/WWh9+/sBzAEuOFpFw79cn+nU5F6e0xDGo42mX+tmQ/B2c1KUTGc5VVzLghO+cwwk/xzcD5a8UcUyWkU3sr5F4EHGci3sjpXd4CO4lw2fmpU3jnwuWRl3XH6s4pkLuXEpie4blunrtzmLt8ti64hdXsYpVrOLziRWxuIpVrGIVq3ikQkrJL//yL5OmKe+99x5VVVEUxee2P8Nseed8pu7777/Phx9e586dO3zw4XU+unGDo6MjpEg4ODxg994uBwcH1HXdqWAiOaqUIktT/vRP/oS//bd/44HbW1tb4+rVqzz77LOfw1GvQoUaiP6hPz6/R9BloJ7pSEcRAMGeyIu0jgskXeSRO/7J9dapXRVG50k8gcSGrF06YjAAETKasnkSynRE5CC/2PWgSJdZHLAiOVAjygGp6NchiUSdcEHlFqFVIVGytwD1h94v3wEeAVQwpgWnEEkPsEawVgmf9SyxXRs64YnETgEoYmY0AbD0bReBBWs9cCXEUPEXD9z6tsSTOB7N8dno8RyJsN8qkLWeFBHevsvYYDPqax6KDszwx68ShTEGiW9/E1SQUUHpArimQoY+QuCkxCBDfSE6cjb2E6WCggTX2ak6S9dvcM6vi1CLM1jSelWlCecMpJO+vSKIGI7Bq259/zHW164TkQ91LNn1Paohsf58BHDTGAvCk9vOBpJR+l6rEoXRBpDgJGmSeWDLOpwErQ1JkgZVaX+Nx7Haq4gcVtgAlPr7k0B0Vqnb29t+rL52la3TZxGpxLgGYSTj0RrWGjY3Nvx5SBKctV0twdHaCCmUV8CmKQjBfDZD5RllnmO15eq193nr7Ss4PWdvb5dLT1xivqjZOrVFIv0xpllOmmZkqUJbS1YWZGkCQiFsII1lQpoo0gzSbL0jtj2BIrl37y5F4QlJYzwB2rYtTdMyX8yo9u5RVTVt6y1b82AnWuSFt3gdFWRZRpZ5UjRNExyCRjdorRmvrVPmJU1VkyUZeVJycG+PNEtZW58wWVtDCYs2hrqu0dpb0BrjaxTq1nDv3h5NoynLEgjjl/TkYVQqN+0cWMOYtq93LARSBgWwMzR1BWIdIRNwjiSRIBIQLdYeobUhzwpvM21s16eyfMTB4ZQ0TRGSzjJuMhmhEq/6HE0Ldm7eBregLErWJmOKvAgJG14V21qLQ5BmOUmaoY2hKEuyLGW+mJLZDCUURZ6RZxl5mn0OV9qniU8O5w5JpOPk4kkE0zA5osfPl0kPs5bmAAAgAElEQVTFnhBxx16HvzFZ5YT9vJ9UlN29LoYUcvk3H0coIkImURzlHWB4PE+4UDiKtiKrFqyRUE8rHIZJlqGEIMugyBRtY0lThW40xmlqbRCtxDjLommRWeHnA6OcvWnNtUojTp9HScXRfMYXn/4S71+5gjGW77zybZ7+T/8zzl+8wBt//QbSCloxbMMHkbMPPn/H3zsb2ze57/sHqq8+4TZ/0mUfFCcpJU8iRE4iFYe/fxRDdP0OcP38KX4XXixdSgLRW1tGAhG6ZJw4UXFDC1TX00Qd2WZdZ2HaLRP7gLAYawef+e0Za0MfAmM0xhmMtghjcbZCupbHzp1joxDY6T1cCTWG7TPnaNsWrGM2PSLNUjbHa0gpWUynJCqhtZK8zNGmZVTm3v7TtUhn2Mwzxk9s09YzjhamU3U6IcOsN84x+5qB3WgwbL9jbT9U/YEnZ+M6up8MyMNeqdxpqu8P58KcuSf6/DSoV1IOycalMbQ/FcdX2dVZ7PcnzL2Nr+0YbUZlnEdzwvXXkYmhBcIBWOvVsM7awV6Hub8QffmFwX2gsz8dJPNFolEo2XGp8bpcTj45qeFWsYpVrGIVn3WsiMVVrGIVq1jFIxPxweKJJ57gzNmz7O7usre3x/nz5z/XfQK4ceMGP/zBj/jgww84Oppy4+Ytbt28yd6hV1fc292lyD3g6e3MfIasFP4B27QabQRKKdJU8YMf/IBr167x1FNP3bdNIQRra2vcvHnzU2dmr+KnE5L4MO7BBQtLYKNwQRUX9G6RWPS/JZAQQfEQyDSEJ3L6OomyI9r8d+FvIDIjIdaBBQxALic6+zUVlIFW9Ms6YT3hJoKBZmBIvcotZkc7UMvZ0h6gH9RilKGejvOqPgRBWeXBfG8yZTpgHzkAjk20u8LbCrpIvroB8el8HRg8GefCch448Iol24HEgayL7axUIB4H+4v19nHWIZwNNqaeJBJKohC4QRq5EAIl6fcfQMpwrj2RJ5RXl3U1csJiSikE/jtlpQfHQsa+/+PIVEqLr/uTRDVhyMYXQiItOOkJFeM7TQeM+75gOwJaIkkEHYDj3cTC2GA0EMlub1/pQapgmWod2L7uIjba18Z2YAA9PrphNeB8rSScI1FpILd9XSYRCmEqpTDaF+EUInwnBE1TkyQpQnlramc95BqTByLR4RVqAqG8YlHrtq/vNgC1wL/OsrwDx7RuUWTkZQouxTpLmqRo44kLa61XoiUpeZaEWkiSLM8pi5R53VCWOXmasbH5i2TFGu+/9wYqEfzKr3yN0dom//Af/c9MRgXr6xtsnzlHVTccHe4zmy8w1pIXBXWrcQbevXIFLSTrxRpZ4a1ZsywJNf/8NVbXNRsbp0L/SMjztLvvRFWnc55Qreuauq6Zz2bMFzU7t+/QNF6FqALwlyQJeVGSZjmjUUme51w4f4E7t2/TNC15UnL79g7OOebzOcI5yixBpQllWS7ZHFprOXf2HG+//Tabm5tsbW1hjKFpGqbTKbdu7XB0dAQ4rDXclYqqalHBctbXlFRY69WiaZYCXgUdpDLhuFV3XlXoH1Z40DLB13M01pJHi1bh7wlSJuB8IsVobY2NzVM4oF7Mmc/mLOY1i6pmbbTG6TNnWd/YoG1bktmMe3t3sc4xm065V1V89NF1iqJgsjbm4sWLZGmK8XLQn5M4Gdl9EHnzyeY2Q5LRv+/dIyLgPyARB/vinB0QLIP19Fk3/dJxQHQ9mXm/6rBfdthHlxwGhEEGM/VJavlSnvJkbinqfSbOcuHMCIdXHxotSVRCkioa7VDSkOeKqhJoU5NM1jDW3yfHRUaWphxNZ1jnWCt8v3t9X/CXf73D9mZLnqW88lff4tylS9y+dQMDvPWjNyjHa/zCc1/mtX/7LXaO9klMhgt005DI+CTqxPvOzhJpGxvWLt1nH+V4GEH4KJOHnyp+Co8Q0cnCJzy5+KGf01m7bHMfpjBRId6RkcLPNU1Xe9EnbDprfUKL0eActalxrQOtSUTDxYtbPHVhE7c4RGUTprMps4Vh/RRYLVBJwcbmOimWTGXs7h6wublFKjOM0ZTZhIOjCrQkTTP2j6aslV7ZmAn40mPbvP7OzkBVGBwQRNzvOLt3WBfnfgPV71I7xSZwP5V2X1pzyDR7GPE/nMsMP3/gKgNh2bk+RIcGQbhv+gQdG85lR5w61xGDUnk7+qGxUJIkNE0Tkh97hSMMht2wbeifi7p9HiqmhSBJU3Swk7fWAKJznlha5ypWsYpVrOJnHiticRWrWMUqVvHIRHwQyrKMX3z5Jf70T/6M3d19Lly48Jltc/jAdTxjfj6f861XXuW733uNo8NDtLXcvXuXj65fZ393j+l02gP1DnRVkajEAzWOYElogt2PJEtz6rrGWtAW/p9/+af8N//Vf7F07HH7eZ4HsPRvELjxcxSRKoxqOm9fGqy9ApgSjVE74k8I0kgER/JPCEJlG09WhvpwkiiR6tfRKQvDtiOH1Z/+QKhFTCfioxEMD3hoB5zG91J6hWBYYbQ17dYqBIS9lCI8/geCrCNLhQhKx1h7xwUAwmcWR7BBStltIE3izlukUoErE2C9xacLCrp4aPG9IGK7fn3SOZywsVUCABGJXU+uxbp7SnjAxwVX2g60IKgXhVfmuZAVLaRAyZ4UHoLPQshgwezXbQVI64lVhEQqbzWlRE9KekjVK5sdDmSsX+T3O9bqjNZgCIFUChX6jTY2qBCD2lE4b0cVjttGANsGiG84fgUbOoknmSMU6EIGurQO74IrkcofqyXU78L1yshHONLUE3Xe5tRfVdZG9ZMKtek86BTVhQhvfWpdS9Ma2rZB6YXvr0ohA2ilpCfToi0q9PcCa21HZmmtO1VdXD5JpFe6WkOSJLjW4YQiy3u1mXF1D7hahzaaQngVna8dpL16rrY4LMa0fHD9Q5z1xNLhwQH3du+ysXmGrc0NsJrFYs7B4R5f+9qvMBmP+Bf/4p8hpOTWrVs01rGWFlgBH928wWE24tTWaYzWWBdrPvpruG01hwdTkiRDJYqiyBDCW7762o8paZqTJglZmjEqSyaTia+9GJILBKCNpmlqjDZUdcNsvmA2W1Atas6dP8/+X36TJElRJEDBwcEBt+/eo8xy8lRRlAWj0Si0adJZuhpjmM1mbGxsdPfHPM8pigJrBfNZxc1bNwHHbLbA2puAn0tIKdne3ma8NiHLcrQ2zGcLHMFKNSRd+PPtKApPuA5M6wA/Vvj9UkiVhiE/wWiBbh1NYxmPcrZOn2VjY4u2raibBiGgCna4UkrW19cBWF9fZzwecfHCRfb27vHh+x+wf7BHXddM5zOms5lXbrbtZ3lJ/cQxuI09NB5meXm/BWq878Vz0J2i+Ivw/3i/ivvQK346sLzPBVn+eXezjck9fvSMVuEnH+vgPjd479/4e5ERiky1/EIpeK6UbNhdntgeoWs/vozLlKOFv+8keU6nrne+vnIiUxJpSVWKlAmN9teoxGL0wicDqIzatORyxLY64JcuTHi/rVCy4NK5C5y5eIG/+JN/ydp4jbpe8OGH1zlzquRvlZo6EdxoLDuNZG4cBy2BYOzb+iePn2zO+jD72yEx/dOeG3+S9T1IwfgoxVJlvW4ed6zenuuXlUJ2asVIHvWLBTInJDn5+WVPmvnPAxk3UKg615P9sdaiNRpwIQkrEGHWYIz/p7XGWkNlW2gNyrRIamyVMz+8w0iB1Q3VbM4Tl7/InXu3yNOERCVIFLd2bnDu3AWKoqBuGiwWU9fU85Q8SWmbBmMd5WgERpOmAm0aNsqSr778Za5cucKibpjXmiQvsdayqKu+PaQEJ3DRIUICLrpOhIGwqz0+INKgTxgbUI/3XW6BsHvQOfVEnicYI6k3nEc7BlahQRnaJSUOds2vwhOIxgVnFOftl5WSnbLS2v78RbcF62xHAjrrui3HUgTxGGNyVnT5iHWDfTPKYInr3Tli/caOqBXd/4guIlrrmD4SnrNPuIf8HMxhV7GKVazib2KsiMVVrGIVq1jFIxlf++pX+V//yf/G22+9zYsvPv+Zbivar0SlyhtvvME3vvEN3n3vPUajCVVdc+3qNW7duU3bNphWIxxkwRItz3xWrJCSyWSNZ555hrNnz7K1tUWapnzzm9/krbfeJcuyADC2rK2NeeWVbyP+6//ygfskpURrvQR0r+JnE4pYi0R0yKmDwQNvtDv1CrjOijQ8yItYz9AFEkgGAiwQjh6biZm6qodJRahvEtYtOmbR25Y6bMAJvPLQ4xzD7bpA7MkAMIRsayFQQdmHiDzo8LXqtt2TmQ6sB9tlooJFq/DOkgSATcqOw8RZnBUgVFBTyg6AiHURHZBEm8+grhN4ZVAk3nA9iUgg4pKAx0ScxAk6JaYQqgPPoqg01hyUzltnRvUoYTtWyY7sk6ERVBgHPCnlPxNDwl86HBYpFCrWfJTBIlPIDtR2ASRRIe9dCW8dqwMIIx1I52vbGOdVdVIohLAd6Rgtaq3yWfEm9g9HB8gIBiC9VAGDd75mYwAJLdKvH4eS/vy6DgQErM/+FnhF56MeP/rr73WKsjTNQ33E1FuBhtp7ozIlSQRFLpCyxTnDeDxmsZiDkzhnUYlESMnR4SGLxQIhJYnMkVJSFAVSStIsJUlTyrLEGK949BahNcZYWt0GME4jgMP9fcqywFkDTmIdaOPPQ2etGkE84clFhOhIdOtcuKd4tZNX/1lOb59i794EueP756vf+XZQW3owb3Z0xMHhPnmusNYrCtM0QwpBu2iRSvHcC89zdHefL7/4EnmeUlUVCA/WNW1Nq1sWi9qDf05QNy1VVTFfLKirilZrBIKyLMiynLIsUCohT3PyoqAoMtI0JcvSQLoIJhuKC0nG0fQIKRST8Rr//J/9Mc45RmslQgiKouDCxW0SqTBtRVVX3Lt3L6hEPfmZ5/487+7uIoRgf3+fLMtYW1vDWkvbtBBtRtsGgKZp/DHiSf7JZMLZs+c4qxRaW9pWY20TwNNo04ZPRrCGqqpQSnaDjQu1wKw1MYfEj1sG6lqjtR/HOxtYZzEmJ2tbtk9vhfVqpJTUtW9nKSWj0ZiyLNna2qKpahwOYw0SQZZnKCUQ4lG//y/dHD9+6QcA56Ibf3vl8LJaKG5tCCCH+8ixrcf3x+t0LZOJ8aNl69MhqTgkkJZU7ce+93WFE7R0XE4r/u6FM4jpdS5OxoxEinUK53xtzbqtfeaHlEiRhLmeo9GGpjHkWUaSCqzxbSCVJBGCIlcs6ppROaJuLEmSY9CUacqGWmDaFrKCra1T7O7uopTi7PZZrl+7wny+4PmXXiR57iKLK+8w23S8f/uQD6cLNk9vc4DiyoHijhYstAmOB5HkXW6P4+dvebmeuVhqdiG6MfR4DK1wTyISj8dw2Yct89OOz4rM/CxiSMJGu3QbCSjRL9M7LLie0HKuS57zymAT5p3L/cFFu/XwzvOLfd1OgU+WsdZ2pL8gqBWNRQd1nWobrG7RRqONQeuGxkjGmeH0GEZOMNZzbG05aFuSRLJxquRo7yMKYTHVgiTLcfWcJLVI5edDUkmMaGjqKVWlSPPS21wnJakag8y8HXbbkJiaUk55ejvHasnhomW0cZrKWN65co3aaGySoR0kLkVKg3SORgqkA2FE0CgLtPX3IE9Ah+aQg/vMoPt0CXbdZ7L7uruS7mv3QDB2KsP7ExL9eQ92uN11tbThwByG8x7HUCm6fiLC711QJjrRW+U6F5P6+v2KSYkSfzy69c+uRvtkq458xfcTIWIfDJarTofjDSs+wUIjPpa4Qe3HYxz6KlaxilWs4nOIR/1JZRWrWMUqVvHvaDx+6fEAor7Kf/IHf/8z2UZ8sLbWslgs+L//+J/z+vdfZz6b43Dc293nw9d+QNu2/iHROoR2jPKCyWTCeDJhc3PCiy++wFe+8hVeeuklzp8/34EeHihzPPnkZf67//a/p9UGIWSXnXuwv9/VGTopxuMxe3t7nDlz5jM5/lU8OBLnLU5d5OYc2JghTE+sSSdxnQRQhm9k+H8EFvoH/wFN1askhEMJtZR5HEw9A0EW6o9AX5MkEINRERlBBBe2ER/OO7tV2f3IE4Ux677764ISQg72zcVd7UESIUgIoKjy9QW7dWHDerxFbIAdeoJQiA5E6LYbsPuQ+O2Xc317uQgiEi1UHc569VDcRRHq0wgxUP4Kuv2IJL1fp1cERsemaGQrAwkqguxTShHIINmNEQ7rCTzhgRYTMvg9kai8EhLn1YeSLqPak40BQA1An8SBkBhnAsFkkSra6wX75IHNViRoDcYDdi4SoNL3tDg+yWDf6mQ4VtBEIEh03KNXx/pjj2qCJST4EY0bNz+kKAqyrEAKSZJmgCVLUxZV5c+VbruEjLqumYw3KIp73LyxQ9M2SJFgbYMxhizzikKtNWnqraxns1ln/5UkCaPRiNTLb5FSoJ3xatJgcdq2DQLHm2+9yfUP3ufZ576IEpKmWtCEdWdZilLeTlNlqgfRg5WmsQ6FJ/SMdrStJ5fKYsTB0ZQ7t3eQUtLqhheef54b168Ga1WDc7BYTCmLC0wmExKlONjbZ942TLKSD65d48zFx3jy/OOoxI8Tm6fWybOMvf1dCgp6tDkodRNJWRTMF3Nu377N3bv3yLKUmzdvMlpbwzrHuCx97cO792h17dWkRmMdtG1LmuYUo5IP3v8QKRUb6yPyoqAscg73Dzg4NEghqJuatFzzKsj1CeDJwKqqePPNN8kyb9966dIlFosFi8WCvb29jlho6pa6rhE48jzrzt1Q7ZimKRsb64zH0BqDbi0Og9Gmq+eotaYoMg4O9ynKgjRNiIkjfp80eZ6hpPJAqLEgHU0zsM6VcTxVSGlJLCSpV7RKmQGSe/fucXBwAPjrMMsyxmsjLl58jLwoqOqGg8N99vf3cE7z+GMXf3YX2I8Ry1aYP85v6e4NcT02qHQRDuFkpz486bfd+249JxODQEeyiBO+e9j7SCo+kFSyjpSKP/jieUYH7/FMUVEn6+SFQBhHayVrWeLtd5VBCYG2MuSBNGgNWVYCDVK1IaFHoqSiCvcBYwxFnqKtg5BqomuL1jXYBuU8WX/9+nUuXH6SS5cvc+W997h48SLf//6POPfrv8o8KVBKc3GUsX2h5N9LttDOclQZztqaaztH8NhlvnvzDnW4Sy5b0J5MrA3nvENSK/7eORfU/5z4/ce1//H4OHIvzu1/EjJwyd72hP7380AwHo8TidiYEBUIqUgCdsufcJh+jhITLGJOkw0/c13yU/eMFcmrMJeK5KKxfixutUbrBq1btGnZGpe8/OVnENUeBzc/Yq1IqKuKosjIEsVkPOHGR9dREtIkAVKkFCxmM3bMTR57/AuMRiWHswPK8QRUglAJAgXS3/PTNO3Oa9u22HyfNK85qvcZjXLSdJ+ymPD0k9ssWiBb487uPovpAksR3CeUP14RlXums0T/JOfixOU849a/5QFCPCH6fI5jC4iQeBTtTU/adgwpZVfzcLhsJA2lDM8z4aGiV7b2CSDdb6NdPH6eER1D2rbtrn8G6x2GNf5ZWCrZW+0+IGLbyWPX6Me3+ipWsYpVrOKziBWxuIpVrGIVq3gkY+vUKcDx+uuvs1gsKMvyJ3qQX67r4z+r64YbN25y585tPrx+nb/6N3/FfD7n1q0ddnZ2PAkSqB6lFOfPneXCxQtcunSJZ595lhdefIEvfvEpyrJY2lbMDl0sFrz11tv84Ic/DASFRgpPRNR1TZolXZb+8KErxmhtjYPDQ7bPnF1+0Pw5BDR+3kIFctBCILu8rWJ8qJZOgPJqN+s8qSiFxEYyyXkFXKQSheeRvDIiWk8iPIkmvLVSZ93owIlg1QmIkC0uhMO53q5UgLdQww7qMQYrTOeJiqFlkgzEpxRRQSg6a1YhbAcgiVCXrgNSA0kZrVCV7NlAEdafShXq2EEivE2lFjb0e0+G4bz9mzYm0KZ+r1zYhgtZ7tK5UANPdvtkjVf3xZpnEk/K+XMRM/GlrzsY2sqrMAlEQPjMKQ/+exTE1xpEkChP9qhBnTUpnN/3sKy1xoMpjlBfUtKGmkBe8ScCCW2xxga9Yq+owVpssJwVwitOU6kwTvjaMbFJopItgCdKKtqgqBbWW68SjteJ0JOE9Dtm/DinFBgjvPrNWqy0oHsLMiE86GNdrHHk1a+Pepzeuki1qDjcn/l6glojFSjlLTuFEDhtQo3FiiRNEFLwzNPPkSSZBzwdSOk65ZMxJgCe/tpt2tbXfLL+nBtjB0C170/OQRoAybwosHuGTCl+9KMf8eILz/iEA2Fx1pEqidXa1wu1lvl8Tjkqmc1mzGbzzrpMKW/9WbcGqy0LLFevXuPu7j7WWapqwf7+PnfvfgerDWmiMNYhlcBazXw+Z31jnbv37lJkOdvjLTaKNXTT8vJLL3H1zXe5cPFcIMwdxraUZc688okz1vh+ao1BBIXFv/qzf8X/8o//MbPZjIheKqUoyxGbmxtsTk5xevs0zz//LL/5m7/J9vYWWlsW84qPbtzg5q0diqLk2WefY+vUhH/6T/8vP0YkCePJBvPFgju7++RJQpZIirJACEGapjRNw2Kx6BSMSqlQF9IrHWOCznx+l/liGq4P17VjWZZsbm7Sti1FUQTrWk/m+BpZwl9/KsGmBmsdKhHs3tvt6kJqrbEGjDUoJdjc3AzjsLeNM9qSZQlSjsiMt9z1w7vFCW81bJwB60lURRp+a2jbtlMulkXB+sYGWZ6DFNy+vcNsekDbOA4ODz+fi+0Tx4MGDttdYw9aZlmNc4JExdEluHxSsH647qHisQPBw/1LhH3/JITi8c+7Iwwk9lYm+b0LOV8bzUlH2yzaGpUG20QJ6JYKTQpkSU6j56RJglIJuIIkVSzqhrUiI08Us0ZjrKOu56RlCVbQWgvWBLtiX2O5WMs5ahaMi4KyVsyt4bXvfo/f/ft/jx98+9t84bLh9t173Lz+Pucu/AOuPvYl2ivfwxpHnqY4BLmCtHD82mMFv3Im57p2rB0ZPirGvHdnThXnJOGOxrEaxR358ACicHnuvUz2HScZj5+Hk5SJJ5F8J8XD1I8f9/vjpMffBFKxC7f8IhKJjuiowdK8JR5ptMPsc5BcZ5V5/2fR6tT276G/rxqN0S1Wa2ptMW2DMf6fbmqe/MIZsvYI6Wo21hI2xwWtdLR1i9GaLFGsT9YYj0Zobbi3s0OzqNjeOsWbb7zLqY1tEgnCGhZVixOKRT1FpTkqs2QSjG09+Sb9nNkZTZ6nmFGBUoLF/B5pXrNZJGxNxjiZ8dT5LzI7POCv/vojVFoOrgWNFWH80mbJ6eJBcZIimKAOtIPPTkqqIJyXSAj2Pw/XYFQGDs7fyTuBn2ta60saDMg5F9avhtezCJlqwtcuj04/0UrVOl+z2VmfdCWVom1bwCffDC2kHcvXchLmR7rVoYbxMsF6Ytvh528qkp8/D5PYVaxiFav4GxgrYnEVq1jFKlbxSMbG5jppmrC3t8fbb7/Nyy+//GOt53hdFmMMH3xwnStXrrCzs8POnbt8+OF1Do8OeeeNN7vaWVhDmiQ89thjvPjCCzzz7LNcvnyJy5cv89hjj5Gmabfe48DJYrHgm9/813z/+9/njTff4cqVqzghOktGnEXrFoGvMxGB5eORZjlvvvU209kcq1uklDz99NOMx+Mfqy1W8clDCtGTc0IFy86QieulEQz/A7qaJSG9FxUy/p2INchkD3AGEEZE8lBEUtHhhOjq9nUWRiEr2QM+piPAlBDYoJgU3aaFd0MlgKqR+JL9tWCd8USh6/cp4gZOhAf0AOhGRWKvxhFI5b93eLLQ4hBKdspDK0BEwnxggyqEJ+Csjcdkfea3EEEFZNDO9RNUQSDAfE0bhQAlEdLXourq+XRN5MEvr3r0Fkz+9NiOxBV4W9hOWSoFOBMIuV6VInxpIXDOq0+l8n1CyQ6wjipAIUQgBEOz0wNCwnkVYVTKyKB28zCt9aRzOPdKKKKcUjiHCES2Er6GXxIAXBvUI85560YXrV7Dubahno1zIFXiM8kTvErABDWe8PXELBZjW6x59PO9n332WayxJEnK/v4h0+kUrCHL805VuLOzg7WOptGUZU6ep6hEddeSMV6dhoC2aTEh0SPWTFRIjNYURYoKhLOQorNajVa9aZphrUYpwZOPX+IrLxuKsuDu7TsYY7txXUqfdJCVE9IkIUlTqnntbU+TfjxptPYXj9G0eAUxtuW7r/wbLl06j24bPrj6PkmicEZjBL7WkNNc//A6+7v7HO4fkKqMeuGtEYXRTKcHvPqtfwtWoVvDYlEzmYw9wRcSWqyJCllPvJlgRboxWccZS1VV3j7U+b5zNKs4OKrYyfeZ7Nzm4PCQr/7y1zhzZpuskGTFhI2tZzl/8Sy7u7sehMSyvrFOs6i49NhFkAKrDc898wxt04DVOBxt2wYb8Ibt7VM0bcvhkVf3Gx36u/M1NUH48TCRtG1LU7cYu0Bry2hU8tRTl8mzLJDOnggiAN3WRUI5KMKsxpgGmfRks5CKVAhSEnDxmpY4DNoYqkVNOZ749Zjct11IghBGojJo6gUy8WRp0AgjpBc/W+NrjFmrSRPV9Zmmqnj/2gfM5/NH3gr9QZaUXun5YFh7mQR80Mqhh7rpSRFx7H33megEPIIeDBecTEid9P6TkkZx/1MB/+DyiGezijI1NLWjaRqESkllgsSSp54Ql4kKlqCSPM+99bCQNLUmTXJ0a8ikIEsSrHCsZUln+6eUJEnScI9P/TjRNKyXJdm0grZBpCm7u3e5evUaW1tbvPvGj1BCsb+7xwc3b5JceAqKnCxJEc5gnUYIRasVTilSZXhp3fL02oTXDwTnKkNSnubVgyn7lW9fJ+xSGzyMeH0QCXhc4fggEnJ4Xj4pofiw7Q7Xe5Jq6kHH8fNGJMZrAPrj9Vb6Q1tFbOsAACAASURBVJWcHzu7iy/MLyNZHoaqLpmuJ3n6JJw+HMb6uRfQjameIHPdPEVbh9Uap2ucNeimQrcWaxraaoYSmlzCqdzg5nssqkOO9vZYL0u0dkjhHQmm00PWRiN2d++RpSnjtRG61cwPpyRSYpqavXstCI1SJTiDNdbXXlzMydK0m+MXWe77iylIZEqqwJk5qrUYd4AxEidnyKRkNr/HbHrIS88+zTtXr9NaTwRqp4Oyz0GYMzzMrjfOBYl/O6LsZBJ92a67J9X6dS2T/cMOEPu5d93obfbjem0okRDPnQzPyUmSEKfAcR+dc0FRaLtxOW7PJ6fJbtPOObRufdIeqpuTDvsog/3oSFEpujracZvW+TqNx5MYeieSB9+HVrGKVaxiFZ99PNpPKqtYxSpWsYp/ZyNJEsqypG0aXnnllZ+IWBRCsLu7x+uvvc7b77zDdLFgf2+fW7ducTSdcnR0xPTwiMV8jrWWs2fP8Ku/+jW++tWvcfnyZc6ePcPm5ikP6D4AjIgKhu9857v88R//MW+88SZHR0c4JGnq7fKUUkgtMC5a/2jeeeddnn326RP3PUszvvOd77G3u8/6eI3rH11HSsXLL//Cj9UWq/gU4QIQEzK4ZWDtHDFJWXTqNEQ01BxmCUvkAOQkEIdRkdiBcUEB0MEKoWafiMAbyw/gTjisDZ/7FHCEk14Ji99PgSczPXEZcIhOmRhBOxN2zCvosMZvSIZ9c5Yh8ankQEEofRlHKSUp4eE+WJMirCfNwr45K0K9Ra/kkSLUlAwgjHAu0Hu+XZUKZJv0qjqfNh1qDwaQWUYS1ni1ZCQ8XQD9fbmsntTr2jJk0AtJqGMHKG9L6pwjVaqrkxMBbSEEhGxsr5T0xxJxNaV8LZ9wJoN9bbTcM54UNbYD2jyXagcgjrfSFSaoAWSwmbI2bDOCdKID9qTz6lMXiDIpQQ6VA9KTudYY3DBDPFhcOnQ4x96wSkqBVLGjPtrRNA1KSlrdejImVSiVdWrFtfGY1mh0a0jTgvX1NWwAFbMsQ0pf2xIhggI3juWOJEm7WojRSgygqirqpqZaLGjblmtXrvCtb73Cr/77/wFvvPFD5vNDjg6mjEYjksSr+ba3t5lMJpw5s41zUBQ5xu4GQqy357WAVBIhFEmakmUF48KTpJunNpjN59y89REXLp6jaQ0HB1PKUU6RJOSjkjRLvfWatezt7ZOnKfP5nLUypygK9o8O0LrhX//lN3nu2ZeYzyvatqFtmmDRmfiEAKFCu/haWbY1JELwi1/5Cpsb6+we7KFbr8rwxJrGuhacoCxLtrfPsjaZsJg3qMwnSsQarzdu3ODs+cexNifLMmbhXquU8skYwtdHTFQSamZG9akHuVutfcKB1jS1YTaf8sEH19jcPEVZjqiqWVdTsW29LWqtDWkgHvMs9/UqVUKa+itca4MxugdAW818vuCDa9eoqopr9j2KckSaZOSpr7WZJhkqSXw91CTYKytJlntrPWzSEZXGaIyxWJlyd+8uSEGSKjKVYJ2vyywECCvRpvH3GKnA+RqLTd1Q1w1Hh9O/sWDp/YoyN/wyfPEAavKkJunUjcfIQnrCsNumiNr+5f0RIQmlr5uMT8IRAq92HWxYOqRT/OfPnOLFYsYo9YliKhXYGaQJKGVQMkWoFKO90jlJILMCKQwiUSRKYYsMnykwJssdtLA1SWi1VxdL4cgzxXw6RSYZidUspkckuaKpDVnqEFaTKoUzNdunz7J9/hwHh1PW1ifs3rnB4f4BZ559jiu2YCzakAjkMAacMv5+YgzStozynK9sNry4vcWbOwvOjDZ4/2jGGzO4V7fhnrxMaCyfy/vP8fD9kHg5iVQcLn+SEnJoI3kSoXB8nScRoCetG+jKEzyMTHz0icbACoboyMGTlhsoFHslmBsQjT2h6JOZemJ2+R8nfG4xJsyDrEVbMLpFGIOuZljdsFaW1AuNUppmvs+LX36BxDVsTEr2GijXRtSt76/j8RjhDPu7dxmNSqrFHN0oNtcmSKCpWsZlwfUPPuDi4xdZVFOcOcTpTZIs587OAWe2z1FVc9I0JUkSpArJPU7RNAYQVLMjbLUPxQQpoWmmWL2gbhrmiwXnzz3F2c2U/aMjkClGCqrWIGJ1dtHP1+DkhAX/XPDJ+tFP0t+Gyu1Iw52YEOB6G9z7VcLdHhPVhgL/POIcne1qXHdsA+F6knmJ7e42GcnEWKPcdd02zr/j83Z3LdveheXTKpFXsYpVrGIVn02siMVVrGIVq1jFIxk+Q1sxndX8xV/8Bb/927/N5cuXP9U62rbl1Vdf5dVXX2Xn1h0Qkv39fW7evsP+/j7z2YymWnhFkpT8+q/9Gr/zO7/DV37xK4xGOXmeLwEMD8uCvnPnDn/0j/4Jr73+Ojdv3iRRKZsbW9y4eZOiLLvMXV/zyWK0oa5r/vzP/5znnnvmxHXeu7fHn/2/f45Sir/3d7/Oa6+9xrPPPv+p2mAVP14I60B5q1JrbVDo4TNoCc/HQ4wR/EN29+jek4KdkiyQlF5GJsLvArkRQE3jPKCjhOp+Dd56VeBJ6SSQfCJkGlvhs4xdWIeQdJasdBCAx1ylEIEnU933nsDzpKYnvuLrQMxJv58qWqomkixNKfOUssjJ05RUekLQYql1S1XVLNqgDPMFBn3fD2CT5z29/aYIWdpCKa88FCHTPVxrSklMPCIRm91nyAtrO4WlByCCJshahFBeJRwJuIgpL52hIYE7ABrxBJQM7RDPuSMqQj1R6usjSpwT3ubUxnpFLoDiw/3x5LQxGmsdVgqsBGcFxgUVYrCk8r/vO1i0IRN4K1c5qPEoXOhHSmKc70NO4Gt/ikCUWhvqVXorMhFqSnZWWlI+0NDwUYqD/X2kikrCAPbjM9rTRFHXNca0FEWJMYbZbMZo5K0GfZ+xHXAsRQLOMV/McdZR162vExjaJw3EW5IkbG1s4dYJNfYEe3v7HB0dce7sWV56+TfQteaDDz7g7t273X1iNptxcNjX0nNIsixjY32d0doao1HpiXAkUkJVLdC6pW0qpJDcvncXISS/+3u/z2LRkJcTkiTx5CqGujU02tLo1lspo2A8ZjJeZ76YMp0vQDjefucdvvzSVzDWq5RdIK901VKWBQkpRni1ot9ZMNoxbRbotuXrX/89/of/6X+kkpW3gMZfA2kiKcs1zp09z0tf/gWqqkG3uySp7K5dozXf+c73+P3fvwzOoYP952QyociLLllhqF66evUqk8kEKWSw7nWkaUKaZmR5RpJukOc56+vrXLhwEecER0dHNE1D0zRYY6hab6N6+/ZdimJE6gQSg9amA8ejJakJ9RHbpuXgYI/5vGJ/f9+DmkhkokjT1CdSBOXZqVObnN4+g1SSo6MDVKJIRE/iA0glEEkWVJYtddUwdw4dSEfdeptda2B//5A0TWjbBoclSROeuPQEp06doq7rn+k19mnjQYqcTxf9vc6v4P6XHhyPKRwPB5E7e8BB31reWv++/875pBYICQc9WWJDEs6QDLNIfvVcxi/lC0ZZrDUGwlo21gvqxtE2DjIFGJ+QQ0KWJSTKZ9mkSYpDk2YZTkNtIM1UuN8J0qCSltKSJoLWeft8pxtUUqH1gkmWUSq8pWmSkOYFFy9e5Nuv/JVPxMEyP9zn2pVr/Nbf+Q1+NJpgml3SRNHoBt1aijSjsYBMcM6rlZIGUmf5QmG5nFQ8lpc8tS64aiyvfnBAhUJgls7bSXPkB9mcfhwJcJKacfj3uP3qg7azfI5PjpOIlgfN938eyItYb3vwwcOXD6ROd11EstH2hL+f1/RWqL0NavwtIbGiV4H7JIuYYGXQTmBaja3nnD29yan1MeUop54eUc/3qGYFqWtoa4cQOXVTodKc6aJibZTjrLfRP3v2DDs3b7GxMWF6OGV/f4+NjQ3OnT1LcVixqFpSJVGjEdODferZIQf7LUU5RtdzRJ6HmrcOa7WfklPTWM3/z96bBml23ed9v7Pc7V16ne5ZgQEgLATATUWCdomCLDIWFWpnLDlOyVaWslMpK+Vvrkoc2flqJZVU8sWqxIpk2UmlqCpHlsyIlMqiYok7KYEESCzEQgyA6Znp7unlXe9ylnw4595+ZzCDhSIokPX+a6a6+13ues655/yf//M8ShuUrDg8fJnB5v04ZymrGWA5ODzAScnaZJeNgWZ1ZQMhM4xT7O5PGY3nWNmOVQtjDK9uo91Y8vq3J8zVOoDuzbe/duwM870bQfOTOS/dXDVJkhvkWAPgdzL2heI6F+0fwj2WsSirm/vG9ZKNRXIto9MT/b4X+3bLkvWL/evkM1LKwO4mgJBCiMj8PhnJvb9RFnYZy1jGMpbx3YslsLiMZSxjGd/H0bFkbqrQfSNA2V92NE1DVc+ZTmY8//wlnnnmm1y8ePFEpifG4u9tYvHylSt85jOf4RvfeBJjQ/Lw2tVrHB4cMJ1OsI3BGEuSaAb9Pmmacv8D9/I//c//wxs6tkXpltl0zr/7oz/iE5/4BLPpnOPjYwSCU6dOsb+/z3w+xZo6ytCEkFJinaGpSr762NeYTef0B71X7efK5ctMRiHBORisICT0bvJzXMZbE0rImE0MlfnSOzy6Y7NFvA6JCh5aEcAJi20VwbmQ+FIIvFCBZdYmxxxhsa0gaG4KpNAdow5cpOgJpFJBBkgE2FICIu6zlU11PkrqCsCF7XrvAxAQF9+Ok2RPy7ZRAR1DaIEVHicUiYBEhHN1ArwSKOdxokGiuXNjnTPbq2ysFAxySZYqkC27zmMay3g6YX8suHZ8zP54hPYeKz2gEF7ibRMkUyN7TERgUkSrwVZFr2XW6cge9cIH8BVPkkSpWaJMkggJYeccYegLsqoJMWkiA/CqhOwSFVqqLhnRJkR8BDGFD9XT3tuTin5CQllHlpmVJlRlS4J/o/B4Z9BKULsW8NJIpTCEa6MBj8WJwIqzUV5SCYlHhVStPBm/lUrwxuCFwkWpyoB7S7CBjReakENJSSs4paXC4aOsIzgpA7tVEYBGF4WubGCt+ttIMr+dot/vh/MVEic8icqQaWB+GmPwWLSWOGdASIytECIL8pexn1nT4JUK7EEhAqBTN2idRHnNiP1HIL0F89okalVV7Oxc4a677qJuGuazOceHx4Gh7oNMK8C5C+fp9/sURcF4PKYs51hrSdOUu+66k83NTUxjKYqCrOhxPBoxnc7YOHWKLMvoFQXGWo6PjtnbO+TSpRfQWjEcrtMrNMPhkCRLmc/nMeEqaeqGH7j3Pr70pc8zGk8wtmEynfGxj/08Bwdjvvb413DWRJYxJElCluWkaUaSZWidkOc5ksAcFFLy4MPvpJf3mI6Pca08shQkSjPsDzi9tc0999wDAox3+OaE1eCsZzYtSZMErRT9fh8I/bFpGopeLyQlRWCQOud4/PHHSdMUJRMa0wRvQq3JsozV1RXA8/LLLzEcrtI0DUqlpFmO0glJmgFQOEc+nbK7u0ueFxEY5ATM80HKbV7OGY3GWGsxpuHMmbNUVY23lqZuqKuKylQ422ANNHVNUzd4bxgOByid0DQmJFVbKWREJxXX1BWNmZ4AXOjwEeepqwpvBY2pmc9mYU7QNAjhyYuchx5+KPhMzubfre71HYm3imG5mHAO+wGiRHn3GcRNCf3FuaJ61Xz3xr/D/QlxM8MrPHM6FqNzFNbw1y+cQtdH1FbgnUAnkkQJVAODQjKrLEmiSIRiXjckuUYKQbYyoKktSZphncV5h048WgmEdySJQONQWdYBfc5ZhkVOYyqMMxRFkEMtjWPY61HIkv26QieSZ599hqqs2dxYDz52VcPlnUv0VJ+jzTPce1CDqshFSiIFxnmEbagbC7mkqQ3GGnqpRicSScMZUXF22OO8LbjjvjN89tqYy+MZFktiJbV0LJan3Ar0W2Qbvta9uBWT8M189ttpg+286FbbfDuvlW4V3p2cfwdIxWh9XUUsXhJCoJCB2e9CEUMHeAkfxsooHy3i2ObQQW3Cu6Da4SyzOPfEW4S1QWraKZw1ODyNM1AaCu245/7z3HlmjclonxTDsd/DV3so7ULxhoODvQPuvHAXzjp2ruyQyCDVW5YlQqQM14bM5jXKTsl1SuPBHl1D2QTpJW58zFquWDu1SdrL2BuNOBrNSfMBRdanLmsGgx6+dsGv2NbkyuBsyiA/wy4vUB7voNOMZl5y/fohxjnWzp3HHF1D56sM1zZwziJTxdqFIbNZypMvHSO8w4sgUV97kDbI2rfgaztOtfKhJwzccJ074A2ilQK04goi3g8hF9t768NO3EaQ8fbuBODsCuoWQDnvfZhHilD82IJztglzBOnBR9DQR0AxAHwnv2utu0K8VjoeTop3ZFuMudDvOw9PH6RVBaKTa0W0Uv62a78nhZTh/FoLkeDrHgt6oPNdX8YylrGMZXx3YwksLmMZy1jG93HcTjoIbqz+fTsumHd3d+n3+5jGkyYpiQ4yY4uLMCEEZVlxfX+fw+MjvvGNb/D444+zu3eAlJKDgwMOj46YTCaYqg6G8knCqVMbbGxucMcdd/LII4/wyCPv58KF82/ouFrJ08PDA775zDf55Kf+gOOjY4q8QMlQTd40hrpuqOsGgYieUarLd7XVvVVVUZYlk8nklsDizs4OaZoxHo/57d/+OCurQ05tnfoOXuVl3C5aP48AHgZGGc4hlDqpqvUghOtET71o08ZxCe+AVia0XdQvyOi2NoPWuq7oXy3KirZsRkTH8tOi9T4MgJsg+BIGX8NQjayEDHyHlhUQGXZShKSEiH/jfJDh9IGZmETPPQSgQhIkkVH6T3lODbfZ2uzznvtX6eUpSRLYIx6HiKCN9wK8Yn1lhTOn4OKs4CvPeqZN8INqcEglQGm8I3j7EZJXeNFVNIeccays7sgn4TpKAdZ5VKyIlkp3SZWWvahkBAeFR0WdWN8myJxHuiBr6nAhaeJPZE5DEkMuVOdHNqltK8Yjsidtx3qUiCiZ6pCosE8hMRHkbJNAggBohlyfCN6LtIDlArsU0EJhvesSUUIssCcXWFfBU9FEIHvBH8n7wKC0NrALdGDoxdxMsIQUqpOC/V7wWHzqycfROsOaABwWeUGSarRW9PsDvPcU/YKmtqyuDJjNZ1gT/TmVoiznKKWoqjk6SfDOobQK4C+ONEuoShcTboB3mKYOPkHegwpyh2VVMp3OKIqC6WzK0eEhxjQopbqK/6OjI/b29hBCRGDABTAwSbl2bZd+f0CiJJPphLzIGQ4HTKcT5tMRq8Nz1HEfOMfaypDZqXUODvb5X/+XX+M//aVf5Cd/6qcYDAfMyjnCOdK0YDgY8sD99/Mnf/onzKuGJJVUdcPly5f5kUc/RNM0NE3D8SgwLp0zjI+PQQq8g8Za5mWFbQxChYKFIs8ZDHrs7wukB6EkWkqyPGFzfZU77jiP85aymgdmqNDdOQslybKUIstQSjCdTbHWMp5MyHVCUeQBOFQaIUIhRzs3sa7BmADoUsNsNmE+n+Gc5ejoCGtt9LILfbotOhJSoKVApQlJqpFaxYRnkHuWSgYfTS+QskYnKVI6dJKSZhnONDjr2N/d5fj4mOuH+wgiuJlmOOeZjjVVVdOLY09IqIe5QehLjulsyrX9yxwdXEdrTZ5qsnSFPI9KCDik1iidUlYOWznAYWLSdzgY0jTN96zH4ncq3vQcNTK2pbiZgx2fm6+zrxCv/lyb+G8P5cfu3marmZJkmsY1CBTGGKRWGAeawApXMiHJM3yaI6RCCXBeoJMU7xVpluLwSFuhvUUrj5Qa0ViwY4RUSANFqqnrGbYcI5Meg8EQX1qMb9DSkmcKjIXSMz7Y5+F3PMjTX/sql1+6RN4f8PIrL3M4OuSBv/ZTzH/31ymwpJkMzP+qAR/GQesMhU6oakvjPKa2JJmmyDS1Ldmwc1Z6Q1bOF3xhX/LkvsGrKdqnAUx5A6Dg67Ea38z9vhlQvLm9vNG1zs2Flzd/5+26VrpVhOLFVu5+MfwCeEqYB7hXgzGL68V2DoQD6yIg5czJZxw4H5hrcQgP3rFxPLR1iZRQSNg8O2R92OPC9jqJb3A6oa5m4A2jUWB+9wYr7B8csr62zvX960gVpLJPnb0DU5fIusE1Faack9Ql1ydzjsojBv0JPhVUcsBTL7zMziuv8LMf/TGS8oiiKbDG4JyhLkvSnqU/GGBMLESKs66yqkIBYNOQao1x4I1jOp1TDAZImTCfTChVn7XeKhrLtJyTFwOKNCcbFgz7c2bzOY0LkvnqNpzEtnjplmOnOAECb37Xe04sE25x30L/kq96DW5s411bFi3Y+eqxPKwVZPBBj9sKHuG+Yxm2TEIZ5UxbFYwORFzYn2sVI9QCu39hWHZxndVtjxv7tPMnPvbGLPhadif76ku5jGUsYxnLeOvj7b1SWcYylrGMZfyFop3UT6dTqqrqJupKKdIosdRWGL7dFsxra2v84A/+IH/86T+haWq++eyz/OiHfpRWvuyVV17h8uUdXnllhxdeeIHnX/xWAOqqkqODQ2azKU1tcCYsRM6fPcfFuy5y11138cA77uWhhx7i4sWLt0wm3C7afT/++BN84Qtf4sknn2Q4XGFr6zRCCPav73P94IBe0ePSpZcwxpAE9AUBrG9sMJ/NGI3HAJRVyerq6m0Th9vbWzzyyPv50898hkcffZSHHnoHZ8+e+05e5mXcJiSRsBjbRSIDV/BmiVFofQ0j0EhgAEqpAxPNqcioi6KYLRNKRI9BKRHOhcSiD/55IoJGnVdg+5NYkdzlPsNiX6soMSSI4JgP8JMIQGXAvCLw5iJjr60ajokmKYIXITbIJYqW0SgFvaJgbWXAe++7wPqqYrUX9uG97VhuklAB7yNAppVASUOuJe+5Z5vrk5IrhxVH8ynG1kjnQkV7vMZd8q5NwrT90cWKZR0P3scXraO9GMK3fm4nCRKlAi+wZSgiw/XrZJraCm88zgbJVi0VidIBnYzXtmVSSSGDZ5sIUqPWtV6IPraEkERzBKlDKVUADcMJBmCPlu0lkV4F1h0uyrlKvHWY2PYkIjBfCQzNIF0KEORwA3EstCnnbDeOewJI3JKnnHUowv2tYzW4ljK+H/y12kpxZ9/+1d4bG2t479E6DQCtDS3O1IaD2QznHQcvHEf2r0ApUCjyPAeCvLZSMkgMKoVUqpPRzdIUY+suAVaWDUJIEpdQWoPSGusa8J7trS3SNKVpag4PDqNsmOi8HgGqpo6JLxGBfsl0OsWaIA23s3OFQS8Pybro71gbi8J2nn4IGQprkgzrSo6PdmmqOX/4B3/ABx55hKapSbMM68FXNfP5Hs457r77Hh574usolVIUKY8/8QQ/+RM/w8rKCkqH8y2rOeCRXtI0JsoUh+IH4T0vXHoR6x3X9/bp93KECIxkSWBx9oseKysD7rvvB7CuoaoNZR3GvLquMU3DbD5nZXWFJ554gv6g4Pr+dYSU1HVFUkicdd0zU0nX3QtrLUJ6BsMeWumuf7fyda3/orUOKRpAIOSJzJt34JyJ3mKBrepv8CENY7ZzDiUVWoXCJUMCSY53hjTLmc9rTG2iJGvF2E8o5xVpmnH27HmyrEA6ixcSfEi2G2Po9/ukaYJONb2sz3QyZjIeMzq6ivOBpRpkiU+YKtY2eA/DwSpKKqq6omkarHl798ubC9Zebz51OxDydgDO68/R2lIMd0NCvtvmbYCi1zq+2zPrfAQLLA+tSpRqKCtFXiSk0iN1jvcOZApYsjRBJVnoo/MwtkgtMY1EpzoA8d6TSEj0gDljtJRUdY2XNZmFup5TIxFWoqWgn+eQ9pjPJiQCcq3JpWV7c4sXr1dUPrCckiwlSzO2zpxiNpsyH425urvL+QffzXO/m3FmfUBdzjFNhdYeqTVNY1HxKdzLE4SXrPQLqqZEIsilYGUoaMyc/nBIn5y+rvnS1RovHcKfXKtFptzt7uHtQMBb3uWbwJFbfee1tr/Yvt5o3I4N+XZbL90c7TwogEaLr5+8jz/xwmvZam205xdAowAWtSxvZ+P8w0cJdx+ARemjCoJzSKAsK5xXbK8OKFLPhbOnGQwlg6LgeH+Polcgk4RRbUmVwDUViS5oqorVlRXquqZpGra3t8nSDGTK2voQYRvK0SGzw+uYuuTxZy9jqpofevAiU9Xn0tXr/PrHf5fptGTr4jt49KHTzOcl/ZUVyspRzibooo93jqLXwyOwHrI0x4oGbyVVU2NNQ95fQacJqITJbM54PGF9Y43Z+JDVlXV8JWmmE4ZFijBhHnxhe43nXhyBUCfz1VsUKrRA3S1xR88CYCZe9T1uASre8FHvbxj34ldO9skCeOwW3r/pO9ZZEp3EfbbS0EHWNtFRltktbA86+4D2tfY4nHc3zPWJ+3NxXi+VDIobUU3j5j7egaFxfXRz7qIFPZexjGUsYxnf/VgCi8tYxjKW8X0cYVLv+fQff5pXXt6laaoANihFlvVQChKdkCQJvX6fLM3I85QsS8myjDRtfyZ4H1gYeZ7T6/VI0/SGBEwbi5WQN1cKv5nFeK/X49FHH+Vzn/0iTVPz53/+Vb72tSc4OjrihW99i2vXdtnZucz+/j7lvGQynTKZTAJjwBmcc5w5c4b3vOfdPPzwO7nnnru548IdnDlzhiS98fH3WomGtppXCMVoPOWTn/wkTzzxBHVtWF/foFf0MCb4ax0eH2Gs4aWXX6aqqriectx5x5186EMf4l3vfidPPvkUv/mbv8l0OkdJyXBlhaeeeYb35u8mz9PImFJYa5nP5xwcHNDUDQ8//CA/97Gf7RKsy3hrowVjXJdcDECM9AF3is55SC/wNrCe8CKyDUXHfGt5cTjX+SriPEoqvAyylonUUfqzzfq0nnwghUaKFrxywRcustesNx1IRmRoCAlKnviV4TxSS4TzCB2AlrDdkBSS8dyITMgg9GnRIiHLemxtrHN2Q/TwZwAAIABJREFUe5Oz2ylnVj1KWrxok7gRjBSBqRiwriivKQChkcJx7lTG9nrG6W3NlcMpO7sHHI0OsCJIUQoh8PIkYWi9xQeiZkggRBLlInNRKnWSRHFBqlQqibfBL0eoOPbgQQq0jKwl50D6TrKtlUFVEXW1wRAtXuMIuhmJUoHFKGXwmgxXKsiNtsfRJkOEJ4BHzmFsgKKdF9iY47bWRw/J1rsyyEwZ68AF/zuhFEp4nAg+b3RelC7orkapRSUlMhFUpvVQDEllKQXenkhuCSmgiR57zp0kp2LluxOEa/o2j63NM4EJF9tKAIYkVVWilAIk42efxRiHacL/1dUCE2meVROk3txs2oHMjTGYpiHTOcaaCGTJwJSQwZNUaYUUoSDHWMN99/4ARS+AQ01Tk2TBe6+uKpTWNE2DsQTQujE4azow2hgX5Y01VV2SpCnG1NQ16CRFIKjLikYYtNZUszkqzdEaLr34MrapOHfmHN/61ou879R6YNNFCWAhQCWKjc1NVgc9BsMeTV2zt7vH/v51sjxFNC3AqiKwH0GOyHSw3qEQOAvPPvsCP3DP3WRFAbguVymVIEkU/V7B1vYWG6c2wviiFWlcXpZ1zdWrVyn6faRXlNWc0XhCnmXMypLTp7aZVyVJVpCmCcKHYoOHH36YpmmomxJjTAToHcYY5vM5aZqxsrKKlJL5fI6QHq2T6EUXxiNnDN40YWxwFryKwHkAeAUhCewdJ2AkHiXDuOaJ8szeIZXGY7GmiWN3BBvQJLoIRSI+uNkZY2hMQ5b3EQLSfEAv63Fl5xWuXd2lLKcoGbw219bWMNZTlnPqukLFe6+TFOMs8+mM2XRCVZXfzS72F47bzfNejzl2O7Dotbb56o2EMf/1gM3XA5luz7oLz90784wV4ciTjOOqJLUqMBVNKEBAKKSSGKNonKWywWMxTxOkVpTOh/mFqQNjWip8U4OzaCVBC4y3eALogs7wQD7sURpL2huiFJjjMUni6WWwNVxBHR1jp2Muvfgi997/IL1ej8Eg48VLl7jyyktcvnaFD/7Mz/KVbEDaS9BpRhIBHOc9NBZlZgga6sogRI3QYOcemYBWRLlWAeaYC1nOj56S3HPubv71156ltKpj5yuhbmC+3eqevLY07Y334lafW1x/dNKKN3kvLr5382u3u/evdRxvphjxLy1aQLHtDwQARxCKQwCIaggBK/LdejH86ReuWZyvBCwynHuUee+mrNYxLEJxhreOe+66h9HxEVneY70Hyldk2iPcGO0saz2Na+Yk0iGFwdRzcq3Y3txk3rio+FIzHA4Zj8ecOnUKIYLUt5KK3atXUN5wMHN8/FOf5fz2Gd77wL2s5QM+9+XPcDAuGQzX+Pqzl/ihB7bJewV4z2q/z+T4CJVoXFYgvSXvD5BChTlCnOPZpmZ0sM960qeczxAqIdOKKZ5mPkNYx+jwKkV2jn6hUN5gjaMxjpUiY2NtyJXDKd4LEiExvvUiXZiTRQ/hDiQUIs6nZTc/68oYF9fY8bMtY9B1c3gRVEjwN3yOdp3uWhUP8aq+sDif6toPoDpp+DDXDEzFUBDpbCtRutAP2rlwPNx23d/5IYoo5BKrbV2UT22ZjIgTz8lFlmPXx4n+7/F5DXQejosyrMtYxjKWsYzvbiyBxWUsYxnL+D4OiwfjePi+B0mTHtPpmHk15/r+Ib//+/8vu3tX8d7zI4/+CHVTU1U1pq6oq5qqrrDGkuUZvaJHlueBOZEmKCnZ2tpiMBwGULIo2N4+TX/Qp1f0SNKEJJEURcFwOOwSwW8mhBDcd9999HoFo7GhKit+61/8S+bzObt7e1RlyWw+o6zKIAUZF77DlRUeeeT9PPrDj/LAOx5gbW2FlZUVsix7zX3dLkICQXJ9/zq//hv/gp0rOwwHQ9JMIrViOpvy9FNPcXR8TG0apJRUdWCHJonib/7Nv8VHf+In2N7eYjAY8IM/+F6sNfzG//FbbG9v8fLlV/hX/+r/4t//8R/zd37pb3Pu/Fm89zz//PN8/vOfY2PzFP/kv/8Vzp0/c3MB6jLewtBCQEzW+wjstcXFLgJzSAXORq+ZwJoI6/jW6yRKjhLBG9cy1gR4C7ZlEkYUTbRSl7G2OAJ/3gbpIBmBIxmBIiWSIIGKxXsbAaOw0NciyJyG6uE2WeSiFGtg/CSRLYmUka0UZKH6xQbbW5vceXaDC1s5K31QyqOjvKgjHrM3YVvegdAnyZCYlJBS4IRCCtDOcyEzbK2e4tzmGs9dLnhpb596PImJguhH2SYy2rYuYtKjQxbDNUEQZFwR0VtRIDwoYuqm8xhyQXJVxRvoQ4JDqcAkDmxNQSKjjJ2I3nCurX4OB2KMwRob+3WCi5XVIsrHtmNIEn3pGutAOKQk+AvZABi6VvU20F4wxiCUjkXtos3cdUlB4MSjhpNKcCFkAE0EeKFAya69IKJSawSuQ9sVCFPjZXhBiFZCN7AXg5zt90C1twxJe6FCu67LANgleYaxhizNuO++B5jNKqTQONMwWCkAyLM8eqAKkMHPVEqN1glNXXM8GYckmDFA8ABMkows113CyhiPbSqqqsRaR1PXWJ9wvH9MVdXkeYZzLngk9vpkWYZtKoqiR2NKnPOdYoA1DusMAqjrBmMs1voAfCcCYw0oRWMbvA2yvPN5FcHtjKOjEZPphF4hUSqoD0gFvX6Pc+fPk/z5V9i9skOR95Bece3KtfgcEdF3c0GqTCmMadAqCe0CsAac8egkJUnTwFYBgmSxAClJs5SmajjYP+g8XHOdh7FOSpKkYD3rAZ4XnrsaWL948jwnSVOGwxV0GjweM63xwrOysoYUIjKaQ7LTGENVVTz9zFOcPXOOtbW1zkv1+PiQpmkAIrhMd/+kEEzGk1DoIQQiFnFIocFb6np2IqEqgnSdxOGdRQro93KUDvLm08kYaxqyPCPNctI0enLGMTXc2+CJGv4rpLS4LMc5x97eLsfHh3g82+U2q6trSKFJkwwpFUVR0OvlOCR1XWJNw9HRIZPJ6LvStf6i8UaBmu8sINPus5UIVxEYPmGoh/3Jjm0TJAFudxyvlib0InjYChRGWLZw/PD996LMi9g6Jc8UsyYUfKR5GPNtY8lUeE5ImVDNXSenbIynSCUNBqU0jXVYCcLNguwgoWgkTVZIJdSNoShS8rwAqUg1TBpDIixepPR7sNZoCpFRpIpUS155aYdf+s/+Ll/5/Of4yhc/x3C4SpokfO1rX+U/+smfZO3+h3DXvo7SKelAYUwBTcNcVnitUZQYLzu54SJNcU4gvKQsHXVVoXOBr6esiIQPrhjKu7b5vRcPqF0DJLEgKsxnxK2bRrzkJ881nL/h+vsWMPE3sq0W41byjjcDjjcXNt7s1f5acStA8uaCyrdbuCjb3nrZxT8WiHEnTDKc6wBDIijfylt677HOxPddt84yLngr+qaml2lW14ecP73CxsY6x4cH1NWIc+spw0GKqyc4U+KbmqKfkeKofEOSCOZNhcKQKo9wDeV0hkhyVlZXGY9HZFlGv98PthjzGRubG1AlJDqjnNYcTAxra5vcfe/97I1q0IdMRsesr/TxrubBey7QGMfR0TGnT5+iqUoSISmP9mh0EpiHm1usb2xhVA8fi4OKPEPgmB5fZzhY4frBAWlW4Js5R7MxZzZXybRjPBkxGK4hpCeVQRlhUk84e3qDKwcThNDggoJFkKmXHXgXZ/ndfF8svLbIYmx/PWHkLbxB+6s4WaD4xdcJICR0IJ2IkqXdZ24emwWRhbiwIe8x1qKVwhDGMnxgr7bS7z6CjtbZTgHg5n20IHZ7DVq1jI4ha4Kkf6daEF+XUXnFW49pTFT5iSfrPSpKzRtrbtUdlrGMZSxjGW9xLIHFZSxjGcv4Pg7pPHPh+L0//CRH+4f8/C98jPsfuJ/prORLX/oio9ExTdPwj/67/5Y0TYAAYrST+RdeeIEvf/nLrK+vs7V1mvl8zmg0ZnQ85uWXX+bPH/sqTz/9NM568rxASsjznCxL8TiqqmJtbZVf/dV/yp133vmmj39jY4PNU6eYzmZcunSJSy+9xHw+p6kbnHckWqOUJM9zPvjBH+IjH/kx3v/+95PneSepBnQVj99OQksIydHRiH/6q/8j87JkOBwyGo2oqhLnPbtXrzE6DtfReNf5+kgp+JV//I/48Ic/1LHXIDAxP/CBD/Bbv/V/srNzhbKu+ebkm7z80ks89PA7OXv2LCj4+Mc/ztVrV/hb/8l/zMc+9nPcsMhbxlsfNkiQqggMQmCdeUGQLvUevENJgZRhOiUIVcFtdXfEJiEyyFQHlkWwkZgL6KrKJYlSEFlDnuYkSepiVkgKhFRByjO2KS0FTuiY+HdY26C9QshAklSxqtirmBTzUa5KBQ80mSRkWjPsZWyvr3LhzJDTp1YYFpBqA75B0cNGxpLwNlRBx7P2Ioh3tmkRIdqcVQQ6kdGP0JP6OWdXEtb757h4Zp1Le8fs7u8xr4Lsn48czwBgxuuIIPiv+Xgtw3mbTvqObt/Bu0UQ2KMeIaI3q4jJlJBhCbJeLvjEIIKvpZQShcBLgdYnnoZCiq46GxtAP2OCfKpHRl9MGeUQQ5pItTdfBE9IqSVYg4tsRScEKIXxHidasazAJPNCYiJMIyPwF2RmfdiHsMjImMQHuSopZGhPIoCqAkKFunNdcjeJTGghg+yqty74braykK2H5Ns45vMJWZahXJCabROgdVMFVltjSYoBq0mGtx4pC7IsgE1NBI6ds7gmJOmEBm8sSig2Ntc6tkvr32NdlCvEIYRCxPvtnUcnunuuSO/I0pS6DgCX846yLpnNpvyb/+dfc+HCHaSJ4+q1a5jGMOgPWV/fYGNji6JXsLq6QlH0kFJRugCIFUWBEIKqrpmNjqnmU3q9HkprZKK5evUKX3vsMayLPqltIYGA9ZU1iqLH5uY6AEonXL22wzPP9G6QfpVSopRAJ0lgayiNEJJEaqqyDF5vIoC5TqbBi1EqjFeU1mE8yEQjpUL50GcyHYBI60NRhpASIRxXr1ym38sDmKo0vV6PvMjRaYF3jrquQCqkCGzR0PckUiryLAAbeE+S6O4Z7xxkWdIBpUEe1Xb/vffUdc3e3h4rq+u4mBT3DiRVJwEcigPACY01DXVZMp/P6Q8GpK6PwLO+vo6zoQ3JRAUml62QaDyuA65amWjXjZEeR0h+JklCWZbxHBWSFGsCq1IQ/PiMMXgH4/GEp5/6Jnt7177b3ew7Hn8REOa1GWICRJTI9hIvDMKH51H3hIrevW8EGOrAE068FIWXGAHCGc7qlP/g4XdSHeyQX+jR1BUNDXmakCWh2Acr0cohaFAywTsTQMVYWIKUeBfUB+rakukE6QKbViuBVgKvPEJ6TNOQJIpqPkUKR6+3Qu0MvWKIMg2y1EyqManUzI52GfR67OwajCnxGK7s7vCud72b559/gaauuPLKS8xMzfrFe5m9+FlOr/TwZOhEMTWCpCgwpkLYhKSakScJvUwzmzfUVRMKktKcXKdYKmrhSJREjPd57+oq4zM9vnDVMLKzUAAi6ApWwnVtwYCFi+5OgDsXgcSWieV9UIlYbAsn27p123gthmT73s3+ba8Xr7XNt2P4eI0Xf97AQHQOyYncr4/FTG37b/Ep504kpNs5k/MO4QSYhjMbK1zYXifTAqXm7F/+JoNegTNjtMpIbc14fgTCB9Y/KohdCBDK4WWDFI5ECcr5lLIyrG6eYRIlygfDAVmWhXZgK5pyQjkrKforCJWw2RzzCz/+Qe44c44z60MSVfPLf++/4OXdQ9aGA/x8TFU1WFuyv7ePlglCaFQzY9pY0v6Q3fkcW1dkG3eQ54IszZhPDqmrOVgQRQr1jIOj6wxX1ji1ukU5OyQveiT9Deq6JskcOjbUQsNoPg/zA3Myv4cb8DxaJuEbXdq1wKBqwXPEwjOm3cxNyGL8yy+AdG+g8Zz8iG1DSAmRpdp6LBJzBVKpoLKBiEoPURkkxqLn4uK5dNckFoEAN6zZ22KAFlRtfcZbhiOcgK0tCKnVMrW9jGUsYxl/GbEcfZexjGUs4/s4nJT0Rse88Du/xxPWs7e7yy//g/8aaz1N4+j3VlhfX+c3f+NfsrW9SRFBwTRNybMc8DzwwDvY2FhnMOihtEKgUCowED/1qU/x2GN/xng05nd+53e4+567KMuSw8MDjo8nTCYT1tfXOXPmzJs+du89m5ubrK2ucjVJOTw6CvJlUpFoxdrqJmfPneWnf/on+chHPkJ/0O8kmJxz3QJlEdR7s/sXQjCfV/zzf/7rHB+NUInkhRdeYDqbxuppGI9GNE1DOZ+TFQVCCvI045/841/h0Uc/2CV6weF9OJazZ89y/tw59vb2GI/H1HXNeDThi1/8Ij/zMz/NfD7j05/+NKurq3z4wx9Gqe8BJtH3WUhPlBUCYoJbC48XQSzUQZSCkrGg3kcc6eReicg+w0eQSCmUDAmTIEoVF9dCYJ1D4mnRxwAGJjdUG7eMIRETqb5t50KiBEG6L5AzOolS4cNeQteIMmXChu9IgcoS1lZWOb+9yfntPmsrOYOiIdU1J2BKiqdBdMnz6DQZq5sRAoeL8kb+5HVUSAZ4AlwYfQIlNUoKLq6lrK1sc3Cqz87+EVevj5iUFb6ZdwkX6zxeCaQTCAUuHoOSEukDyNrVecsTtmfAYMO9kQTgkJjgUCoAsz7KlHrvI2DosQTGmgfSJEFpjZYKh8B7idCqAzBUlkQAL9wXDxhjccIjItjcenX61hcxgspaaayMMqgQvu2jHK2ka1cSYlV4K6XFiSeOb88zyNqGNmHxLt6HqGclBSHJLiROxMS5lCFB5Vw8X8/3wigzK6fMyxl1YxiNxpGhKwNTTEukUDiukyR57GGOVAdgUWkVu6Pr5LC9i2C0FyidhOvQ9uE2aS09Wiuc9aRpcVK0EoE5ISUistqkFDGx5tHpgCxN6Q8GPP/887z/fQ/TKwp8HsaJqq548dLzoZ0pTZZnXfLQe89gMAjPu0QjVcpsOqIsS5RUMUkoKHo53qkFoMSTZYE1uba2RtOU6ESR6BStJTs7O8xmM5IkKA8orcFZ8l6BIwCMKknIk5zSNPRXVzmaTOmvb3LPg+9sKyXQSU6v3yddXeXa4THDfg9hHVjLkTxGyODPFaS7PXnW49rVKwyHfaQUVI2h1+txdHhImtekWiO9J80ynJQIG3xShYsMGjzGWExkk7aJRykUSZKQtvdCiCCfuiCfZozh2rVrJElGZQzeBpa28hk6EaBPgAPrLY0tuXr1KtPpFLzt+rKzJgJCgBNcuvQtiqLP+toazlsgsJWlEBweXg/SrASwt9frceGOO5lN1plMJ6ytrpFlOXiFdQbrAku0MQ2mrqnLkqqsqOYVddl8N7rW2zZuBI46Tk/42YJVwhPpbfFTbXGPeJXXH4BblOw+eTduowVaoowfEuEa3rW9ybu2TzPf38ELg/MpUoA1klQFEM0YUFrgTEPjJI1zeJFghKM/LPDCIrwjyXKOZzUIH5nCjlQpGm+xxqETTV1XDIsisHGloqwa0mROniTUwpImCV5IbFpQeocZH3Pq1AWeu3odjWJyNGH71Bm+8dXHcB5mkzG2nPHVJ57m/vd9gKf/5P/mjgTqqiRPNSJL8EoxmRkSlVLKAiU9ZVOFeY1MaGyDwmJcjVKaPLUYb0lczdDCD2+l1FLyJzt15722eH0DKV/EgqlYjBWBBceNnpYnnmq+pWzdcB9vBwq+EZDx9V6/1TZv3u7bGWSUnEifIoLfbHsNw3E7XCtn2n0rzFXxrQVAmLc46zvAMbDEPc4rZFNRyJzy+ApOw8ogJfcVs8MxSkuUh3o+I5FgrUN7hbcugFDOgneYco6pZownI5I048yZOzg8nqBW1zCNYT6b44zB1hWuLJkeHVNVVZiLyYTTW5usDApSUWOqERUNVT1jI5P0ZIORNVpIer2CajZD9QbgHVJL8lRRz2ao1DLa3SGpHdtnz5KkOWhoUKSiZjY9JM8VqAKpJbPZAYmUJNIGufQkxTQWKRpsM8fKlHJmMJVFyASkQ7hYvBXngX5x7ImLSb84tsW5orjx1e65fwIetuMfEJ+VvttELI5wPq5RXJwHOxYpxC2AuNinWlajjwV9wgf5c+88ztngIR4LB1sllXbcZGHLofhnoQhg4SecMCi7NXs8NRGrE7t+1v6/qaCgLQTrxnX39i+OW8YylrGM78dYAovLWMYylvF9HNoJRt5w53jMv92/zmQ25Zv/4B8ilWQ8DsnAPE34zJ/++7hgcNgAb+CcZzY6ZjKZcOrUKXq9fvBXLAqyPGO4usozzzyDsbC2ts4XvvBFnnrqKc5fOM/FO+/k4sWLnTzKt+tJkiYpp0+f5sknn6KVMiuKnAcfeoCP/ocf5cd//CMMhoNXfW9RDg2+vSrjdoHyyd//JF/+0pfp9/vs7+wyGo0DS7IomM1mNLXBGBvZBxLbNPzcL/wN/upf/UB3HCeJkrDt06e3+bt/7z9nPB7zv/9vv8HxaERtap56+lle2XkZJSTvfve76fV6N4Cyt6+y97QSXgFIfdOnu4ybQksRwSQfPQUDu03I4HkX5EYhLOpjdT0O5QIIKaQM4J4UGOei9KUKMozOB8A5ApFCSmzcbpdgECER4X1gv0kh8dG/0UegOmQbPM4LpBfICOoJAVImEYgPvEHnJRILXuMRZGnB9qk1zm+tc+5Mn41VQaY8WjsQgV2I0HQSc8KF88GfyJQSEoPhn4+XQnSKTCF8lwLBB3aZi4lgiWNdwWA94dTwNOe2Nnjl2nWuHhxQ1k2ogHYWicO2EnfOR09LGZMhwVuQ6NEokXgfgYOOPRyPywVAMlEKXGBetWmaNmEmfLhPTdNgjQlsphYrDRtCKYkyEt/iqDoAoEIqEu1prKH11rQuyLM2sfIffPBSJIBaLVtDCoXEhYT3yQWL1z8AZIIo8eqDF4+UwSMuSM3FBKFQID3Gh9dUvB+LCaPAYVR4b4M8ZJuE/471nrcuPv/5L6B1yvb26cCin81J04IsT7C2ZjQa89zzl6iqmiLPOXP6FM6ZDmxDCKyxIEwEH0KyTGlNQg+tFFrrIN8tJcbOcK5hbW2F8WRKkfVJs5bpF0A2IQRuYcxti1ms10gheM+73gne0+/nDPqrWOdomiBdbF3NbD5FK0VVzULiMQILo4PZCTCSDskSGeQ9pYwFDJ7JeIypHT5K/BbFANcYjo5H4DzbW1vUdRm8Guczin6fosiw1tKYGqkEWidYByLR7OztMZnOsdbiUCR5D3F0gEkS1s9fQKkEqQKDUStNpTQ7ozHyeMTW+jqnNjYZrKZsrq0FT6rjQ775zDeZzSsm0xnzeYWxhtpYJuMxs/mca/sHVLM5WMvdP3B394xrWQpKB+C0rip6/R7z+RylRnFOoBGRKdL6Rt6cbOwYOTi0ENjo0aRFjo5FUgGj8lg7D16KhKQ6BE9UvKUsS0wdlAosDmcgSRKm01McXt/FetkdR5IEz0clJHdcvJMsy7hw5x1gDHVTAwR5dgvOKFyiwJmQkHYNZVVimoper2BtdfW70LPemvhOyEW+ev7WptpPgMQOdGq9frnhydPNvYKPXCjyEqgO/BKi42h1eyCOmyox/PWLd3H/6S1e2bkUGIipZlI2aG+DVCSaxgmU9N13rQvbM01FmmbUVYlWMnjKmfAsThKFEkGiVwiQwiFdAB/zJEMJhdMeZ2zo/7Mx6aCPEJpkmFMn4EpDojQJhkJ6HIKqqZmXc9793nfzpc9+lne+651c273G7tUrXN/f44Ht+6j7m2g1JetB3dTkMgBGPk1IlcKZBmFKEArvJcYapErxrmIwyKlri6jDHEArReYtAyr+2nrOS5Me3zqa3jBn7RigEVwU7WtCxufPCagLC+sFsVgw5E+ej+Kme3+btnOr+f/NzMf290VQc/H9tzOIeKto1RhaYNZFicjFsZVuXKR7zUcFgDDfDbKW+CCb7pzDRoa38YLcGhQ11fwYlacc71b0hwOkqxkdTkhPbXI8mzHIB5iyRDuo3JREK5pyhjc1NAbpHKOjYw4PjrnzznvpZU0oKvGCcj7DVIKJs2gjqJu6Kx7Bw7ia0cszKluRaIHxnnI2och6lOMpWlts7XEyI08ypuMRg/6AugGlgvKAcg5pGtz0kOs7nu1z55FaodI++3svc+HCnTjjqUvLap6xf3yZQbbCdHTExprBlCWWBhpFbefolS0gQTqBDTVLyJaR59s27PFt/RKhSPHGoon2t3D/WlnnsB6J7wmBaNcMPsxP22dmew+JIGbX19rXbwABo5dwN9cMPS0U8fmYD3BooRe+20rlhtlkJ7MKN+z/VhL7LRu5PYfFdrkwZHfrrTacs+E84xqnHZ+ttaFY8DZ9fRnLWMYylvHWxxJYXMYylrGM7+NwMgAY2/fdxxnjSIoejam5fu06f+WvvJ+f/xsfY20tVIZWdUVVVsyrkqquqaqSpjSUVaicPzo+4urVq1y5usPBwRG1aTrvo1Qrfvu3f5u8yEmShPe+5z3cdfdFHnnkER544IFvC1wUQnBweMjxaBT95SRKKd73vvfz93/5v+Tee+99FYD4nYp2kXN0dMRnP/tZpJTs7u6yt7+LUopc5VRVRV3XOOepm5DEBs9DDz3EL/2dXzqR77kFyqe15qMf/SjBS/FFfvff/FvqpqFpGn7tn/0aw8EQgaTX63XH016/IOu2z97eHpPxJHhMRlDkHe94B3fddZHvDYjg7R5BMlQqRee71AKIzuAjICii92GXkHIuEM848Q1KlcYpAigZmXhBE010skFaSSSKBW5FuK9EsDBW+0sdZVel6pLhjXcY1yCcRychhWGkJlEWrUQHXhqtKUTO5nrGxTu2ueP0BmtDQZo2eGygtolZkPbzIsqtglEG5SJIzkJej/a8g9xnOE7oEiT+RK4I4ITINHwmAAAgAElEQVQSd+IW6IUkVQ4lG4o1xZnBaV45vcalnT12j0YYY4PfZUzGJDrBCYeQCukNrYeiiKkQFRmMAYONQHtkLqJkBB9PqrS99yil0UpCKxWbZXjT+syZwOrzHrzBITq2l+vOW0YGTNhmIhQWgiSfiICeD5JuToSkH95jvaOuGmrvkUmKkCoyE8P5SCFoWs8ZIYLvIwFottZ111EhguejddH3MZyzawxCCZwjJhYjN8S7WMnuqCOIIvwNOZ23bbzyyg733HMvdWU4vX0OrRLq2jFcyQlF9p6zZ+9GKUVT16ytDcjyDNXeeymDhCrhs1onTCZTxuMxs1kFEGW1IE0zrl4e8fzzz/HwOx/ks3/6BR54x0NY3zCfl53/WF3XHB0coyIo2ev16PUKVlaGKBmYr2magkxYWQmSp70ijQCYQ+nAXC16eWBAed95BhprEAiMgUQLHn/8MTyeeVnS759FK4XQUXJXakajI9ZW11kZrrCxsQHCdlJh09mEgxeOueuuu5AKUqHRSqOSgsY6nnryaeZNw9FohMGCTKisR6YJxjl0XuClhiRByQShE44bz1MvvoxSkuevXiVNQkHDMMu4sLXFu+5/gDvveACHYTKZc+XKNRrToNOUewgg3PraOnVR8Pwzz3B/cg/G2MigVZEdGsaZvJdxoXch+km2S1iJtU0HKrbyp3CjBPrp06dREpyQKJVirSNRIGRkrvk4PsuEXq/g3LlzzGYzXASNnHc404SEtrNBqtgJVCwIqKsBVW07tuR8Pg8MH2NY21hHp2n0hZI0jcFax8H1I5pqSlVVzGZTqrqkqmoaV+Gt4/r1A2azMVJ+L/TMV8dbAyou/h3Bpsju6Zgu3XsLQMpCurvNzHsMbRWMb42B2+e4D97aHsfHHribhza3+cbLL2PriiTTjGcTZisFa1koMpnPDc5LUu3Ic5BK4myQQEUrnK/x1kZGtcS7FClC+3BKRblgUDpFCkuRJqFARXi0kECDloGl6EyNSnN8Y5Heo3WKsJbVXsrl2THeOKazKc899xwIQdEruHZtN3jRSsG/+8NP8egj72PtrgeRe39GojypzqI3uMA0NaDRQmC8RgvQ0iGC0SRaBlliKTVpqnC1wbuKTClsY1gXc372bM4/GwkqH0AV3zGR4iVfYEydzCkiwyp+6AaYpZsD3LIJLN7y121Pt/J+u9V7N7//Rl5/u0QgeMmOZajUidKCc4usxAVZYH8i/2tbT+jooWcjsAhhG545dVNS1Qlr/ZQ8lSRpzmxyRN3UHOxdpZ8LBoNVmjKybOdTTC3oDwZhvqkEx4djigS8sayvr3F8dIxQmnI2p5rPggKDbciylNnhiLW1NWazGR6PVpoiLzC1YVj0scaT5DlSGCbjMVkq6fdypJfUVU2e5/R7/bCelEFOM8+z6E2scLZhNjni6mXHmXOb3HHxHp7eu45WQ4QzbA0Uk4NjTp8+h6s8s9mE4vg6zkpW1rfo5QX1aMpsPKJXnMXLEU6oIK3f4rWCbu5rb3PvbntPpYROqjn0hxtAOuDVHeSk65y0b3HDZ8L7gU0pY2FxB2bSzpGjskY8fnwo0muaJj7XFrrowrr3xiLDhWPiRiD/VqF0kLsXMhZXxX22Xo5Kq8CETRJMLLj6dtSJlrGMZSxjGX/xWAKLy1jGMpbxfRweR9Zb40P/zT+Er/wZv/eHf8Tzzz7HcGXA3//l/4r3vOtdALedjL/yyg6PPfYYX3/i62RpxkMPPYS9Pywsy7ri0qWX+Mxn/pTt7W16/T7lvGTelDz77Atc293lM5/5HB/84Af5+Z//GP1+/80du/d84hOf4KVLl6jKwHJIEs2HP/wh7r//voUK87dugf+Nb3yDg8NDsizj+vXrpElCfzBgdXWVnZ0dXGSeBN+HkOz827/4i6yurcbciL/l4mkRZP3oR3+cP/70/8fxeMy5c+d47rnnKGc1aZYyXBl01blPPvkkX//619nfv06WFfSKXkieR0DSect99977tk94fK+E0iEBLJwDH2R6hFIogoya8yfAITZ4LXoEUqsb7kELYikhOq88qRTeu9gOHM47lFAgIwgmQ+JTCYWKG5Dx+97YTvKvTR4pCU6leCmQOiy8lbAB9LZBmnelv8Kp9RUubG1zdkuzNpBk0oJQZJxCCIX9/9l7r1/LsvvO77PCDifeWOFWdVdis8kmm2SToih2U2OJHEO2PCNbL4MRR4IwtoR58MCALNsYwH/B+MV+8IuCAQsDSIJkjyiaFEkljkSKOYqdm1256lbVvXXTSTut4Ie19jm3qgO7mcSm7g+ouumcs8/Ze+211/59EwWOEisMDhNy/bwP+W1B3AVwyNIz/tx+4w/93Xtau6X2ofeYFLVALaB8sHKVSpAowfk048TgNJt7y2zujNkZTVB1AHLwwZpSak9KsuglHmo8+siQdjZmESqPjmpRIaIa2dloNxuUhc7FzD3vwLpo4ShRabp4v4hgzRrtoLyQWO/x2Pg1NGcgHCvrPc5H49g2I9M5dGy0OiRpmiA8ND5kJXobcriMs3gpads74QUjaBgBaRcBzzbJMmQl2jA2o1o22C8LPApnzaHmoAXnUSoJIKexr6r8+FGp2WRKU5dMJgKdBGvhBI/WGu8tSZqS5wnOeVSe0DQ1SZrivZuDPhCbrniMCvmUg/6QNK8DUBtVbEIILn77ea7f3OTshfPkvR57Bwd0OzlKaZzzpGkGwHBpZQ5udTudADIqTVmWTKcz0jRleXWVTidnaXlAmqRkWcb169dRJmd5ZcDZs+cCWJWpMHZlaNR7wDYhc3Vz8xZaK/Cec+fP89BD51BKI4UnTVKefuYZThw/Qd7p8MK3n+XGjWsY09DtdpjOpugk4eyZs+g059b2NuPpGFPVbN6+Q9rrh/HZ61M0FR5BYwWVMbi6wrZnuvNYH35KCFa9OlE4p2isJ08zaq/YnRTsHEzoJZq6HFFWNXmvB1VJ0xi2traY7o+xQiATSX/QYTatsL7GOYtAo1S0o3SONMnQWmGsQysXGpo+qmgCMhjcAyKhKhzn8PylpaWYNxqGeV1Xc7C5bcyKSODIOym9Xjec4zisC/N1K2gLOaguugb60JCeTWmMZTQacXCwH9TOzmIbSyfLUHiUkIg8wXmLaWqMETQizAXGBNu/opjRNIEstLuzzf7eHv4HuMb5QdYrOSy83ue+cgPav+Tb+fbEfSvDQ8qsADMeygX29z4OwAqPwPFfP3SWxx84xVdfvEYzK5F5ymw2YlbXXNoTvPmhVUb7I6alRSWSREo8krJuyFQg/9SNIUkF3oV/zluET4NSUYigBvOCLJEInyCUwDiLiNcGITyiEWjpkdoFApEGhKCyNUIk4Gu6icZMpkgMzgSAvZN3aJqKNFmlKA3Cw507t5lZiz6+wc6NGacHHRQeJ0EIQy9xeCwqTxk5G/KahUKqhKIskDIN52RToRNJ4sO6IxWKxjiaqmLdNXzw7BJ/fmV/AdYuBIiEa+RiZLe/a/9fpPzND2dULnLvderQ8146GNrXfmUw8TvVd7Ja/VGtVl3Y7gNjmrlzASzuTV7yz5r54wIIaXFNE86fQ0CjExYpDLVzFLMSWxi08CRaYqopZ04fZ+/uLaSTYBtUHhS7LlFsj/bo9rp475hMJxyMD2jKCmsCmJmmKVoKZk2DMxXdPEdYSzfPcdaQJpp+rx9swYVgOByyc/cuHs+sKMFZRvu7PP7+n+Rgf4c8kjrqpoYaOp0O6GCVr5UGERS3la1IE0UzmzDdTxEyQyoo64osTVE4ehlMpgWJyEmSjN3NG1gvqcqSvPNmICFNu9ze3cMLH+4VkPOG672j+pWXXHOuxKFb3HD98hzOLBWtGpFDCr9D+HtwqQjXT2EX1qGHbYSV1jjpIb5++76EDNnN96sKZbQuBUKWsg0OJ1IENwwfCT3ttueqX1rCwH3z+mFwm0h/E8FJwkMcx4v33tqmWrPIjVRazbNAj+qojuqojuqHX0fA4lEd1VEd1Y9xKRGC1E8/+ihvKRtmf/IxcJ5HH3mE0xunF3Y/LJouTdPwt3/7Wb7+tb+nMZamMXz1q1/h5MkNlleWaaqapm4w1rBzdxe8JMt6PPzQW1laWWZvb58XX3yR0WRMt9vl//69/8BsNuXf/Jtfv8eq5OXAzJDJ1OYtCD75ib/k9p2gcPDeYZ1he3trrpL6wZXANJaP/unHscYxnU6ZzmbkecbKygpJkhxi8EK3E5qQb3nrm/iJ974nAj6vbsvSfv6HH34z7/upn+BbTz9Pt9+jaZYpii36wyG7e/v84R/9EZ/97GfwNuHEyRMMBgNm+yM2b92hmBXMZjPqpqYopnz+C1/iwoXznNo4zsbGBmfOnONNFy7Q7XWABZO0vTF7IzRI/sHKebSUcyaviDftAa8J+YQggj1pq3gRHmMtXslo0RfuyeO9PjKyd4MSMDxfRDBxoQKkldOFvDYRACMJOEnIeIz2VEJJUBItwEoJUiJVAh4S4ZGJpt/vcmJtibMnj3N6eYWlfodpdZX9/W3qqkapLudOnWbQW8fLCuckpdzF+SmNm2Go0fNGRas8cPeKBnyb0BcbAvH3rYvRPZ+t/b6dB4RFoAj5ZKHxn3tPmkLv+JCNtWW2RiWbu3vc3dmnjtZZQZfocT5YjIb8ShksKWMzw7WNTOcikGcRhEautw60RkfFKOJwA4T7LPLmnzSAkYQsRuMWyijnXAARnaOxFuN8UJvpBADrwEfVQDSBC2NDSqSLYySqO0JWppgz2oNKNnzO1j7Lx/2OB+9sUKwhA6jqo02uTrBtk4eQR6migtJGkLJ9/60S4Ue9er0u1jTUQiBlsOTSiaAxFWmaBmWmdyRa4SLwU5UV1pq5YrEsK7IsWmB6R90YhBQkSqKkCg2reO5PJxOcNdimZtDrcrC3w2yc4fGsrCyhkoRiOiZJ0zAWvaUsZzRNw2yWRgWqR8wKkIL9/T3A0+/30Fpz8+Z1ep1jvP+J92OcJVHdMD69pKkNWiqqqqJpPF/80ueYTKbgBdbUPPDAA2R5D6UkWkmsMcGON8tC7mCeUTWGc2fP8fzzz7KysoJONHmnywsXr/KtZ55ja3+H0WiCA4x3qCRFSIlKMxDhq1IpUmqEVmiVgJIkOkUohUYEy08pA7lGK1Il8UIwrhu++vRT5AqODfu84yd+gm98/UusrK2yu7vHI488woMbG9zc2WFpfZkLZ05jGoFUwV7SGgHCUZUlOzu7bGycJkmCjauznsoGBaH1ATBuKsN4PA6gh23mx1tKidaaJEnm192maSIh6F4LNaUUaZqi1GKdEtRV4bqZJilpmoUcvdh49z6j0+3OST7bW3do6hrnDNbAnTu3kNuKTqfD8uoq1tkwHmWw4M1EhjXdYDUpwJgU5wzH1tcZDpZQ8o15u+7vaxh/N8+F7w7IaZvSc9u8+0ho91hCzrexeJ8SyZv6ml948xKfu3yDvcmUPFNUZcGoKGlkwrfHhp9pgvKr00nR0pNJS1M3KARKEs5jY0LzXkictYDFVFMq40l1QqfbCQQbAY0pMdaRphqdBDtIASBTGg2NqRimCa5y1HaEBDpZSt0YUlmhbYMQjqZpWFtbY3VtBSklWZ6xd7DP3u4eDx47zZUbNxkeO8tMdMjTHtVsHAkLoFQkvXiD9A4lJTqTeN9AoqmxaCmQIgEvMY3HmQqdKRJp6XZS6nHFe9KSz+cJo8ocjnRb7ONDx/UwEBKOBwQ1qr/n7zKuL152TIl7v2mP6P2OKa82Hl8pR/GNZom6+IwtuVFGMtu9oOLimu9xkTR1+G/WWnwkJNm5HarFieDksDeaojsgZIP1nhpDqhJGu7s0sylTuY/E0EuXMeWYahKcICpnMNZhypprFy8xLStOnD4THGE6HfZ3DmjKGUrAzvYWS4M+tjHMZpYszZh4S6/Xoy4LGhGzfIXk0ovXOXlilbX1VRpT0+n08KYhz/O5+l/pQEjq9XpMJhOyPKMxDbg6EK3wTMcT+usrdAddtkcHHD9xirKcIr0FcqxxVGXBbG+fpfV1tFZMi5qst0IpehxMt/GomG/omNt1zNFCCCPUcc/KuP3WB/LDIok0Am5zcC4++/550i8et5jjDin95uNhsc0F2Sq+jhTzsdC+gOMQQB+vqy7eE7XT6zyPUcY4Fe+R7r6PGx8L4drant1z0LBVzqrWwt8tAEv/UgegMFZjTIBoLZOP6qiO6qiO6oddb8w7laM6qqM6qqN6jdUqdDzf+MY32NvdRQr4zd/8TT73ub/jF37hn8fHeYyzfOqTn+aTn/xUVBdKtu7eYfPWJjt3d3jx4ovUdY2p6qBwsQ7vg8XO1772Vb797ec5sXGS8+cvcObcg2xubnL12jWOrx/jD37/DwHPr/3af0eSJK/8bg/d/G9v77C1vcV0OiXRoSFojOHLX/kyv/br/y0tiPGDKc/f/u3fcv36DZRS7O3t4qyj2+2yvLzMjRs3UFJS1zXdTi+wKo3lwx/+MMPh4HVtqdPp8G//7X/P//Ab/wuXLl3iQx/6EH/zn/6a3d1drlweMZkUnDh5Au/g6tUrbG5usre/y2QywVqLtRatQtP0zJkzjEYjnnkqQUqB1grrLP/6X/8qjz/+eGDq8soK1aNalHNBkSKlIFEaEJiYFxKAqNBw9k4EABJCUy6q2gQ2WoAFpaOQIJVCCBnUfzYq2Tzz5rZHoIQMN+SHbItEHOtKSJDgY44eBGDEu8jxlx7tDJlOWBoMOXV8nbMn1ji5OmCl3yHJ1pDesL11wLjaweJJFXirkG4ZayrA0ZF9VGKou1Mm9g6m3JrftIvDjRHvcY5DmWa0QsTwOYWLQGzcp/f0T4KkJKgfHW3OHwgcCik8mXAkWtBdzVhdeYC9k+vcuL3D9t0dMCYoIKN60DmLJbRpdKLj+xCkiUJKNX/P3vt5rqG3NuRfxvfTNs60VFFVakmitWP7rq2zQenEQkUhhAjMd6LSREqUB2kl1hFso5FBdBhBCu89rm3meQIo7APQYaLlqY9zNz7sYy0E1ntsbLgEq8cw93gp8D4AjCFLEBAqKDZFUC3a8ILMM6wIilnhw9hqc3N+lGtlZYVut8usKGjqBikEKgmKA2cD416phLoO6kOdaJqmIYlfy7IkTbOFhZdwZFkaj72nsc3cZrMd07PpFK01k+kEIQSVsQgJ27v75FlCd7CEs46yrEi0pqlrvIeqqtCJnjfhgrVmAOXrukJrzbVr1zh7po9qFahYvIrq5qh8cs6zu7vNRz/yJ2itWT++zlsfeZjBoIdUYJ0h0RlKa4jg9mQyodfrs7GxwcFon42NDSaTGVmqGY3GXLxyNSoQFUYInPBIlaGSJICMhAyqcE45lEiCzXCcw6z3SO9DJrOLOa4iWOilaYLVCTLROCXQnQyXJTz87seY1DOe/uY3WVs7zoU3X+AjH/0Ib33HO1k9foyyCFnFOJBC48RCgeCcJ887DPr9BVEhnns2PmYyHnHt6lWEFBwc7FNV1aIBGh+bZUFhOpmEY5nnOWmaztcSSZJx/tw5dCQEeHw8Dx1VUdLr9llbSxGICDqClJqqqtjZ2WV//4A8z0m0jk1Y6ORdWjs5CNtsJDjvqKqSoiiimtbQNDVFXSGEI00T+p0uic5+KOfWD6JeL6j4/VrT3QsQwb20Fh8VjQvrxwWoGK7l2hl+9vwDPH9lm62tCUk/pzaGaTGhQVIKyc1pw9N3C96x1sOaWchAtB6HRvlAeikqAz7MPaZxiETh8WRaUjcFqRJU5QQlBVMHWR5IC2SepvB435B3BwgPqdR0ej2cLXFOIrzFyYTGGKTWdFKNbCb42lCUJaP9fbrRKeT69escWzuGF47JzjYvPP8c73/rm/BLJ/FyTJKEudBZiXAlwoJMNFqnZLmgnNUoGSybpbEkyoOCsm5IdI71jsY7amMxvkFKSO2MR5eW+NLtCS85BIePxn3gyGFV4vw43qc49JF8dS9cfN/rHpZD+sVrv5yC8eVAx8M/v9HWzK21aQsQBmgoui3cp1rEL2xRvbORyLQAFoVzgbzk41cXCDS1cewfzDjZX8XVNUJKyqLGKcd0POHO5g2WVx22nrC3paOCu2F3b5+3vu0dPPPcC1gHO7dus723x8qxk6TGUjcNpqqwTRNIpdYwm0zodrqkScJkMqHjOywNhzhpyNIMoTt0+wP0U1c4/cADDPqBepYkKVVTU1YVWodrbJqmYc2Ep9/vB5IJQTGcCEunv0Rn5ThjY3ng7Fv57FefopANWmhWslUyDMPBMjdH+0xGE1ZPbtBfWqJyEiW6FK5P0QSlrvAhw7GdVxaK6lc6Gdpv7iO6HRqXPh5H8Qrk0EC0k4vnLBbl8/XHvfap95azC4JZWJqG88cYE1X+8R6I9u5kAQyCiMrJ+N5EC4seonbcA66G9a3zbp5LH0hdLYkgEO2EXWRMLrIkF5/3sGXrUR3VUR3VUf3w6whYPKqjOqqj+kdQ+/sHfO7zn6csK37mP/tpHn7LQyyv9PnCF77Aww8/zLe+9S3+4A//H0ajGUopLl++zMHBHvt7exSz2VxJqLWmk6fzG+62Ee+952C0z93duzzzzFMMBgOOHTuJUoqt7W2Wh8t84hOfYnV1lZ/92Z9hZWVl3uA7XIdzBP/0Ix9l685t8jwPii5vqZua5557jslkQr/f/4Htr8lkwl/85V+GZvJkQlEUZFlKv9+nrupoTxbK2tDMf+9738sHP/jB170tIQQbGxu8+fwFvvyNrzMpZuzc3UEpxcapDeqm5stf/jI7OztMJ5PAPs9SsixlOFwnSRKm0wmdTg9jDZnImEymdDo5RVkhgN/+7f+Lj33sz3jsscf4J//kA2xsbDAYvD4A9B9baZXgpEc4jxRB1aZ0aFYg9fxm3zYGmQT1k5IBEGtVcKGJ0wRAzQnQwRIVIUikxka2srNuLm0UUpLGm2MrI//WuQAOCfA+Kt1EyE70wuOFItGSNIHlXs6Zk6d45OQxji2v08+G6GwZlQ9xqUVawamVx+hNjyGl5MTwfchGUmztIhUIpXAJeKlQ2THWTp9ksvksZb2FtfX8xh7axlRsDMoWWIxgqHC0xIZ5eXHPt8ILHMG+c/54LxHSRwWhAGfoSEHHGoZLGetrF7i9s8aVK1fZ3xsHK8wIdrjYFANB0zQho8U4RCChByKEkOhMEzC4MN/IVkMogppxoYyI6sb4OaUU0DKrWagqiE1JKQMoHOSlHqETjIdEayoXVI7eGoz1NKahqmscAi8UXmscAXh0zuPbJmi7D33MTRTB0qodb9aHXE1jDMa1ioL42WQYdkIIhAvPETLa8AIeF+xuCYrIkE/5o129Xh/vxfxfwNb9wspWiJDR58JxqMpg11dV9TwDse3etXN4AJ4CEC6lmDeqhJAxbzFkCYUmradxAmwAJMu6Ic0dayurlFXJ3s7uXAEazodIUBBQliVSStIkwXtPURRMJtNg79mYqE4W1MaGbD9rqaoKvOfjH/8IdV0glWBt/Tgf+OknMKYB6UmSkJXY2irXVR2UiXkXay03blwnzzKkUJw98yBJnjEuK8ZlxaSoQIf5K+10EEoFea1UIGX8qhFah/mGMEd5ESwfjVQIJLW1SOeRTlJWI1AKqRVZotmbSlZ7HZZ7OQ+9/Z3MZiXbN29TmIbpbMbo4ABnPY4A5htMPF8FCMtsVrC7u8v5c6EBLuQi2zU0PuO87KExdVASWoOzBu/CY+va4GKTfWlpiaIoAEjTdG6RGwDokG2pdRK2T1Q6C4t1DmPqMP+2SkdASKjrms3NW1y+dAlrm2gH5xguDXn00dNY4zDW0JiaY+urGNMJDXEBk8mY/f1diqKgLktUJ+XE+nFsXeIaT102P8Qz7Lur79WC7vtNEnt1hZlsh8t9oNbiEWdWlzjmpjy3XZL2B9SuoZhMmHpPLRSFcdSiw19f2+ax4xcoyhHCK4zxSB3WytYbpAwkl6bxpEmwtVdaUTcVphHUwpJkgqYCrT2yCUC9UoDz5B0N1qIlFNManYPqdKC22KYOZCCtMA5wFlkXDDor3J5M2dre4sy5c3jvWVtbJ+9k7B7scHz9OM8+9SQ//f6fZNPmTJot+okPoKIEnaWUM0sqoJtrxpMJWigSJXFaYoUL12hChnBjapQmAOZGYizoROCmBQ8NFF+407oSvHy9JCqAQHs5rCB96XOgzRB8LWPP37MOeXlwsf16GGRcACZvrDq8NvM+WIwe3lf3W6K22bQSMbdx9i44cAjT3AM0Oh9Ui95BWVoaA8IKillJNZshOppqVjEdTZiMr7G8lDPan9Hv5ZSjMXjB5RdeYKXfZ3tnj07eodep4r1UuGanqWY6bqirguXhgIODPbTS3L17lwcffJDZdMrt27fp5w7rarzKMc5w7uwFtrd3EHQZ9NaZjqcsDfrUTY13nk6nE2zfgWJWkGVZIIZphalnDJeGdLI0AmeK/uAU59+UcXFzn1RJnINls0siKhKdk3V64d7LC5ZXjyPzZZ569i6VkYhEoTCLTO9DxyYA1YfGHxFrEwsYbu5IIbhvrEqkDs4lQsh7QHcIREXrXuoq0oJ9siWfvUKFvMlwLJQMucVSCJSUgIikywAE0vYCnA3rxxb4o1VQ3jfeYO780v5CxHWPaUwABkUAN5VS80zs9jy01s5z6efvN/6tzVg+qqM6qqM6qh9+HQGLR3VUR3VUP8bVLua3tre5cvUa3U6HX/zF/wbvLcvLK7zw7Yt84hOf4utf/ybeS2azKQcH+4wnI6xtyJKU4dKALMtYXz9Gt9tl684dhsPhHFCEcLMwK2ZMp1NGByPKsuDSpYtkaciRksDa2gp/8h8/wgvPv8AHP/RB3vve95Ln94OLQX30mc98ho985E/J8gytFEtLSxwcHCCNoakb/v7vn+SJJx5/RdLn97DH8B6eeupp7ty+g7WW0XiEMYbl5aY6GgIAACAASURBVGX6/T63b98ODcbG0MlzrIM8S/nlX/lXC+XZa2l0HGpeNE3DAw+c5slnn+HFF18kTTMODva5fPkid+/exXvPYDBkdW2FPO+glSbNUk4cP8HKygoXL11iY+MU49GINE0ZDvpY6+ZWgJPJmM3N29y69ed845vf5F3vfCdPPPE4b37zm0nTlHtucN8gVk8/6FLWBxBQBQspKYNI0Hnw3sbGliBLVFD2eI91BpAogn0YSoQMMm9Dk6fxKK1i5p0NSsdo4bToAnisbdA6ISHcZAfwMLCMlXFYHewzLQFUyjsd1pb6nDne5cLxE2zk58nqHm43gFW1dIjOAclyh/qBJQbpOfrFSWSWY1SGubqF7PdIZUKTC5QApyoY78FDZ+gsnyaddtmdXUHa8h5QLbQLA3AlpcARcl9wAYRj3iYBcC1lOfxOgPQm/Nx6fAo/t1YKjwpNYKckXVvRsRWDpQ7H3/F2rm3vcndrm8l4EjLpFHivg52h0tgg9ZvnBglA6AjkzgFQEfItESgPOlXRok3Q2ugdPpe8tVgblBlCBavpoL4MrxvyKIOaRAgJ1uGFQMecm0Ael0idBFtVG+acJubECSSuafBCIWJjx0uJ8BLbGj1FoNoKIjApQIaMG6lA2Kji9CE7EiGDutMSWfTx+EV7tNbaqlVy/ijXc88+z5seuhCBQEFRVKSZJstaFruYn5ut0jOAvuBcAOoEgm6vs1BzuADOtWx3LwRNXQclo7EB7KsqsixjOpmhRAAovbNoJRkf7JNqTVGU4RpAKxJw86al9w4VVWwtux6gKGaURRmabYRmZ+NM+LszJEry5S99kcsXXyDvpBRFgVAJvW5Q7jnr8LHJ2Fryts3iTt6hKKbkecLtzVsMB6tcvnIZ6+FgOmE0LamNQ+UJSIFSCcY7kDo07xBIqZE6CVaoUgZgWkQV8LyBCCDxkRiBBFR4nEPikIwLQ6ItIhW87/Gf5itf+CJbO/vBsjUJ+ZgIhbEGF5X44Rrp2d8/YDKe4rynMQv14aLCWC/KgqqqGE9GYV6KEokwFixlWSOEYH9/n7quwzOtjWC0wZgwFxljQATL63D+hHMaWvs2G+YZqeZ21845yqJgOpvR1BXOhtdzwiOkCvZyjQ3WrfGzGWuo64rJZMzOzg5FMaWpa5ZYJk01TnaofUnVVD/4E+t7qpj91dr9vaRCju1rqftt+u7/+bU+97CF5as9/35lo5AG4RQP5o4sAd1bpnSG2XhCYRyNTCi8pAa0r7lcaL5+4zbvP7/O9Zt3SKVieSVnNJsx6GYIHzLWGiuwrkJmAcjO0g5J4qisxZUE4N411LXEC0Pf5jS+xNk+pTNIqaiNpTEJoi7QUuKUJU8HGF+gvCFPJMJZuqlDzCymbtg4eYKmNkzGB8yKKalOKE3Nnes30EmXeukk9d1r2ESgEo/3gtQY0J6yCrQfjyDJNb4xSOOwxpLpBIclTxMaZ3AuwVuH0uCdpLaeBM3x1HJ80GFrXL+iQurljwvco9p6FSCwPXavBkQerkBqioCGj84RrzgmXrrN1zMm/6HKRyJVCy7C4v231wjhA7EI75GETEZvDWKuUnQIZ7HexLVLWKM4bzFe4J3F2oZLd/bQwnNmaFG5oqgLSlOS9zpMZyVFo9FZn72Zod/tsbc9JneGG5uX+faLT9EfrvLQWx+lNzxGmvYpq4ry4AAtwWnNwXiEUIrGwYmTp7DWsrI8DIQwJUjTlPF4TCfJaJoJeSrI84SmrtAJlJMx/X6foiiophOSJCHpZiiZ0DSWLFcI1dAbruOSjFJKUgWZcMjeOsM1hb09Zqa6NFJTiRW8OUBmJ+g9cIxpskpVDRnvVDRsMW1KpAKcCcfiULu1HcfeB8X/XM8nZABsfVyzumDv6fBIGx1MWut96edrnRahU/cQJQg53tHif65YtAsr3MO2pvMxQ5ttuLDJ985FEqNoPwDOubnDgncOqeQ881BpPb+mtsCnwLPAP33ckkNKFbclIyAJ4CJIKJHRlleyWJvK1glALvaHdAACb9yr0BeO6qiO6qiO6gdZR8DiUR3VUR3Vj3G1NzCj0QhrQQvF6uoKo9GYP/mTj/IXf/FpdnZ2mM2m7O/uUJYlCEE37zIcDsnyhW1pkmb0h0OqpmHQH6C0IkkSilkR2P9Skmcd+r0BVVmyt7ePMYayLPDecnBwQJYd59q1m/zpR/4/Ll68xD/7Zz/P6uoKRFsx7z03b27y+7//B2xv3yVJUn7qp97Hz/3cz/G7v/O7XLt+HRB85Stf5QMfePwHwHJ3lGXDxz72cZzzjCdjZtMJWkuGw/C5RgcHENmR3oOzlre85WHe8Y63v6TZ8Z3KuZDf+Md//Mf8zWf/huFgwN72Hnne4c7tTTKfk2ddut0uWZYgpGBpaZmlpWWkkDSNZWvrLp28x+7OHlIGZU6edxgMh0gp2draAimpG0tdV5RXbnDr1jYvvPBtHnvsXXzoQx/ixIljc8bnUYUSIjBrnXcBtJJy3jgVhMaUF0FR433IXPReYG1kGcccSykVWggcQS3WWpxG4SICH61PY0NeBDav8EHt6K0HLRaAhZRkzuGkIvWe4WCNN59b58R6wUbvQU6tvZPmcomfGkQm8YkNgOjU0JQTspUUu9pFq4y6miIyj5Al3koKaUisxCQVwglY8uxeeYrlwTGSfEBfnqQY30Dg5vvIx76FPAQYLjyKAjDQpgou8mRaNd59SgFatcK9L4MQc2tQISB1Fate0NtYYnJ8hTsHE27f2Wayf4CpHUIJwCKMRXsd5B/xxROlsD7YOzrnkQIaV0dFosQ1HqGDbZfS0bpWRCs0AfgAEmkEjTVxHEi8dcFszAc7VOd9zMQM83CrpFRSIlwAA1OlcMqHnolzSMB6UDisF3OFlWlqEBJrmvA6wVd3npsDBHDUh/cgpAOhkT5Akc4LvLVR5efDtny0vBKEhtMbxOpNCMGlS1d45JFHsNaRJAnOGYpiFtRnjSHkLspFRpRXEVxUdDrBysuYhjRNEFJhW3s479Fa0TSOTreLsz4QY2JjLc9zZtMCrQSJUkgV9qdONVIqjh0/hrchE8iYYAfovI2ZtqBUEgBJHxSNs9mMJAm2rc45itkMKXKk9zhnuHnjGn/xF5/k2pXLVHVQO3a7XaqqYjopSPM0KKHSPIwTY2PDMDT++v3hHEA7e+4cO3cPuHL5Mg64u7dP4yRSKKxxZJ1OVMVGG2BksFaVQakohQTRAotRqdDagUoZSBjhAKGi/bAQGoVAuqDynpY1GE8vzfi5//LnuX71RS7vPxehC4dx9hC4HWkFUiwUpS0hwS9SoUNzUeBjQ9I6E+z6pEZKgVIyntutWjWoC1sXhrqu71HySNU2QVuFTzs/yaB4TcJrOOeCeji8i/geFYkO1sm2CftGKx3XChIlA4kgOD3Y2ICNWbryUB6kkEE55A1FXXEwHf/gTqjvU4nFbL343aLv/crPu1+t9h1+butwc/ww6HTPsTxkFfh6wCAtHOuZp/Ipha0Zjw8ojKGQCZUX1AgaK/C2YSZT/uzyAT/xwDpSBNtja2ucdTR1mLsbI9HtPKLCda42NaYRWDzWeVKdBltv78myJGb2WspiFualJAUhaGoXwDCpqGpDXVlkCkImeFejvCNXIqzNi4Jr164hhCTLcpZXlrm5eQfu7nFqY4MXLl5i1l2jSRJopkgdFMlNY5FCoUQAIhIJ3hpwAUgkEbiiIs801ngSKQL5xRkSGT5rbQpUounbgr7XbL2mPf/SY3z/WLj/d3PQLNo1vl514atlsr3S2PlRBxWBeI25d3+0RJr4w0uIKN57XJujGJWJzraPiTnSriXjhDUuznMwGuGtQRlNN1MM0j6GEf3lY+jkgP29fbyQJInmoKzY2b1LVdZIKRgMBnR6PfYPRpx4UCCFpxrvoZOUg/19siyjrsIc3ZgxVaI5vXGSrTu3WRoM6A977O/vkaQpaZowm0yRA00ny6nrmuxQrm6Spoj41XpL0xjGo4I0S1leHuCUjwQ0ScjUDa4BddMglcbLcA2sdJ9x3iERGpSgEAm+0tiqxlIHIOz1HCsWa92Fyi9e/8ThmfUlK+Pvc4k5Ae/l3iMsgMYWlGyxwhCNEsaPD/kI97xT5/zc5SX8vp275Twnss1PBRFVksFqpB2bSkmMc3HdewgTfQXywVEd1VEd1VH98OoIWDyqozqqo/oxLhfBDRB0Oh3u3r7D3//9k/zH//cjfOUrX6Nqam7fvsN4PCJRkn6/T284iI1XgzGWY+vH6Pa6lFXNzt0dZrMZo9GI1oovyzMG/QF5J8dbx8H+PgI4/cBpRgcHdLtdvIfpdMat27cB0Frx1JNPc/PmTX7pl/4F586dp1Xu/d7v/Qeee+4FvHf8wi/8c37lV/4Vp05t8MUvfpGbNzfx3vP8c8+Hm8ZoY/P9K8nnP/cFLl68jHeOyXgCQLfXQ2vFzu4ujTEYa0nTlKauAcmHP/zh79qa9d//+/+NZ55+hv3RiKXlNRpj2Dh5kuvXLjMYDvGjEZ1Oh9OnT6G0YjKZcv369WD1KEOu2+GbqdCIDc3KXq/H0tIy/V6fvb1d8jxnf/8Aaw1Xrlzlxo0bXL1yjZ//r36Ot789AKNH4GIs7/HGIJVEKBmz8BZ33QEIlDgRwGXlgw2QlhKtFjfV3oVmv4BgkxpVPQGE8lGZFxRmUilUohAqZKWJyFw2NpimegEqNi+llHTTAR94y0MMTxUU0wOGch0t+hSTCY32JB1Nf2VIXTa42tMIS556GO1B2seOJ7zwzGc4u/EwKRZnoKKEfo/+0pivPfMVOuokK49tUGtBd3AGYyqq2Z1wEy8CDBgaBi7e6LfNmSAL8D4oLomftwUYJfJQBtKrHId4fisvsYQ8NS+CDqprCjpSMFjNOb3+MFsHNdevXWJyMEYjsTgaV6NFhm2akKXmQUUgREQ1pHU2NCURSDzWBBBeJ0kEBYIdbjzw0W5JkqYZWoQcOtPYeePOGkvV1AiV4KUKyjKCckkSlJzChQxOIhDUKuwQHq3TMP4i4JhE1aQiqCKdbbDaIXQSGn4+qhBjPyqoGiMb3kuED82YxgRthvSAjeCiC400bz2mMd/TKfPDqDRL2Ny8SWMu0O/lyHiuhKxZiZIarXNaOLu1x5IyZJuFbNyGJMkjKBaaaUprrLMhh8kST15Br9/FOkfTGLIkDZaiKqjVgqotgEJNU7O7M6Pb7dLpdEnShDzvIISkKKYIGXIQtVJB+QcIodg49SB5N+SqCalx3mPqks985j9x4+plHtg4wclja3z9m99gPB1Tl4693bt88lOfQGpJJ8/5wBNPcPz4cRAepSUqTbACsk6OR6J1ynRacH3zJhvraygpcK7GeY3zYW5zlKA0QiuEcnR0Sj/vUBThGucc2MRjjQ/KYKkQPihBhQCp1WJeUpLh0hKJ0ljjsM4gdIbyDXmeMBgus7O/z/HTZ7jUeRqtEuqqBFeHSQ4Xe6uh8ZgkCf1Bj8l0dAgIiOeaCzaLQvig9hsO6XQyRCOiOjyo5US0dQ2WyY7meBPARqWDtSoCBOgkWLsaY+dkCU8LOge1RFGUCNGEOV2G51VVzWDY4+y5B2maOjboLZ1elyRVSBlIFshgT9s0NcYYhFf0uwPW149RFlPquqLb6VBXFaPJmPF4yng6+wc40773am2xX+3v3836rV3vtNmZLwdAtY9rt3H4ca+6Ta/JtGBJK2ZVzWw2oaoaSp1Q+gAoVnga7zBCoF3DJl3++uId3n2sgxA1kEQlu8OgAImpQ4YmzqCThNKUpHlOWTiyVONNjU51sJw0DTLrhGuKkEgs1tZopZlVNYIErzwgEcpQlUE9r5UkzzR+UiC9ZndvhyTLSJViWsyoG0OWJmR5wuadbe7cus7b3vYuLj79UY6tSpSQGGfQWlLboJ/PExirYHucJlDUFlsapF7YDiYSklSRasmscpS1pZun2KnB2pqOVvNr0+uq14BMHz7WL/dzC4C81k2/EjDxRlAp3l8tiBhU14dAd+/nVpVhzWKjK4NDtKBiBB0DwOgjoOgjwBgiAkL+s8DY4NNxY2TQrubsiWU6wxOkwuCtZ3U9ZToeB+JP6VhaGjKRM5QSDId9KhRJt09lPFldgynxSQ/rPbVxWCeQMqHbTWnqiiRJyPMszKPG0Ol0OTg4CBny3pEmCaZpSHUgkxgTMhazNEVKGe7bkrD+29kZ4RyYRjAYKlbWMlqAzVlPmqTRg0OAkEilcUoyUz2U1GGtPvdVdiGf+XVmVR8eVc4Hm1QJh+auCBS/jnH83ZQQkajzMuPcORstxwOIH4C/QCpyNrg6tBaoxHGldSBIEMdcCzYCcX3r431R2J71wY7fx8e2hE4pA1GrJWS+vN3pggB0VEd1VEd1VD/8OgIWj+qojuqofoxLSsnBwQF/9Vd/yUMPPUQ/7/Lpv/4bnPN0OgNub13EmIZet4dSgk63S1lWDJaGXHjoAqZouHr1Kvv7+8gk5MYkOgnsQhXY+HVTs3VnC2MMaZJwamODM2fPsre7S7fTYXd3l+l0GhtyRbhJsJaqClZzv/Vbv8Ov//qv8eCDD/Jbv/XbfPKTnwwKiizjf/yN3yDNApDy/p96Px//2MeRUrKzu8ve3h4nT578vu6v6WTGpz7150gh2R3tU9cVUkrW1tawzjE6OEAATV0H5ZGUvO99P8UTTzz++pnS3nPr1i2efupZiqLk4qVLLC/t87a3v4O6rhFCsry8zLH1YyiluHTpCmVZIoSg08lJ05Qsy1FKoVTYR60Vq3OOWTFjb2+Pu3d3OHHiOG95y1vZ3t7m7t0ddnf3mE6mLA2HfO1r3+D5F57hV3/1V7+rjMgf10qkXLC5XQAMQeKVCMqCyOL2GlKdzNnygcG7aHgqpUOOnXc44yIYZxFRzYgALVVghxOQngA6RFau1mihsSIy0J3ASYnyjncMHuTCAykjucXlvV1O65pbN55kdaWDn5SIaoodZ3ga8r7ArqY8e+ljLPdPcfzsE+TrQ1YPNvjS83+Ha3ZxosKKhv7phzh7fo3V7ilOLj+GnRq0VsilHiQp1pmo4BStADF+fuZdEuddtBtb3OjL9sEiNPKFBy/jeSMWusbDlnpzUrJwSB8Y41YIrLBAQuoaBrYkEw3D5Q6nTryH6zducfPaJrPJAakPeYVKaKQgNG0jGhJEiJIk5u45y9wSNFEq2FDNs11Ck8fUDVVT43xQhTQRKPSxGSWVIot5tLV1NDHb0FtLYywiWmgmOuRxCSlCBqe3UaUUQRUEwkdFoU6QIjRdhAoNmdpbrPPggk1WMZsFq00VswdlUJ+1yoUWj5F+cRzabEUJWOejFeSPdjWNCVlORcWN69dI0xTvwzEy1iAQOB+zelrQGEESlWattan1jiRJsdZgGkOSJEEIKnUE88P+Xl5Z4UP/9D9neTjk4GCfpeEy6BStdBz3bZO2zSVaqM+0TsArEAKdOJwJeZtSKprGMOhnvPOd76XX7XH92nV2dnbp9Lp88fOfoZslvOudj1JVFS9cvBiUd8Da6hrdrMMf/dEfsLa2xqOPPor0nnPnL1DWM8q6Ymv3LlnewxQFidIcTAtubG7SH/a5cP5NCO/YOLbCcy9exViBkpq0k+Gi7a5OUoqsZmyqMG50jiVBFT4AJlKhdYpQCi0FWmu09iGDuGjIehnGgrUN49kMleac7EPiFQ89eJpUerrJCte2d/nFf/Ev6WmF01BXNbZpsNGKtK4qICjpl5aG7O/vkqY5AqLNr40K1QioKsnZc+ep6xJhA6hoXcPB/gGnTp9CJQmCMNe2fohtI7MFosuyjJnKOVKJOJ7CBJfoFGthNi1x3jObTcKaKGZmrq6ssbK8irXh/Vsbsso6WRebOLQ2KOUZjfYpi5LpdEwxLWiahizNwQUFo7OwuXmHnd1dJtOC8fiNCSx+p/pegZrX8vz7gabXUloKNI7d0YxpWTITitJD5QXGgyGCNbGMh2/sGd5zXDHIO0yrCicUjY1uBokPYxoBImaX+pYgFC6cVsiojpWgJUVZIhKNi+SPcCF0WKcwOqjy21xZpYLzuPeeLFG4aopgmYP9fc6cfhAQVHXN6vIqHhiPJywvr3DlylXe/e7HeKbq8ZOuwFIjvMRYF8gmzmO8RWsdPou1CNdmPEMWyRiVIVzLnEMJEM6QJ5qR9nRJ6aYqXm1e3/E+7F7wnY7hawaOD73W6xl/r/f1/6FrsRYNc5szZr4vXVyPemui0szN7bm9c3NLTXso7qI9EmHc+zgWHCFnM2T61V5iPFzbGrHaTVgb9pEDjxvvc+rsKcpiiqtnOLVH3ltCSEFTG5yFSSOZGsmyTqnLkkR3yLs9pEgoK8vXv/kkH3j83WRZxubNm2RpQqfbRSnFysoKSkmyNGPz5iary29CAKYx5ElGmqZz8CrvdBiNRnTzHrc397hw/gKf/vRnuPjiRd717ofo9pdQmSOVCucMSqfknR46SXEyOBxkokKRga8DAdB7lPBI4RG2wYv0ZY9HW/ePn4BJhnWajGD6XJHvw/4O6+h7j8X870JER4z7tyXmTiDz30eyIjDPBD+sIrzn+WLxuzmoSAAfRVQVqvhRvLtf1ctc/ToHKv2hGUDEPHMVLexlIIE56xYvgIjjzczvIw47nLR5td4E6t7L7dujOqqjOqqj+uHUEbB4VEd1VEf1Y12eJ598is//3VeZlQWTyZjtnW28d2RZyvFjJ0hOPUDeyVFKY0yDc57BYMBoNMKZhmPHjnH69Ol5kHqrTKqixZqOip69vT3G4yk3bmxS12a+jeWVFRpjqMoS5x0H+wfR3q9hOp3wpoce4n//P/5PPvDTH+DLX/omeEW/3+F/+p9/g053oUj8yfe9ByFD1tn+3h67u7ucOHHi+3Yj4b3nmWef4fqN6xjjqMoZVV2ysrxMlmUUsxmNMdR1Ta/XozGhGf3Lv/xh0jT5zhvgXgbxrc1b/Lt/978ymUx44YUXyPIcaxqmoz22tu+wvrZONx/wrSe/ibE1g+6Q1eUV+v0+3W5O3umQJgk6SUiTAPYqrcF7xpMJV6+MOX/2HNPplO2du1y//mlOnz7Nu971Tq5fv8Hu7g47+3t0O12Mr/mt3/ldrl2/yYd/6V+Spq2V3T9e9qdwwToYQQT1BEiiQiY0H63wWA+mqVFSBQZztOQSLdAUUAd0BKKlJDbDFSIgWeHcUjJY/ECwA5Qxi82GXEYVLTmdlGgUTnhWXI1OS4TXmKTgye3PU8xK+lnGiXQNaXKYeRhohseGTPZeRBXnWDv1MGJvjLGOjdX3cHLlUYyuqbKGmR2R9iTDlXVU7rCVwI9KpBLsuU2effaznD9xemE/RLyZb1UhIkBWi4rKObFoEwYh0OtrNDrpkM6jojIvtL9KLAojVFAXVSP69Yy3nBhwav0Rbt66y/adbaazKTLaRB46wtF6ziBVAAaMMUgBWmmkEkgvY2MmABfee1SqAiPeQWMt1hiaskInKdYFlnbI3/OkSqOUwFiL1GEbjbU4F7ZtrcNJgW13U1TgCOfn+1A6gRMCT7SfVEExoLzES4/2YL0ny3Mc0Ww2guEOu2gW2mD7KkLXMFr2WbQKmThSSbLs/szbH7362X/6X0Rrv4xp7SiaGqkCu91FBXDTBLW91hprTVSdloRxuMjVk7KKCjYLNICNao0wvBOd4hAMl9fY3t5GKcGxEyfQWXduhd1adbo6NP6kCiqJYMNogzJSOaS0pGmGlKF5NpnOGPSHRDEJHouU8Fd//ZfcubPJo4+8hU/9+Z/xyNveztbWbdaPr3P37g6Pvu1tFLOKRElWlpapipoXXrzMOx97N2dXz+KdQakE5+Du3VtI7zh5bJ0HTm1Q1DVZlqCE591vfxtf/sJXqCuPVJ7+cBCs3lRQTDdJQpam4AVOpiA1WgbrVKEkUmoQAiWSSG5JGGmN1im7HU0/z7GuQeoUmSSMRl36Wcbe6Cp5FizOhonhi1/6Ct6UVKYikZosCZmUrdK0VdBPJhNOnjjJsfWTJGlKyGvVkKcgHFLo2PwPxy4cQ0dVldzZ3mawtESnNwgNUeew1iHkYgaa516NJUVZhPcQFYoq5isq7eb2wdJHK1MIoDSCLBtGxUcYQCFDsUBIjfAOGZXbpgnZis4YvA/WvULYCGwLsApnPLax1GUTslHfgBXIMYum7/ervhf12Gu2qReC2lsKNI1IqZyncR7jg2q+bchrBEbCnpPsNQ2DTCHSnEwPMb7Beo3CkwvPbDZFSEVtGvJEYazHEuwkEwNOghAWUytq5ckcNN6Ea78PdsCmniJ6A1wT9mnVBGWsV5pcSxKp0dTUdUkxrWhqQ+UMnSyjqkuc8yRSYaqaOzeuI5Mu132OswWNFwgRxrd3HqUESqTUkxlCKSSQJopZFd6TsQHwSLXGWEeep5S1Qag0fC4bQCx334rgO1ULiN3zO//yj5ln1jHneQD+ZV+jLRHXZHNVI0Q7RuZMJnH/9l4ncfAfulo3jFahOFd/zpWc0K7LnGNueSp8AMFba/CWdOH9Yh+EfMYFeOUI1tlCGPCS0gg292bsTmoSDMdXj7NvHTpLGfSWQo5hNWM2LUn6S/STjGJc8/y1W5xcfwStWqKWoGoabt++y6lTZ8g7OTvbW5zeOEkxm1BXFVXjWV5aZjKZhrxenWCNwTtHohRVWSIg3F9ZS11V5FmG94ITJ0/w/HMXOf3A/8/em8fYdd13np+z3HvfVq9WssgiKVGUKErWLnmR7dhIYjt2p7Og00nHjUw66U4nwWAyyAAzkxlMPAgGjQ6mZxropIHOAPEkndWdbsBJnMhO4nYc74tkW9ZiLaRIiUsVWfvy1nvvWeaPc+6rVxQl0/ISS1M/ocSqt9zl3HPPPef3/X2/33ne9ODrcS6n3mwhdIKzoejEeU+r3WZkpiskSlgS7xDC4qwI86o4t7oaDP+WLGAdGAAAIABJREFUXs9vmPF7FaBJ1c93fR7H7xHPS59ABUZW9804CzzM/6vv7ZU8vRb7sTqfaq3kvIdYuCdkLHq7Coit+l/oymGblZqIkiI8z8XV3sv7sR/7sR/78Z2KfWBxP/ZjP/bjNRyVvM1OZ4c0S0mSlJWVK3S7XZrNJmlaQylJu91mdnaaldVVhoMB9XqdJEmQsYo1zVImJ6eoN1pkWUKr1YwVgzayXDztdotOt4c1ls3NTbq9HkWeMzs7yw033MDGxgbb29sURU63K0i0Zntnh9IYTtxyM1/+0pdBONrtCf7nX/kfecc79rLn5ubmuOWWWzhz+twIjLv99tu/pe314Yc+gnfQ6WzTHwzI0nDeUkpW19ZGwGAlz/K6172OO++8A7j+KmmAZ555hn/zf/7fbG1tcvbcOZI0HVVrrq6uBsYifZJEU6/XabZmmGy1WVhYYGp6ilaryeHDhwE4deoUSRJ8nMrSsLm5wQvPv8Ctt95Mnpesr29QPGU4efIkly4t8qUvfYmbbjrBxMQEGxvrdDpdvLc0W5KHHvoI9Vqd97znXUxNTX1L2/bVFhIJjiifGJigliApuVv67RDR/1CGbBze7i5udWSQAvjRQtwF9pGsMljgnAkeLtYHcDh8A0nwzDPGIpRAakliBSoFKxK+sP5lTi69iYmjNY5PH+KF5Qts0qNr6zhvqasWiZBkvo03ioWF76NeHsZvdSnUIAAQwiCRyBKarQkmbz+GHwzwSQ3SEt3rg/FsrS/x5a89RKo9goVKHGpU3S7EbkVzlcQKvmzjrENG5+y/0fW/13gRWZ0xcSirhKWQeDzSx7YbbNOWmubCDEcOzrC22eXi+Qv0+/2RnJJg19cVHxIn3jlsPO6yKILXlApSjJWfoZISL4KsppSSuk4xaQCerQ9H5eL2jPUYG7Zp8cGHCoGWisJZNILChpxVbMiQ4POeylNRSD1itXiICT0fPBgBVzFAkwx8SFLjKxZiYEG6CHQLH/3drMUS5Vl9JVcLQn33FxIMhi54Kg4tWWZJkoQsSwMo6oMc5uUraxHsUtTrdbRWVMmqMIb7wLgXYcyVUkdvuwSBJ62nOBcSVzJVZFnKU089w+rKMrU3NXnr215P5dkYKvIDAJxmKc4FOTQpRGh/qQKjyBl0lGHVOsFGL8bSCbw3SCxffPiznH7mKd7whnu4vHSRk7fegveW2QMHePzJJ5lot5mfm2d1a5uJVouZqRmKwjAseyxeWmR2bgalsjBeoUhSHbwmywJbOLSQeOHRAu649VbeeO89PProExQuJx90EUphPDRbTQ5qxYQOTJR+0acwnqEIEpBIRaI1QkuUSkjrdRq1FmmakaaCZiOlUReAZlDkKOWpac1Mq8HB2QmsNWxubZJIycraFbwdYoVDWIdK0uAnLAAhSXSCMZZOp8vMzFxFeI7Stm7E5AjDrBj9KB1GJ+MMKknwIoyf1vogKw14H8BoX8lcE2QBlZKB1WgjgzeO91Wu0xoHwtKo14O/pNQx6Vn5u0bfXCzeGzo7GxhTUpQFRZ5jyoKJZoMsUdTrCdZa8nxIPhxgTInNLbWaJElBakmvO/hO3V6vKF5K8vTrgTFX+yRez2fhlbNSrtdvsXSO3DqSNKUQBT3rQtmBC3MA6z0Oj4pPQYXAS0HpQqFROnkIr9qAJ9N1skRRy+okpgRTUA62qCvobl/BlBYS8MZQr2VxfJIILenlBTqpReaUHBW9WBvGdROlAj0BiJFC0Ug1zUQgDZRljrUlHk8+HJLVMpSUdLpBlnI6H3B5aZH5e97M2cf/mFMHGhiv0UjKsqTfL9CJolFTdIeG0nu0NEECsSoU8oHVa02OFIpESIQ3eOFJtaDIJd2ivO5rdK0uc81+FF+q5uQ+goUQfFGr5/z1xjfy2VeDLGqY1rwYENzz43b9E0cei2MejNVM60Xf88S1YZjXVmVQOhYQOKHwqkbXOKxR9Jc7TE7UyHtd7jo+TzYBPWPwicSJjG7p6RrJVregMyzxUuPxJGnK5StLXFle46677mUwGFCvN/DekyQJjUaD3rDH1vZWYLB7T7PRIE1SikGOqqU0Gw2GwyHeOXSaUm806HY6COPAW1ZXr/DmN78RrQ1aN9FJhtAJNvr66iTjhfPnUDoBmSC1ptQpCoWMha4Va9OLYKqtvw3Q4ivpcyOAL87HR/6NEcCrWIaj+8sTpeFffPyjfQuBjwVwVNsYAwiDbUD8m5c+ZuejTUsECiulnXiyY2cw/qfYWxDgrzp+rj1+7Md+7Md+7Me3P/aBxf3Yj/3Yj9dwVD4Zt506xTDPWbp8mWazhXMOrRVpmjI/fxApBZevLGKMod2eIElT0jTl8PxBbr/tNo4dO8axG25g/uA8m1vr3HjjjXS7XfI8Z3l5Ga01vV6PM2ee4+LFS5w5cwYhBNPHbmB5eZmlpSVmZ2Zo1Btsbm2ys7PD5uYm0zMz7OzssLG+Qa/fY21llbvuuoO3vOXBay5IHnzwQc6cPoexhocffoQf/dEf/Za215Nfexq8o9PZxlpLs91GKcnW1hbD4RBnLc1mkzxKob73J3+SiYmQQLrehd/Zs2f5rd/6LdbW1tne3hyxhJrNZqgodS6AjNFbb2pqihtvPMob3/AGbj15khM338yRI4eRUnL69GlOnTo12rYQgsFgwPDNQyYnJ9nc3ObcuXP8zUf/litXrkRgeYVz587RajWZnz9EvdFgdXkVazs0Gw3+9IN/ynDQ5yf+yY+/Yt/I10KkqvIeA3yQ/cltiVACFYHcVGmMM0ii11pV8q4C0FXaMrJJg/yeEgJQSCFwFTimwnsCERgeLnhxCSRCgRYhaVlV7UocOIXS8OnVFzj30XP86g/8IDctzKK15/LqIld6G2wVBUfnv4/jh+8hqU8gM42fmmDn9PO0rEA3GjgZUkfYAlEaukPDlMxwaYIQHlWX5PkmTz/zcZ4++zhHDxzm8NxCSOgDMO7H6UaLejFa+EdJtYpK4AUoj3ShvUrp8CQITADFkDjhI1tAjIGPEfwbS9iIyCaUcdvOeyo5UoFEOIfIu0xKSWsm4cbDd/PC5Q3OnnkeOxgitMe4PDA4REZGDbKYyrCCVCSgQ+LElR6hbAQddJAIk+G8PB6t9IhdWnklapWEdlIhaWxM6CfGOkxMgjkXEnLeErw8BaFa30qMc3hj8Qqc0BCldCt/RykUyCBU5UZ9I/Q7pWSUYwxAoZSRM+QMUghElLDDuNAvlaYsyyiR+t0dR48eQwpJkiYMh0O0TsiycD/meU6tVufmWgsZmaZpmiJEaI8KABGA0iowP3UYaxv1Bs6WMXEVEvjGhMKBNNXMzsyxs7ONs55arUGV2faRtSiFxZoigOYEyWOlMoQIALRz4RpIrYLMqgr/OhzOGq6sLPIXf/7nHF44yMEDc6yvXKHVbOKl5uxjT4KXHD1ynOXlNc6uLjM1OxckOE0YOxaXLnP/A/djbQkelBSoNGP2wEFk7LceAVqjk5RMa6anpzl05DA2kSRpYNzW6nV0moGwKAmJEIjSkiGYNIEVL5QM0shakSiB1gm1Wo1arU6SpMzUm0w06zhvyAuDE2GuUU88s43ARBlsdrnxyEkmzJDNzWVyW6KMRzcmkDJcn8qnSQrF9HTJ1NQ01hryIoyRgV1qYvFCHK+tC0leH2D3wWCIloKVK5fZ2tqKIF5JWZZYF3wSrXN452m3J0h1glKSPB+OMSAklSS2c45ur0utFuZIeDDGRLnKoOLgfLjfu90d1pbX6A86cX+GIne0W01uuuk4AocQLrxnE3I/pCgsRTnA+AKDxboC668fmPn7iOrZ9OI3/MtWkEi5V97u68U3yxq7XinLwnq2S89k4hk6MWIpGnwsHokhPMorvHAsJNDKFIaEWjaDr7VQhUX4IGu/3RliJDTTGrWpYzhvSBpzyN4WdmsJZ3oMBjmJViAcZWEJ80oX/OwAUziGJWQ+SGsrpdBKMCwsEuLzw5JJTSPRbHe22el2OXBghrXlFeq1Gv1BnyQN3rIrly7ywgsvcPLUnTzxCcOt0xavBKWRgUnrJEGNW1OWBVoKSgfOFRh0AFAEoUAJ0E5QCoeUAmvD8zsnYcsU14XcXX19r8lcHH12Lws2bH707jcGFF4DCKq67dXMxVdNCBtBJIfHgXdBWj0CipGmiHc2FiPZ8Bkc1lucD4VW3nuw4bvCBdUIvA8gmtwtyBACcCr4aUdgFy9QUtAvSwYbQ6yFLz+3xMLCYWz9KKoGy8vLbPS6+KFAekHSaOKSCYyXZFmN2ekp1C2C9fVLNFsHyE3BbJIyGOTs7PSYm5/DOoOWCjMcIpQiazZIapL2bIPN9Q2mpg6AEBTGMCwNaA2iyUf+6iHuvPM2klqYazslKawJTH1rEV6ASnEoUBoZVXsUGi/AuSR4LUMA7iqv7NHcYJx1tztX3gXydhmzVVTFvAJ2QTvhwzwy9nm5Z0zdrdarNEBG26tAwGptgUdWxMc4x67+HfnRjhEjvfNIOcZuJIzZ3o1cJyEWrAkhQpFaVawnBCqChTqyPa9uD2ddWAu5ADIKX83OwmFJGc65mqd575Fu976vigJBjdbMXONe3o/92I/92I9vf+wDi/uxH/uxH6+x2F0EeF54/nk+9/lHmJyZ49GPf4wiz1k4emSUMLvx2DG2d3bY2FinXk9pTjTQieLuu+/g7W9/O61mize96U00m80Ru+drX+tz8OBBDh48CEC73WZmZoZ6vc673vUDXL58mc985jPsbO/w+S98nqKcZGe7y+LiIvV6ncmpSYSAra1t3NoaOtF0u53AClIaax0XLlzi1ltvGSWeICQOHnjgAT7wgT/BWsujjz6KKQ1p9mI/i1fabkpK1tc3MKUl0ZpWq0W9UWd5ZRnn7B7PkQde/wDf87a3fgPXA9bX1/kP/+H/4cyZc2xvbbOxuY5OUmZnZphsT3Jl+QqDwYBGo06eF/R7XW644RjvfvcP8KM/8sMxSb677asTc1XVZ2DTSGZnZ5idnaE9Ocn58+d57KuPsbR4iempSbrdPufPn2d2bprjN93E+fPn2el0sd7zN//1b5FK81M/9V6EkEGejetPAL4WoqrKTaTG+uDzpbSmtCWmDL5smc5CItATF9phWRy8AyU6CRKm1gfJTGcNOgkJCiU0kRSJNXY3UahD3bcpy8CaVIERU8mNaimRgLOe3Cv+8MyTPLx1kf/re3+IU0fnmTx6E1NbMyx3lnn00kfoFMvcceKdqMYcbvkcjaYjX+2it4aILCFB0pNDfK1De7bB+cee5PjJtzMcLvH0mYd57umvIPyA+ekDHF24kUatidBXsRP3ttzovVGxdPVWIDBiAoGMxIGRw/Atr3ZTFSJ691AlrAVEj8ndfYafkPgbA/XH2DOC4AWUGIvJS247NMPJ40d47PQZ1pc2KAdDhPR4AQM/wOc++C16gVeaRFbV1BrnLM5Gjz4BrjQRHPR4YTDOMSgKPIK0VsMRpG8FHqk0qQqyWl56hPMo73Fe4K0D4wKTyZkgpapqgEdmNYz3FM6FPhaBE4/HCo+zoYGdCKwVEaiXUe5K4gmSnyPBx+iPFa6ICGyrimkqxCip890cqVaURYEpHKlWKCXABk/ETCcMhkMatTSCq46iyAOrMXosGmMi41yg0wQZvX0AbMUqRuCdRSfBt09LGf6WQa64As5HY60XGO8RSoNzeBEYREKGJK33Eql16NFSAhYvQKrAVnTW8MVHvgA4pibaDAdDjiwc4flzz3P67PMYL2jW26yvbeN8wh1veANPFgXG2CCnmUiGg2EASCcmGAxzVra2OHs2fn84CLK/CGYOHuTi4hUsjr4pmJg/wBABUqGEwLowdpmkifeBsecbGlSCcglWBInEUgqE9FgZgNuhV4ihQhae9UEPudlBSrAOUAmlaDDZkDy3eRktPUo3mO0MeN09D5DWFVs7Wwy3u+zsdOj1OgAU5YDJySkWDh9FoEYKDM4F4M7aMj5bo+SwMTFJCZvrm3Q6O/T7PYbDPpcuKHRaCx7Pxo38RCtmqxCCVN9IMhH6SfBVtaO5FIgwBjiPMQXeK2q1GlJEwNZLPDkeR1EUwZdXp7QnZkjTjMGwS6ezA1gGgwH9Xi96uwbvXlM6LlxYZGlpif4wx9gC5x07Oz26veF34M761sWoyOolmIzjn6vi5diEo6T3t3n+UW3feFjsGuZmE4TzFD54fQV53V3Gu1ICpOMds4qb2xIzGJI2FN3lZ0lmbsbXJkEmDEqHARIhwTuC9C3opIbMaqisTmmHGFOipEILgXOGLEsx1pOoKMntCK+VhnqigvKBCGC39QbpgyilKQYkZCyvrbK9tcHJk7exs9lhaekyR44t0Ot2KIuCeqPGC88/x9vf+hY+tSMokIjCYq3HSxHYzm5IPlSjpH/w6lMU0Qst1SCcIdUJpTUIIJWC3IVn06posdq5FPid17h+u2zXa1IVr/r15SVOv5nr/mqTOv164ZzdsxbEV8zOStrUjzEVI+AY+7YUARQORXWBgea8QAqJEw6JxI7pM1dy8eEyijhnGh8DwnPAo+gMBjxz9vyogNIYQ146Uq+QUrO2sc3hWgOXF+SDIe1WizTRfObTT3P02AFa9RbdbpfJyQlMUdDtBRWKrc1NWkcWqNXroShksolSmqmpaTrdbbKsTpLUsRaSpMEXvvgIN9xwjJtvOYHzJcZarB0yMzPHsLBkWY3BsMB6wfTsHCvdKwgV7CFkGAD29ljvAwCI3NOXKtD6miNXtW5jrOhh/PdqEv0SMbpr3EuMs74a03ah8xd9Kk7SA3vQjyRwK0WASFvdHZ+jv2LoE+MAaQUIRgBS7DKqnbWj8622I6u/YeTXvrdw0AcjVx+K7oJNQdW35Fi7ipFKhB87zv3Yj/3Yj/34zsY+sLgf+7Ef+/Eai2qRvLm5xYc+9NcYY/nkJz/O9uYWzVYTKSSHDy8gpeT555/He0+r1aBezzhw8AA/+7M/w91338Xc3Bybm5tAqFoMa8SXX3xLKZifP8jrXnc7J06c4Pu+/3t56KGH+OAH/4xGo05R5Fy5cpnDhw6T6ITBYECv3wsJFaWYmpymLEre//7f4X3v+1+Zmpoak2CBw4cPMzU5ydr6Oltb2zz77GnuvOv6pUi/XhRFEZiJ3tOeaNNsNDCmpN/vkec5ExOTOGtpNOr803/63sBYeBm5lyqqJOX7f/t3ePqpZ+jsdNjc3EBKxfTMNFPT01w8fwHn7Ig5IqWg3+tx4qYbufeee8jzYfRy3F2cVQDii6+D3HNM8wfnODR/gHvvuZt77r6bP/iDPyBJU7rdLuvr6+TDgpMnb+GZZ5+lPxjiheev//pj1BsJP/LDP0iWtUbn8f+XhVvIx4QkjIigsxIKnYSkgrUO4QXWy5H/oRAyypf60YJfyJCYybI0MhODDJC35chbsZalUUYo7FMJGT3zovSn8xGg8PhMo6XHWcGEyBhIyROrQ/7xh/4TP3bqJL/4+u/h+LF5picnWdtZ40rnGa48+gK3LNxHv7PNjsw52JwkswJfglaC7GAb2djmcw9/lbnJG9jpLbNy5TmEyzl0cJp26xbajSnSWiuUEY+1kRe7C/zw4hhJRVzFKvASEeBSqhSEdA4nKnDWjRI00axxTwXznm3tQSyven209ZBUMYASFttdww0y7rvpBtYOH2LxwhLryxsUwxxhHMoLXGGCT6FWIYmiZGCdiQBARTgTrWQA+WQs+Pexaj6Cf4UpKZ1D6YRhUQbWqQyV7rjAYhNSYb1BaYEWHm8dzoOzJc77wGSSEluUKKURQpIkWQClCInu0hpwBqIcIy44WjnPSNZK+IpZp2OSx8dxw+3KOyNfFcAiziOFRkuNdy6Acy48e0xpUcgAwDqDkoJ6lhHOs6Dy45GCKBcaWGixNJ4kC0B25a0nhCIRgjRNSBNJMexT5APqNT2SShPx3k+9HhV2VIwDocCNg7k+JHgDg9GCC3K1zlsee+wrKC157txZLl26wHZnG+scOsnobXfJB2sMun36heW+IzfQLT5FQ4BSAb0b9HrsdLusd7Y5/dxzbGxss7W5Qm84RAmB0IER0CkKPvHZT3P02FHuue8eHn/2NOu5j4CnwLpw72UqwVMB5wqEwikV+pQgMikkXqYh9ygkSiq8gK706Iq5IQVCKWoOnBmS1jPazTpKwUanx+PPnSXRglo9Y2HuII8/+TSD3g5SQq/X53V3TCB1kCJWMelprUdrPfJ9xguct0HyVoSCgkGWsLNtSBNFsxHYnUmtFhiQMow3RV4gpIhSx4p6Vh/lca0xbG5u0ut2sd5hnaMsC0xZYkzJ7OxB5ubmSZIMCJJuzmusCazEsgBJRrNZoyxLVpc3uHTpIt1+l0RJ5mZmmJ6ZDglVZ8jzPsvLVzh39gW2e32sMTQnmhRFSVmav5977RXGK5kj7JWze/HA/q2Yd3y9+ctIWg/BC52S101Ksgxs3wXPQMJYIQgsokRK2q7PGw8dYrbeoN1okChPW8LG5mm2XYuJ+Vsga5DkGxjZJMFhC4OqCYQxDDeuIIsuCDDWkolaYExHlo8mePBK5wO7XGoSFWSOA0BeUqvXGAxK8KEvCyFIPBSlodvrMxwOAnNIKdoTbfq9AV54rLOcffoZukVOd/4mhvkyk3VNB49wjqERaKkpfA+tG+SmJFGB3FaWglRrJGEMTsswtxFRUrwwBlmf5NFLGziRjNhU177G12AlvtRa41sAAI7mJ3FTI9D0qmOp2IpVMdOrdf5beelV4GycaI4YX97vNutIin38+y5+zu3KoQbVjauAqpGm+66n9tWXy4gkgnKewpjgUSglXggQiqfPPMeh224h0SZI0UuBKQvuuecunvjqU5w6dZKpdjP64IaiO2sNc3MHyPOCyck2V64scWThdq5cXmGi1UKIaCdAYGg+d/oC29ub3HLyvrD+bTYpy5KsUccYS5ZlWC+QSY2d7oALl5aQMkFIiY7qIfI6/Oevu1jrJbr01WDby+zo2tsQ8X/xOl/rY54A8jnnouJKxBIj4BiueVAeqbappApe82Pr0KovOedH115XaizXWKO6aC49KiyobrbYTz1+Vw8l9rfqXI01o3VvUOhQ4fq++m7N/diP/diP10zsA4v7sR/7sR+vsXDOURQl/+U//ynWKz72sY9yZekiBw4dCYDj1hbHj9/I0tISZVkwMzNLmmpuOXkTv/q//SoLRxaAAE6labqbKB1bRFwrqtcHgwEHDhyg2Wxy8uRJfumXfokHH3yQ973vffT7gsFgyLlzZ5mfPwwiJvWUZH19nbXVdaamprjlllv4zd/8TX7t135tdwfec+DAASbabTY2NwH44sMPc9fdd37Lqo17/V5I4nmoZRlJmnLhwvmwkJZyxMI6fvwm7r333muCei8VH/zgB3nooQ8jpWRp6RJpVkMJyYmbTvDIlx6hkdWZmp4KicmiwPrQlkIKpqamWFxc5NSpU9eV2Ljat2hjY4MbbriBVmuCd7zz+7j7njv517/+bzh//gLr6xtsbW/j3Avce889fPXxx+j3PM204M//7M84ceIGHrj/wVfapK/aUBFYksTFr7VR3geECkwmgcSKSn5HBGkpAOEDfBYTEEIGT6ZRlbgDqXRgs7FbAYyQyOgHp4TECI/0IjLfQjJfIhHGkjuDJsiPDWWJN5L/9NRZHrl4mX902yl+4g1v5LaFI8w0Wix2Nnnq4ucprOXyYJOyLNFSU6sn1Jsp826eTPbol12W1y9SSyQzEzO0GtPUG210kgb/OaWJZxKTq2OV/hWJkAr0G0slVkkK7xAeVKbIWhn9nV6gLypAmvCe01gvQ0JKVd8dYypWWbCrb4OqfDv+K6oveVCi8mJ0CG+xWxvMZIrJmw6yc3iGpSubnD19nlQEgKpKwgRp2ko+zCMceCmQSoKJyQ6pEM6RijQAFkhKHFIolHV4KUikovQeaww+Vnrb0uCkpDQOJ8P5JkmK8YEdQFVkUFqkkPG0g1ejE1Xbhn6Cd7iY6BFCBHaaMYE556pEocRVnFohETiEVOADO08K9apgbbQmUrzTgRmAQ2sfWdVyxIII0pUuysEGEAqIbLMSrQNIa42Nnw/AmohsT4wJnk2uwArPMBe0JhrMHz7MRLvN+fPPR0laEZlzBlX5LQJlWVCWhiRVWGspinIEJkbsN7IDAKnY2VknHw5Cxt4LirwgbTTo9rssLl5ClEDi6DDk8NRBVrd7vOWd7+YzH/0INSCNbbG1s82Xn3iMTqeLVgovJdTqmJhOzJKEnnPkQtArC3pLl+gPBjhRw1sf+xfBR5QCH4w3I6AhgRKBDDK/MWkqInNFYMPxI8CG7VRJVWkNOQrjYFgMWdveJFWaqWaNDQGZEtR0wtZOn1N33kne2UFJT54XTEy06ff6eCzeBqbhYDBACMnk5FQE9ExMKopRP5BJiq5lTDVnODA3j9IZOg2qCAKBtY7V1RWklNRqtd35TSyk8taxvbXF2uoalsDAKcuSssxx3pEkjTC2RCm8UEgikElKmpR0vQrMZmEorWV7Z5vV9VV6/QHtVjN4PkqF9zaOqSaw4V0oZJFSkCiJTGWU0N6PbzZ2pW2/fmwaz+LQc0SVXI7eveG5FmSOEwRzskTpJr/+8XOURPly6WhKzw1zTf7BrcdoX34KOzGLmzyGtiVKaywe2+9i+tsUvU2ELVBKUE/SUQJdaw0iSLD6yBYTSgY2rE6wJrBntdKUpSF4/npSJalnGroD0lTTHwzo9Xo470i15vkXXiDNUspeQbM5ge3v8PwLl7j/7e/msY//Fm843KC0mkzJAKKLkrn2JFc2d7BOoNBI4ZHC4UyOwaORCGkZDIfoJIzN3UKx05zgidXLKBf81pDX1/YvwV/8VhMVX8RUHCPYXWPf3/3PxmvFiLXoY5FIBG5cXB+IqH1ZsRgDGOZHUywvwnzHOxd6uI9zCq53xEzSAAAgAElEQVTBfhu159ha8Sowy8vgEYoXOBSOwPi3TmCEYFB6+qWnIQS5NeCDQsDC4UMM+wXPPPUMr3/9vbRaDQpTMBzmdHtdjh9ZoCyGONej1WoxHOQ0m23SJEPphCxtcPnyKouXzlAUjte/4T7a7QkajRrWWdI0i0w9QWl9GPNVSndQ4IRCKh2ZfWLPmY+PJxUb9OtckN3vVi+Nd/iquGF0AV5mU2PbueZ+R3PzOB/3e489fHfv8QMj9mKFwO/Ku4q4BnYjpmFQ0IhHE5YEo/m+dW536+PHMn7y8ehHPuCjJcOu9LgYk1fF78rESiVH7SXlmEfjfuzHfuzHfnzHYx9Y3I/92I/9eI2F944vf+krbG11+dJjX+L8+Qscml8IiUAlOXnyFhYXFzmycAQlBEWZ88Y3vYn3ve9/4dlnn2XhyAJKqWuCiRXAdrVXzbiZujEmMvnC30opbrzxRn7jN36D3/7t9/Pww4+EBKZzbG5sMDk1Sb+f02w06TPgySefpNlsMsz7I++FarE6OTnJDTcc4+LFizjnePQrX8GYfzaSsnvlbQZf+fJX2NnexpiS9mQb5z29Xo9+v4+1lomJdkgQC8F7f/InaTabe9rgxdusFojBV/H3f//3SdMaFy6+QJImpEnK9PQUDz/yMFmaMj0zxa0nb+X7v//7+aM/+iMWFxfJ8yE7Ox263e5oX9dbdT8eVTtWQOihQ4f4V//q/+Df/tt/x+OPP8na2hqrq2sI8SxHjx5l+coKnW4X51P+4+/+Z44dPcHBgwfGlpav/YiEgehdpJAIjHdh4WsNIHDCIWSQ5hFS4BwI7ymtw9nwXpqmyMhQ01pFFpALbB/nosxqXMyPV0J7UELig2bQyHvFOkddSOpJhko0SB8SdxKc03xto8vZR7/KR848y3/7xgf5h29+I835JjuNNud3lrAyo1t6uqbA+II8L9lYX6GlJZPJDHPtSVqtA9TTCZRKESqwgJyUqN3MwW47jY0Rge3hor/deGOGhICToIwlPThFc2ESns3JvaM20SBNJUW3ZLhmQIUCZh+vgwucjRG4OOqDVSIwSirtSa6MHWYAhxUejZMOqwxpblHFkLbStG6a56YTx/jE33yKQd+QKE0WD0KrwF5TOiQuypjwMKUJnotJhhDBT0bKBOsrtmAAJq3ziCQF59CAcYEtgPC70so+SHQWwyFa1QK4oIIXXSo1JpURkHIIH0Awa4OHnHUOa4Ln48hzUkhQCd46bGwkYw1OSJQXmAj7SIiJGgkiSqJ9l4fzOdYNkEJTlENEGfpe8KmzwZu2dCHpRAASvQvtJZWM3oklUhMSiVGOTUlJ6jNUklAWJTJJgmymdEipmZ49wPTsPKYsuXBxKchzlQapJIPBIPSJ6OMopcRai8STJAnNZiMyG4NXUC1N0VqT6AwrPFtbKygpAnjvwXrP6vIyV1auRFZxircK0dCcuPceKDwzR49w94Nv5vSjX2E4LNjsbPGxv/sYx28+gbEF/U6PbmlpzsyRO0+a1XDGk7mCle0BXbNCVm9gSegXgT0tKhYtgFVIqRAqsEOFlOG+FCL0TyFBSqwPrGsp1ShpuOfuj96ShQoyiYlUaDS5g7xbUk81NS2Q+ZCOtQhvue3ECdZXljH9LqurlyOgFxjbZVnGOUbG1OQUKtFIkewtcvCgkpT1zS2ETpmcOYCSCUqFsdo5KMsyzIm0Diy0yEauMupeBp9TY20oAhEKpRzGKHBBDhYR5GzD6AxCOJRUDHOFUtWYqIJnpNLUajU8MNFukyQJpTHkZcmgKBmWlubEJAcPLVAWg8Cq1YphPqDf63/H7q9vaXydxPi3JsZ38PXnJtfDOhOARfG1tSE/cCzjya6haxRKeBQSJKTSISycvrxC7izSg8XhrWBLOJYudXhs5VnecqTNT5y0YYydOQbOMezukJoOor9GgsWEA0MIgfUO4QPgUpOagSyDL5qAVEsGhcF5hVca7x2DoUGn8d4VHmcsmVRoLJlSXDx/nvmjRzjzzLMUruTE8Vu4tLiIIsz9y62cr371UR686x4uFpI3Zxq6hoEJPq3eC0xpQh8vS5ACZwP7sYxKI9bkDDoFzWZGEQHP9sED/PvHF3HCYWV8ZlfgwDdwRWPTjN7Zha2++QjFRhXoEkEV9q5pdgsOXl0xbsEQ5g27r4XiNj/2t9+LUrnwi5AS6T3C+jBWjgCvXQT22jKye//ei5v53bma93HeEddKQlGiGFpBQzlMUdBsNrGmxJaGo0fmmWhlfP5zX+Ce++5lZm4O7wWNepNut0ezUQusdZlQqzfodrq0Dk5SS1KuXFnm8597hBtvvImTJ29ifn42PqdLrLN455ho14K8uNIYJLWsTmcjFHki1Bhoxm5x3TXa/ep1cWiDWFy3p2HGCu+uarmXkue11iLl3vStH2/fa12FcXzx6g3G18Zla6nm3lQFfBWg6EcFbiB2PTgFo4I2KSWu8oKUYsR2rQ5DAC7aPgRwG6wNvuCumlew61VZKW7sGTeq+X6UorfWxe9/989f92M/9mM/XquxDyzux37sx368RsL7AFgsXlrhkx//NOcWL/DFz32OmZlZVKIQQnHkyDxPP/UYUmomJyY4MD/P4uLzPPrVR1lfW2d2boZut8PERHsERhVFMfp93L/vWuBitaiq3q8Svaurq9x55538+q//a973vv+dL37hETY21mi2GoBncnKS7a0Ozaai1+/xxBNPcP/9D/Dss6e57bZTI4ASPA8++CY+/enPYI1lbW2Nzc1NZmdnX7FEkbWW4aDgz/7sL3HeIpWg1WrSaDRYW1sLrBcIsjxCcccdt/HOd73jZdmK1blLKen3hvy/7/89up0h65sbCKVIkpT29CTzhw+zubXF7PQsb3vbW/iFX/gFms0mf/PRj3Bl+QpFOWR9Y4NLS5eYP3Dgmkmxq6/Dtd4b/7vqJ6sry/wPv/zf8dBDD/Hhh/6aS5cs66vrTEy0mT84x+WlFZQSXFpa5E/+5L/wcz/3szSajVfUxq/GKFyBlgqJIkhhgnS7gllV8jmwTYLvjBeORAZZPS9DVS0myE0KHdhuOktQUgSJwHjNnHN4Y/HK7Sa2XJW6EAitYnIbCuEoAGEFygq0FZRovLeU0mCVwg4cj5Q5X/2vn+CHnnicX/uxH+Lg0WPMTE6yMdhgO+/Qc32UNyiVkTVaTDWnyLJJsiRDqxTnoyGi8CiREWhTlVRpbAIR/re3AGGMFTLqr3Fc8B6vBMIV4AfIac3MgQYkGQiP2OzT7w+gsLFKWWFdxewZT76Eauq4u735ax8/URV8e4+VETxzDmEsEkchFFpqpLXQ7ZApxfd971t59PFn6HX6+KIMTBEVqvtlBH1HkkwV8FAUICTWe6RKRtX9UmqUB4dDVAmXKvHhAwCYSIVIJKXzZElCkkicU5R5zs7WNkktI8kmsD5UhUshAonTgSKA1EiJTAKYbZ0NiWAb/GCVUmghEUogpAqvmzL0udhi1ti9x/ZdHl/72jOBCeY8WgX5TiFCEtSUJaUp6XQGwX8PH5hmQ4O1NrALncUai8FhrQ0/xjDMc1zhWDiywP33v561y0torak16iMWZJDM1AjpSaVCpxlaKbJaHS1V9MCVUd44wzkT5NOUIklThKy8rKKcmlQ4HBMTd/HZT32cnY1NyrxkdWuD3qBLWRYolVIWBRPTh7jtDQ+S64RWvcX2oOCmO+6m3xtw+oknyDs7zB5dYHFpCa0l61vr1CbaOGuQSpGXBUlSA2pYD32fkBehH8hEI1QAD32EBZVPQEkQCi9USF5G9oCUaiSdigzeqLbCDEK2Hqh8lEKyXksdEoQu8LS10mgtKUyJQFBLJYMypzG1wPMXFskHfc48/RQahy1LhExAaKwrKYqCgwfnkVJGeWI9YixUiU7rbbSe0oG5K+QuOjD2r3M2HnRg5IS+FbaTJAk60aRphtIS71LqtRreeyYmJoLHnQ8sSg84W2ClpMgHYZve47FMtFscP36c2dkZBsUAnKXT2WF9fZUrK2v0eqF4aHurQ17kmHxIs9UM0uyDnKIovxO31rchXmpO9o2BgS/93W98W9cjW1915LVScLEvOKoKnisThNQgoOVLZoXk9Oo2uXEoBDZwvrAIUidi3xJ8dqlP4q/wT14HpcywEy1EOWC4uUotNQyHQ6RSJEnw8U0TiXAW60KxSaJ27z1TljRUgvIeYcJ9YZ1AOktpwjNP4qgnEo3BlZbNrQ3ue+ABvvjJT1GWhksXL6GTJDyb46me/upXeMfbv58zoo7zmlZDkecGj8OYUBxjrQ3yl8YyHA7RaSPKOYsAnCcp/WFOmiSUtTqfX7V8bbmHFzKqMrAHink5vPlaePS4B903EyNC3Z65dHyGjO9nbE7zUmzF72ZZ1Bety0bv7IKJwvsXyZ6+ku1/IyGjwH/oDQ7pXfRyDDNr62BgLIUdkiSaPB8wMdFESo+zBbOzU9xz33387d9+ijc++BZm2xkzM9Osrq3Tvuk49XqdtfVN8IKiMKwsr9HtWT71qU9y/wP3cOrUrbQmGjhvSJNaLBaVKK0xxqJ0LPpDMtGewaytUFrIMg3eRm0AqCTQ97RJxci9Jnnwm6+wqIqW/j6iYg6GujU5dq/shforkNK7XdbiHh/vOFcbPatlKMq0tlLcAITc650uGBVcVjmI8XsVPGVpAqi8H/uxH/uxH38vsQ8s7sd+7Md+vAaimmD3ej0+9tGPUlrDpz/5KdrtaWq1BtZ6jh07xMrqCniBkhKpPLVaxn33v4EvfuHz/Mff+wN++Zf/e5ZXlmm3JxFCkGUZy8vLTE9Pj/ZzNTvw6oVOURShMj9+dm1tjYWFBYLv4yZlWbC1vUWiAzOk3+9z68mTgGdnu0uz0WCn0+HZZ5/hj//4A/zKr/xPtNvt0f4ffPDBwIy0wQNpbW2Nubm566pEv1YIITjz3HOcO3cWpRRZloUqbGvp9XoURUmr1QIUWZryU//NT5EkyXVt21rLQx/+MJ/45Cco8pw8z0nShGaryaFDh7h46SKtVot3vPMd/OIv/hxzc3M453jPe97DE098DYCdzg6f/exn+ec/8zMMh0Maja8P7o0zSAEmJyf3XKednR0mJyeZnp7mve99L416k9/7vT9ka3ubc+fOceuttzI13WZraxshBY88/Aj33Xcfb3vbW77B1n0Vh3GUziKSBFBURbNKqLDolQFwskKMmIciJpqDrKmIsqaMPBcdofrbeoOVAq11AIukRGqNEwbngr+eVAopdKw2D76E1jlqAkwqoRSkKBInGYgSD6ROIiyUQqBcibLwl4trPPz+P+Sn77uXf/zG+zh+/Ahz4iC58Cjv8FqiZEaiU4xKosymQogAlILDx4RK+C/6rYgqCQuMJQz3VHGPKrRDkkEJgW4pFDm2a9Dzdbz2WJkDFj1lmfYptl9gS4Hzkt6mQxh22VBiLDUZEwyjiuz469U5HO08FosX4QykC5wUYyUCFYBea8l0zlvfdBcrq1tcXrzC+tpOANx8SJQUeU6ikph48qhEob0KiVdjKMsSjIiyb2ARlNbifEiwWGtxQo4Yhz6eixQCJRTOhqRWWqsxoRXWe5AC5STWO8rSYJwLQKtUUSI1fKdiKnovcEIgnIeYvPE4nAv7EUkSPGoCWSD6sYbqdO++7fSibzoeefhRvLd4bxFCIZAkaRruwShba03w2wuV8x6tY+KKmBQTAkQSJEyVIkvrDHpDBiZnZXON6flZZg4fQGlNKhWVFKH3Ap1otFQIEe5f5xxpGnwGnXdonQQZUkBU5paiklBzQcrQB5lrKRTGGsDwzne9h7/7u7/j6aeeYViUsV8mlA5m5g6wcNMpnE7o9oZsbGxQn52kIwz3Pvg9eC948smv0MkNg24XsOTWMdjaRKYpql7HFGUQ3BQaZIIXmtKCUgJbWoSxKJ1GZrvCIRFRo81bE9mM0etNemQkIlhnR56+o/98SLJW3OIsy0hlkFiVUo7ar56C8Gko1ohysktrGzSlZHZ2hptP3cGZpx7HGxs6qwqAfJWElEoFYFHIOBzseg47F4oBtAzHIxFYW4aEpqs8pTw4g7Ml3ongH2kszjusKZlo1UnUQXSiSZIUJSOLU0iyeo1er8f29g75MKcoS0wxoCgK+v0Bw2FOWRoKM+TYsWNMTU2FY+3C9uYGFy9doLPT4eLiInmeY0yQyQ3+kYHdXpbB1zX4OL4a46VAv+t9/ZqCi1wzc/9SR3DVvPB654leQCEUX7o84AeONVhZLel7yJzhYKopnKcoTPQBC2NuAPZ8ZPZKvJZIpfj86pC3b++wIC/g3RSu18ObLlYmOA+JDvNNpEDGUzPWoWUYN4yzqFRRSxN2+kOGxpPVEpTXZErEcUfjyoJ6lqFVToLHGcfO1ia97S7Hjt7AuXPn2NjY4K1v+x6eferpIL8soHfuWZ498yzMn2B15wztFCSasixCkYFWJIkityYwdIWgKEq0EiglomdplCwUAkPGn565HBnxDj9i9I6BAeMMqWvGHp7bN3TNq++PCp8YBwzHwMXxXbH3dR/HkxGb61UWLrLn4xSCcVbmqNlH6g9joO2oyf0uIy2+W/33oms5FhWndPzKVRu/Ghze3bPEx+I9a2F1Y4ejhxOGpcULhZaQ9zsI4RBeM3/gAD/+4z/Gl7/8GJcvdJk/OM+pkzfjvKK70+PGG06wvrbF82fPIYA0a/GPfuxHmJmZYmNzldm5CYZlQZ4XKKkoiiBRjAdrSoQsKK2ncJZOPydJM6yzKAGukjKJ7ffiahUY+QWOt0ucb+3xGn25fnWNthVxrRGYhy9XYLH35arP77EtGL8H/FXHIaCS3ahcHvc8V2UYmVWU8N89QULxXlz/CEAqNbp9q8Kk6lkd1ANcKAqKgOMui3b3M6Nz2NOYYRxyPpZfiqCW9Gq8V/djP/ZjP14LsQ8s7sd+7Md+vEbCOceZM2fodXv83ac+SVkUTB+coyhyDi8ssLm5SafTodVoMj9/gJ//+X/OX/zl35APS978lgf58EMf4e677uT2193G9vY27SjXFfyM4iQ+Mher2JX73K3y3dzc5MSJE6P3L1++zJ133kmn0+F3fud3+OQnP4UUkvn5eTY2N/B9x6XFSxw/foyyNAwHOVmasnT5EqdPP8cXvvAF3vWud432efToUY4dO8b5F17YA4S90kpO7z1/8RcfIi8KABqNBt57tre3A5CQ6GgO7zh+/Dj33//AdSWnpJQsLi7ygQ98ACEE29s71FsNtNIsLCywthrYlj/0D36Qf/lzP8eBAwdG7fzud7+b3//9P+TKyhUG/QGPPvpVfuanfzoAF9cRVx9bxeisqkRXV1e5+eabRz6aP/TD/5BhnvO7v/t7FGXJ+fPnuf322+j3++R5wU6nx5//+Ye48847mJmZfkXt/GqLhs6CjCWC0gYHJRxkKiFR44vjwDyzBPlTK0MluBY6JtslUkbZSaqEZVzpW0seZRilVigtSbQOi+Xo3aWVwgvCNgHrHcUwx5YWV+RkSiJcYEcYKUC48IOgjAv9tYHn33/hy3z87Bl+5J47+Mm3fQ+H5w/Qjwip1ZISj/Ie6TU+giDCB1c+PDgv8DJ4puwmhKJMEQHcwnu8cOzmL6Kkcsgwolua9s0Zvh4AAilMqFp3Di8cTjjklEdMSlIv8N5gjKLYqiSSxmJPFixKmIng4zgOLkY3wd1jrRIqgt1r4kMShWJIWfQ5MDnBRP0YW3N9FhdX6HUGOAdZmqG8xzrPoD+IbKYgdZjpJDClrKd0nqI0CKnDtYmglrOe0haIROOcx0U/x4plqYQGgueQVmn0MgqeikIqVDwnjw/AYdB4xdvAihRCBgaakKEthcQQpPWE8MHjDx+PR0QWZOhb4Yp/9wOLaZoipCFJagihgt9i9FE0JgCFGo+1QaavNAWeAOZ650ZjoJcCEX0xtdYI6RC2wJUFWjiazVaQ+iOAws5ZkiSlzIcUUcor+Cta8JCXRWD1KEm32w3s1kwzHA5Ccj5KHddrNawl+vpJEqFJMs38wlH+2b/4ec48d46/+vBfsHJ5ieZEi15R0picwqYJ1nmK/pCVtWVuP3SI/jBHC8nNt99Ba3aG8889xyB3CBxWJOz0hkw3W9EjykZZTwMqCV7CEvCBzSp1Ehm5Ot4PjuCxGBPJ3iGcwgqHcGAlBHlQgNDXtFJopUm0RkkZgbjwTEuIv8uQmFQygPtSKPAKhyIvDH0FUuWsbK4wMzWPUDVKN4xsTxflGUPRUti+rPKMKK12mTQmFkNYizMFeVHSy3fY3tomTWporVHOYp0l75cjPyfnDaYsEd6TKkFtooVXPhYbBaBYSEde5BQbqwz6Of1+n7W1DbqddYwJzwFThm07YTl29ChKBUZrvV7HmhY2y2jUa9QbGdY6OjtdhsMh1hqsdZQmSMdqlWDlq4NNfK3Yk0h/iU+8/O/f3Jh09VzoukBFAp9KeujKhOVeztFMsJRbZjJNYT2nl9cRAizhZ1TcIgJALZRCqQSRKiyKJ7cKDrcH9Lb6eCMRWLRMUDok3q3zlN5DGopF0lRTS0JBSZoqitLgfZBHlzIUqSiVIEwZEv3eobRGSYNWYMsBCYLPfOITfO7Tn+bGo8cYDoZ473n66afZ3tqkN9AcPnQYZeGTf/Uh7jzUZq30zNaT8LxREmctphwGr2GpIpAoMaWndI6+KEmUZVh4kkQyLEpOb22zmrt4X8prXH9xHZf1xeCzj9KJXz/CvGz8Wu/9fXd+EOQXxw9LjD4z/j1BmFtUpVPf7QDGCNoT/x97bx5kyXXX+X7Okpk371ZV3dVdvVQv2mXJsmyQLWNbsoWM2eUNMEbGQMwED17gYTyPmIghYHjxZh5vImbeexEsEzOAxwYDBmwseA8wXsB4xbItyZLVkqWWem91V3XtdZdczvL+OJn33mq1pLbNIvnVL7q6q++9mffkyZOZ5/y+v+/3WwGE+FH/TUqk1q+Hz44BwXoch+qRaj5Ysb6Fd0/H+33Q7gj7CGCUr4BdL0Xw8AUQOhR5+VCi5gjPGSsNyoVn6anFFW7atxcRR5RFQaI1OItuNHDeUeQ9ut0ur3rli1lbyRgMBjz8yOM8efwM/fUex55UTHVTdu7YyZWHD7Jz70yQvianO9XCOkNZepppwubmJq1WC1E9f2w2QKUlIt3J6kaPC2sbYf4uPF5KbDXnF5IKsZX14TMCaC+eqxLmWFQfqVmioy70fjzcxehj4/cmx64MEu+1DOi4/93Wz0FVVFaPhmpeWM3pvXdjQHGivSOsMTz0q6lyeOZKJZETs0Tr3ARIGWaUslonKSVHqj21R7MbtXmsDiBkNb+o5mejYjspqn6aOH7/TGUmFQNWisu8P2zHdmzHdmzHP3RsA4vbsR3bsR3fAiGEwDrL5z7zeR557Gs89sRj7Ns3j5XQ6KR0uikL507TbKQoBb/wC/+Gl73sZUiZ8L73/h5zu65gx+wM73nv+/jN3/gNnnzySb7t2166ZYG0xdh94nsn3/PeMxgMKhaB4PHHH+fgwUNEUcw99/wBH/voJ+j3M3bv3s2//5Vf4pOf/CQf/vA9ZMOM8+cvsHPnDhYWFmi1WhhbMBwO+N33/T6vvPU76E51ECJU8N966ys4dfIkxji+eO+X+N7v/d6vq7/Gsq2Shx48wn33PYD3jiRJgiyOkvT7PYwtmerOjKTI3vimH6Tb7Vx2UuEjf/VRLiwusr6+ShSFJOjO2Z0kccLS4gWajQbv/jc/z+65nVv6sdvtcMcdr+OP/uRPgsyaU3zpS/dzxx234yqJQxgzN55LZqcGFQGOHj3KwYMHQzK9Oo5Go8EP//BbWVtb44//6IOUpeWxxx7npptu4vHHHyfLNCdOnOGee/6Cd77zx0bJpW/l0FIjqJgxMg5AkADnLca6kPCL4sACk4JIqADqQAVmmCCPKTWyWsAHwMujJETowFDQAi/AWMvQDGk2mkQ6CoCPHEsIyYoRoYVCa0nuDdJ7WipmjQLrPMbZ0feoCRqf9YGN9sDCJkf+7gt89MhRfu677uQHbruFARJhI7Q3COXII4EKFpIhvAeqBMFFRdl+VLA9kRiZjIsuE9nw0BY4kSMtgMaJAuEk0oWklZM2yCpWvkCBNaCfPTktGCVJQjKsalxV+Tz+3JhPGVSrgodU3XjrDUJIzKBPImNmp2L27rqG1dU+R448SekUxhcoKek0mggk1oVKbGeDxKUXAiUksYywQqJk8FkzPsixKh1h63GCw1IBGgTmSQ3dChEYht55BBWbEQFSBXDDj69pj8eUGRaJr7zfAos2sBqDnC2V351AKV212WKcReCxRVklrZ7fcejgHKXJQrJPBhlMpYM0p6qkMeOKQedxlQxcHFg/So9YGl7a4BUWBUDtyiuuxDtBt9vl7OlzCLEQ2Hsq3CeNcUEaU0d4ZynLAFxqpYniiPWNdY4de4z5ffu5+eZvQ2qFToLnk47C+B17I9X3TxHAZOHJTY6Qmu7MLC+56Ua8sQyznF//rf/G+mBAWWa40iDIGQwzytwgpSTLc648sI+ht7TXNjj71HnwhiSJsCqmn5VEPny3FZLIGVxRgoYoagQgXoS2uBFCInDSVYzF2n+zet4LWfmHCrQO41tVzMEaRAzJ6pA89NVNoxCghED5sVdsJCKcr8+VxACtVouGLGi2U86fX2HPwcP0F04TaYFotIjwFMU0O2Z2YL0F47A2XH/WeUxZYq0hz4fkWfhZX12jLAy9bIPVtTUiHaMjjbcGjyfW0ZjJag0VnkoSRaRJAxErpBDEUYwg+DHqKCVttWl1ZlAImmmb80+B1hFK6TFgrR2zs7MIAXmek+UzDPqbmCJnOOyT57Nkw4xjx04w6Pdx1gYmvLVB5lgL1AtEpvjiEIg6w80zI0nP8Lrw4BXwD3fslw0GeT+SJHfAY5ue75yLEcKzlBWcXtiklCPXAgoAACAASURBVBJEUCrQTuBEoIYJpRCqAuqVwjtHVuQcOWP5gStnKLNhuN68RCmPFgJvLUoJkkZdJBEFiVER5P+1EFgR41GkkUdpP5ZOTTS9QYYXEUJ4pPdEeCQKv76KNI5cKM4WhnJlFY9g7tAVrBw7Sd8bFnNHbjLOnz3N2vwebrpKcNNMSn8wDLLbVM9hQoGMtUHJpNcfIqQLnpORo9lK6Q9KCiGIY0EiSspq/RDuKKICKyZQvWfq/md45XJP3wiH8M+8TT1vHls8VK9Xf4+3G79Rg6QvFJ/x8TonFDUBlb83IzbiM60dPFRy/JPUtsuIilX3TFEzyd0Eq88Jga+KoryQGFPy1VMr3HBoN21lMIMhw8KgG45mM2V5eQUdafI8p9Ntcc21h6siyJxmlJI2ExIt6HabNOIItERrzXCYYU0oqkobDUoTWJ3OOXr9Hs1WFy8kpYO53Xs4emp18sCqqa6/5DypKl17lm55lj4UYmLMfvPFXaEIQF6C0zghgyvGlgVbWYeyYhZOFgwzGjPuEkW1QoTChpHPunejMeC9H9kH1N6MwdrAjcDR2mrA+arQrVIECcYToSDQVb0rlcJZO7qwRXW8oUTyH6b/tmM7tmM7tuPrj21gcTu2Yzu241sgvPd89lOfoSgKPv3pzzA9NUMUxeR5yYtvvIkv3/v3NNMmkda8+1//K17xilfgnOO2217DI0ce4cv33cdb3/pD/Nqv/Tof+MAf8o53vIONjU2mpqZH+59ciMN4YT65yHAuJF+llGRZhjGGHTMzfOyjH+O9730f5xfOs3v3Lt797p/nNa95Da961as4dfIUD3zlQVZWVpmfn2djY51NM6DZbHHmzBl27drN+9//B/zcu3529J2vfvWr+NCHPoT3nvvuf4A8z2k0Gl9XfwU5p4IPfuhDSCFYW9+g0WiQNBK8c+R5hhCC0hikVFxzzdXcddcPXtb+hRCsrKzwvt99H0VRkOc5U1NT6Cjhyiuu5NOf/jSNOGHfvr2srq6wb9/e8SKvWg7efvvt3PNnf06WFZSl4fOf/zy33faqLf19OYDi5Lnr9/tMT0+TpunTFodJkvCa17yK+758P0ePPkleFhw/foxOt0Nvs0/TNfnCF+7lu7/7TvbunbtsSbEXapRFAJCEAC0q5o4GCLJfCoExBQ5oJI2wEBagvEDHCUIKShN8kZSSeCmDT1cFClFJWsYyJKodERFBY6gsiuAfFsVoqYKcnxgzKfAQK81Uo8nMhmapYqiVkySPClCCwM5yLjASi0zwhbPLHHnvB/h/H/gS//ZHfoR9e2YDI4qE2BY4EU2U7I+rsEVVGUydmCDsdwt7UFycRHGEJb8jXytoLGl0F9AGhAmV3N6G9LELrMeogGIdhhuOfDWwGy9Wa5o40Oo6sOBrVsFEjHHDieSPHyU5JtOYHokQKoB6rsQKTzksaKcRd772Vp544jTHT59nc7OPkhovDEJopNDIChCtE1XOg7El1guEkkiCFKyrGI91Xk0KiaqYY86Z0bXqnMNaP0q2gSRIa9qQeKmq0b0LbLEojpEIjHcYaymLEuGyINcXBf886wNrrmYoKqmqvL9DRlGoQH+ex4tvfHHFOgweZDUo672n1+uxsLBQgYkBqC3LklfecivHT5/GAFIosv4AFDSbLZwPfkppsxsKaaSqKt8DSBynKQJJIkNyMo4SdCSQSmKMQQpNmqb084KFxbMIHHfc+YYAJsoIKcOYFEJUQEklw6lC39vqHq5VHFKX0hPFDaz0pI0ON17/Yu598EuQ98G2KZFkw4JTZ05z4NABVtdWeSoSJM0WM7vnOHjddTz2yBG0l0jliLXEmRIjPRZdFRlYWmmTRiNBCAU+3IOgSvC64BvrqST1RCW7K3wA+CREUbhOBAJn3UgJTUiJUBKDIPKgqvNgbIlSgkYcoXUlwScsapRgFhhviSjx1nJhI6O7o4tyHQ7PzSCLPhf6JWkkmerM4BCsrq0hpMMbKAtLnhsGgwH9/ibrvWU21tfJsyzIujlPd2eXQX8Y2Id4lFR0u106nSk67XZ1zZUB+JeSJIpJ45gSiJUg0pLhsEDqCB2F/hAVmN1pNdAH9zM1NYOSCqU1WkcI4QL72FuECs+IzbVVsmxINhiQFSUbGxtBak9rvCBIrYsc6zzOl4HV9gKMOmH8DaV6fVUJ8c8coRWSTqvJ6sISx1YzEAJpPaUA7wVGhGIhpRRea6QMYIZzliLPKUrLureUUiNQeOkRVqKEIkKg47Ct1AlxewpnHVHkyctekMlWCq08wpV4pSgKi1bhHuKqObmA4GEsoJlExFqS5aHQaDpVXHP11Rz5ypdoJjGd1DOdgHCKPS0NQyhFgTx7AnnlYZwtaMQaY0ucKVGNGCqPxxKBtYZEK4SEtBkHPpQDrRVSK+KNku8/tIs/ObaKcwIoq1IaviEC6iQb7PLPWg1mP9cc1Vcy1eF76t/D/7cyJCXiBTPn9X4MLDpXz3f8aL42ifWP2XHj7et7ORfPp54tBEE94Vn6SEhRFWFNbEP9E4r3UIIzG4YbdYTv9fDWEjVSbFlgtUaJIDlc5hlKCE6deIJdu3ehpKXTjWi1UyIJrXZCNhhiTCiezPMMrTW9Xo+4EdZAcRyT53kAmBEUxjK1c5rMCE4trAAx9RzT+1AQ5J0nVGpNHphgZLF4iXXZJfuknsOFkzXazzcWYvQ9XowVhi7+3pq1CIwK08SEB6L3ATxUtSdxNX5CTdGYfVxfYfW/sgID6xyBMWbEQqQufh0VwVbWENXzQcralzzMj3XlTz9aY1ZFec47MMET2dtwb1NKBRlVKtBaPf+L47ZjO7ZjO74VYxtY3I7t2I7t+BaI4WDAE08c5cSJE/T6Q3bv2UNZhkr5Jx8/SiNOiKOYV77yldx55+tH28Wx4sff+Q4ee/wxzp07z1ve+mb+4A8+wItffBM3vOg6pqamOXDgAGfOnOHgwYM4F7xcJkElWfkiACPpk9pPcf/+/Tzy6CP81m//NufPn6fTafGd3/k67rrrB0YA5S//+1/mXe/6eU6dPMlDDz3Ey172Up584gTeO5aWLrBjZobPfvazvOnNdzE/vx+AvXv3MjU1xdrqJksXLvCBD3yAd7zjHcRxfFn9VS+6jh49yonjJyiKks1ej9lkB0IIlpaXMcaQJAkCQRxH/NRP/dRls/SMMbznPe8hG2ZsbG6QJMEjac+eOY48cgStNZ1Ohze/+c1ceeWVnD17lj179pAkSWAoScn8/H5mZ2c5+9R5NtY3GA6GHDt2jFtuuWXLcTwXuJjnOUmS4JxjaWmJPXv2TFSiilF7jx8/ztVXX83/8gvv5hd/8ZdZXFxifX2Dg4cO0ds4jrGWpaUlPvPpz/Ajb/uhF0yC5RsNCXhrR4t0LVUl7+RBgpIaKQXWe2xZjPwUa587vCDSgdHkRFgEu0ryU3gJUgcw0gukC/4ysYxBa6wPTAicx7oCIXQAIyWBBSc8wjuaWrEnTjlnh7iyIMgsBfm00YK+SsIIISilIHYWJ2FTKz700HHuP/5/8c47XsX33/rtHDhwiFLEiEpK1VdsKo8fsS4rIbAqOeVHx4Co5EonkitCjP1WvJf4QrLxeI94OkFPe6JEIbWHyOFE8D4s+47eGY/LJYIU5QRO2QA6spXw4IWrcM4xQDhKJYpwFisYkVrOaQTdT1Zrj6SpqnbisdLjvQZhEd6wsb7AgX1ddu5s89TZZY4dXwwMQ2sCgOw9yMoXUSiMc4FBZS3eS4w1eGSozifkzRUyeHMSvGyUDNKxgSkSJMSsdxgbgMoaXHXV2AjyVqLCTSrY14djjuIE6R1SmSCzV5ogOwYj/7sagAsgj0RcnCx7HsZ7f/ePSRtpYL1ZS6fTQScxZVGQF0UA7SAkEDd7tFotXv4yycz0LqIkQSAxUyUq8Tgb5N2iKEZrTaRiqIS1GmkDYy3WuUriM6Y0JXEcE0US5z3NJAU8cRyhKkBdAHle4BFEcZC8rcejqEr/lZKj/KEUIkiuVl5EcRxjlMBTIoTg9te8kiOPPkAvL9hcWyVuC2xZ0BsMOHHqNNddcw3La8u0WrB/3368sQglOHH8OEkcxpc1Bi/B4kCH9ljnKPMiAKVaIlSVHJQCQYT1Dql05Q3qMM4RqQhRJe6MMRWgUV07FQNGKhUYyADOgdaBNesVeV4GEMLLqlDC4nWdOAyshz07p9k7N8eXj3yNlbUeg81NNqXh9GMP0ctKrr3qavbsORi+UwiMLyl9SeEdw2HG+voGa+vLbGwu0tvsBWZpBQrPd/bR621iyzJcf3Gz8hqeZueOnUF+1Fm8hKwoaKVNlJQUeYmUniIbcP78efbtPwBk9Dd62GKAEgJjcoQsyPN1wtNDECmFVw2aDU+RZwyzHr3NPk8++SSbm2sMBwM8MBgM2NjYHCkjxA2HMWXFUh4zPp6vMS7S2BqXMz/5p4yLvadHMpeX6N/xHNfzhpuv5auPn+Dx1TwUrzhXEeJDgYiPgter1BEu0igRQDmT5QhrSAWkEowpSBJBlhckSUxpC4xs4GRMmnZJ202csBRFH29KYuGQOjB0nPWoSGPLgjRu0EhE1RZD2kiwWYkUHoFD4kklxAKMD2y1C4sXEAikd5x45KvcesM1mPVlrt3T4mVzO7hp7zSdNCbSgoY3uNySkSGlJC9LokgRx6GQResGdhhYloUJMtRSNYiShGbDEieG40cW+JFrZvnDo08hnLqU7dwlz42YeMCPx84lgJrRHODp+3ITvq/PGjVocVEBXv3elu3ryq4XSIz8rydYm85V858RUBTmDviqgKmaJ05SPivI5qISrK0hRJh7UDFSJ9lqdQFaaAiMPlg/Dx3gSpwtEd4hvcX5IFVaGI+OErSyNFWCycvggYgnGw6ItGJjfY3p6WmWly8wMzNDo6nxlDRbHVaWV9gxPUUvK9BKo5Umz3JarRYAWZYRx/FIvcU46EzPkrS69KygFNHTxpDHX8Y68NL3ky39VYN+fqLP/dhfEPxYMtWPC07r7Z/pK/1F4/ni1+rtxXhn4/1Vnxs7K9bv18c+3pesfMKRInh540dMQ4QYeSnCRGGJ9zjcmMHogk2CmyhoC+pLbvTddbgtAHe1PT60oZ57VbK/27Ed27Ed2/FPH9vA4nZsx3Zsxws46gn5Vx98mKK0/M3ffYrp6WmSpIExjh3TUzy5uEAcx+zaPctbf+gtJI0ActWyJdPTXd785jfx/vf/Ia997W1cc83V/NZ//23+1c//HDtndzI1NcXJkyc5eDAk8+pF1cXJGYCzZ8+yf/9+8jxneXmZbneK//7ffotHjjyCVppbbnk573rXu0jTdLSvgwcP8pM/+RP86q/+KrGNOXnyFDM7ZigXC4wxLK8sE0Uxn/nMZ3n7238U8MzOzjIzM8PGRg8EfPnL93H33Xdfdr/Vlbwf+chf0+tvMhj2cRVjoNfbpNfv4b0nSRqUheWKK6/g5ptfcllgmveexcVFPvnJvxvJMkZRRNps0el0efLJYzSShJe/4hbe8Y67SdMGeZ5z7tw59u3bNwJud+zYwfz8fs49dZ7hcMDaxganTp3eAiw+2wK3XgBaawHBwsIiadqk0WhsSbAVRcHCwgJzc3O0221uvPEGfuzHfpTf/p3/webmJqdPnWL+wH7OnD1Hp9Pi45/4BHfc+Trmdu/+lgYXo0gHuZ4R8ORwzmO8IxALPUoIIqnxMiQbsiKnJPipxXGEIICNkdQBkKTy9PFgMHhXwXQqJDAUskrc6cCskwHm8EJQupKyLLEIkkiBEkRaMNtKmc8aLHrPqinJcFUmIgCMOPAyJOCEs0EK0wQGkosNx7KS//3PP81HH/waP/QdL+Ett99O3O3ibfDACSnjSyRgq/GlqJIiQj5j8mmU2BAC5RqUK4Js0wUWhvII7UE6sAabBTxCAU7YKnF4acaOqKryRX2KYJzT8b6CiCaTg4AXo7SJqI6plrCS3leMx3Ds4U/lS6M8uR2gpODKK3YhfcTpM4vkxuAoRwBOaSxCBZ9MKjnE0gZfG2stBoJXjwfrwVSyVbZiOTI6Fo8UKhRzCIHFY+rEID6AyNZUfph1FXrFXBEB+PJCIZRAyTDGvLc45yitpcgz8CB1FDyTKpbk8z1a7SZCylDprhKst5T5ACklUaLwXiF9SETFacQg71OWQ9rtBsaHxFOzlVCYgijSgZGsA/uuzIeBXaoUpiww1oBQ5MYiGpIoirDWjCRNjSmDNWfpgs+ZNVVVfwDo6rGptKoSvRMeV+NsL5EeMxnBB8nWWCK8RQnBFfP7ePBrR/EiQ+RDsDmlzVGmwdETp9k9O8v6Rp9ud4pde/ZQSk+pIjaWFjD5EFWxUaX3hKcBZMMhtizJRBakrZUKYLRSCCGRcTICFMNQrjyTnMMJUEpjrA0MX8RYOs17pFS4ivVpSoNUQT5VeoexBYjAdjIIIgL7G2+RQlIWA9aWltjZ7nLerJE5gYkTCgeDXg+PqAp1JMYU+CLIn2bDIXk2wJoCQZA2VEqM7sFp2kBHEdaZ0MdaY0zJ4oUFNtbXWFg4x+ZmD5sXtLodSmfxztGIE4aDDImj1UzZHAzw4ikaiSCJm2ys9rHWkjZinHCYhqSRJDjn0UlMnEY0Wx28d6yuZfQHm/R6m/T7Q4o8D8z2ssRaO5I5j5QC7XHaBm8q9fy+LkPS+hJvVAUfzzd1g2dTfajBf1DskCX/7vtu432f+BwPL64jnQXncTI8owSAVmipQAuQktg7lDDkWUZZSZPv1oJ2pIIUdQXMOedpNZtYL4mSJvHUDJvDAdrluGFG6TNcDJGTRFKOfOFQntIa8KEASGtFVpTEkWZY5sRSksYRaRKhI0VZOjCG9Y0l5ubm2Fy5QCtOiJop2bqnby26PRX8Wr3DtxukClQsiJOUkoIizypWoseaMrBxlSMvDEa1+IvHLnDPkfNsOE/sLfPK8fL5ndxwYI6osBRaV1D71rgU6Hzxa6O5KuOiITnJrPPgxPi90TN9YkJw8dDbsk/ngxLA6BUxAl7CYzgAJs+f0Xv5UUtXPhO2X9+vnwsvDYDRpe9BoSDEP+0eUINPI1BMiFAMVbVnxKb0DukLYulxZYE1BbGSTKUJi0sr7Jlu0WkIRJFVRS+eSKsJD1odPKOFrNiSQfGjKEqiKME5idKK/qA/bpsUZHlOmqbkWVCmSZKEuNUmSZuIqMGx40/Rzy1Kh3lgzcgbTSm/wQExUv4RYgwcToxXX3eqH9+nLsU8/HrjUtfVFhA5NKSSQa3W+G7rfMW7ADDjQ2FSPSeoAVJf+TyOPjcBSE4ep6mOR2n17GNv4hr2vgIkx4joaJ/13PUbZsdvx3Zsx3Zsxzcd23zx7diO7diOF3A45zh5/BQf+cu/5r77H2Bjo0faTCmKnIMH5zlz+hRCQLvZ4u67f5RWKyXPsy2goJSCW299OfP793Pfl+/nTW+6i4WFBT71qU9x/Pjx8cKBwEis/RMvFevr63Q6HU6ePEmn0+H3fu/3+cxnP49zjiuuuJJ3vevn2LNnz2iBUbfj1ltfwatf/SriOGZjY5Nut0OSpDQaKUsXLlAUGX/2Z3/OxsYmAN1ul/n5/UgZFhSRjpDy65MLe+TIo3z+c3+Pc5bNjXWiKCKKFP1+D2sNrVaLsgyJ4je96Y3M7JgagbHPdPw1i+bee+9lbW2d9fV1tFYoHXHwiis5/uSTaKmY272Ln/qpdxLHQTZ2165ddDodTp06NdqPlJJup4vAY8qCldU1Hn7k0RH4UJ+/Z4taUnE4zDDGsnv33GjBX4OK586dI0kSut3uqMr7DW94PVdfdZhIK1aXVzA2SHMO85wLSyv8zd/+3fOKifCPEdaFcR8phVYKJYPMFzKAPFmZM8izwIipqnobjQaNtIHSlZygdwjnUXiEr/yPpCISgkiqIBDqHbkpyEyOcQZEgNE0nshLIqHQIkgINtOUZhKjhMN5A1iajZgrGy0OJk12xQltpYirCl4p5Cjh453HeYURkCvH0BT4zKG9I4oFnz+1wC9/+BP8xP/5m3z1K18iiQXSe6QPgMCkL4ukLk4P3o9ayuq75LMmXDQeqwJqqAzYXFNmmmJTU65pig2JszHCRTg03isEDuXNc5yt8VgM3m71KwEQriMkHcNvY3C9/lyonpYV4wNAVUxTKSNQMU5qvIrJ/ZA9+9p8+8texN5dc0RC0YwSmnGDTtoi0hHCeYq8wJQlAkGkNGmjQRJFKBkYXdbaykO1SvC5cE0aYzDGUOR5AJtcEJKTIjDc6sl7fc/zldQj3geJXe+QzmNNAd7iXSU56wJLTwlJpCMirYO8W9U3piyfo5//+UNqh5AGIYOULqJECoN3OfgSJS3O5UhhUMohhaUwQ5wvEMLgKTAuI1IRzji89ZR5jjOm5t4FNl9ZBi9VE5hAeBf6FoG3QYrLmTLIs5kCvBvJnvoKrB4D14ySdVKME9cQihB0BZQqIZBIlIAk0egkQgg4NH+QRizxJseWQ5wpyAcZWZaRZQXDvKDZnuHC8iozO2cRUcz07r3s2n8IH6c4GYGKwgDyHueCj1/9U4Na1lryPGc4HDLsZ+RZgSuDf6EpbPDktBZnLNaY4Lk2+a8J+xHe4034nDEGYy3GhnNg7JCsHFDanMJ4cmOxMCpi6EzvwlnY0ekyN9MlTZuIpMns3D6uuuoqZmZ3UBrDYNhnY2OD9dVVVlcusLS0wMryIsvLC6wsL7C+usba6iorq6usrq8HP0ZE5V9bM0Z9KIJaWabfHzAY9FlfW6MsyyCru7jIRm+ThYVFjh0/gReCqR07GRYlWQFKpyyeX+XkiadIm9M0WjNYIhrNaYaZQ+sm3ekdtFot0mYTpcL5FEIEhqyOaTQatNttOt0uU1NTtNtt4qT+HHgf+vD5Hs80FXm2+dLzIS7dtsCs2d3SfPZLX+DJc8tEhGKjKE2I4ghP8PtCS3wkEVEMUUxhPf3+JtI7Ei9oADtiwVTkgzdyVuBckGRWSJJmB9WZCYn6vIfKNrB5H1Na1jcLBmXJICsorEeoOCTQK0nCpJKFbDdTkiQiTRPSOKYhJZ1U0owEDRmqyNtpg3YrDWC7UCwsLGOcxQ4MT230KHyQdTalxFT+nkp4vHF4KzBlAN28F2R5htWKvujwX7+6xP944CwXehl5ltM3gtONGf6sp/k/vniCQgtE/XzzY1nOZ/T2G33OjYAXGAOKwvmt/oCjOcqlgUvvXdjXxE/9XgANn37u620mQcpna/PzMUYyl1wawKV6vQZPn3VfVeHRJT+3BcS9+K26sHF8ndVymfjQxkajwXVXHebmG67j4P45rrv6MC+54TpedGgPubEs9S1WxSgMSaRRspIcdRa8JdYxZVZiCkOkYpYuLJPlBdb4ykYi9EORF8HmguCDq5UiicP11Ov1mZqaYmp6mihJKK3jqfOLWKmx1mKNxTo7uva+mXEwyZKWUo6ui6d9ZmKt+c362Y/lRLeCiLW/6ChqgNjViic1ADn2Sg0XTOWTbOxom5HvpJ8A7i91bNVaQQqBrry+n7HdVV+Lat47eR1O3ifqAq7Q4G+qq7ZjO7ZjO7bjG4xtxuJ2bMd2bMcLOKSUfPSjf01e5nz5/vvZtXM2VGl6x2DQZzAY0Gm1OHz4MHfe+XqMKTlz5gzXXHPNloRKp9PmrW99I//hP/4qmxsv4od/+K184AN/xIED+7niiisARhP4ixdWk/sRQtDv94miiE9+8lP81V9+hH6vT3eqxb9+97u44YYbgK0Lj83NTcqy5Kd/+qd59NHHOHfuHKdPn+bA/CE21tcZDgcsr6xgrecTH/84b37Lm1BKccstt/CZz3wWKXxIAG6ss3Pnzsvqt6Io+PA9H6YsSzZ7mxhr0TpiOBySZdloMayk4rrrruf1r3/9ZbMVhRB88IMfZDgYBAZC2qTd7pD1N1lbW6PT6fK6O+7guuuu27Lt1NQUUkqOHj3KVVddxcbGBi+6/nq+8IUv0O9lDAcDHnroIfr9Pt1O+7La4b1nOBwyGKyyZ26uSgyMF7YnT55kdnaWbrc7SgIIIZiamuLtb387v/Ir/yveC86fW2DH7CyLF5aRHr70xfv4ge/7XqamupfV3y/E0ELgjMPKqi+lJxISJRUojRVQZjm5ydECojjG4lAeIqFRMvgfOQzF0CJiDSqACMJLpIBEBi/DUlg2y4wBjrYO8peyYq4qqKQEJQ0hcTF4obEYSt1CDmdpSI9Uno7RXChyzhclG6ZkYCxOhmSgrarDhRWVFJGgFGALsNqTRJqhKfjssbO85dffz7981f38i7f8AJ3pPSREeGGwIqqq0x1SKESVzfNW4VSdiKvALl/JI1X9WTMWA3UyyKyKGvQTAoQeedSMs30OJyYKBrzHjSq5QwU8NbOwAlAlspIJrUa6EHgfvAsd4F1IjIgqCSEqRmjYP3gkfgTI1vc5i/DBEyvIr2qIPV5t8qJrZtmzd5qvPXGGwTBHWQfKIpKUxAvWbYGwnsI5rCvC8VTJlVgHKmlZMcNMlbiy3oEXQYbRlJSlQUZxkLit2BNCBODX+aqivqrqxofxU5Rl8CGyJV5IpAJjHd4HabKadWetBaHweBqN5j/oNfSPEd56dOUH6MqQ/JJSIpHB688FSoEUClPkeAfWeKwVFKYk0jGmtDgZmHRlUQRAWQmEUgyLIVESZE9VpFFeUeR5lQQLyawoSgjJtZI4iTBlGYoEnKlARIX3ta+Q3AIGBK9BNU66VeNWCIFUAikVSnhK60DFxI0Ua+H6a6/mK0cew5qCPB8gi4IiH6JizcrqBVTUwGQDosULdLszDNd7xJ2ddHZkbK4sgi1RUYQohhVLNrCvg8enxlfjMLAPw/3G24rt7IN3m3d2lPD0Lni3Bv9TP5LXdbZiTBMAACfAmcqLsJIK9lZgvUBisU4SKYgC5ZPHTpzl5oOH8d5zwxX7OXZ2kY1+xq23PnUSxwAAIABJREFUfge95QsM8j7HTx5j2B+QDYYsLZ2nLHNOnDjFYNAnLzKEsDgT7jNRHNFstxBSM7d7L0VRcu7c2XAdSI9SgjwrKcucbrfNdNrGA5u9HgCD4ZBWp0On20JGEYM8o5dlof+ModluoeMItAjsZWsZFBntqQ5RmlA6G1jLZYl3fiSDrrXGJAYvLFIprHX0zABjDNkgZ21tDWsdSdKgWalMPJ/j0pjDPzUYc3GS+hujFgVGkeVrm56vrVv8zFS4Z1b33LzfD889rRFaE6kIlAqy43GCUR6yHKE8MxJmkoidSXg+NpopUmtsHgqD8v4asS0xwmOGm5TeUlhDGicI4RCmxBIhtGEzt8y1WyNJQu89SImWisgYYilpJhFpLOlqxWwrItUChMOaPv21nFR7Ym/Yu3+OhSdWMT5H6wZ5kVMmJQ2vED7CmBLQRDoww5RzDPICpSTGS7wVPLy0zJdOLWLKEicFzU6HpN3F64rh5z3yYsvjOvdf3fsuCevWLDsxdmgWE4DFJBo4CYwJgvR7/ZXPBMdc7pgM3nI1d1GAFLhKLvS5pF3/+aNmBlbzJefq23KwTRyBilAhSGGrGrTZIr0Z5o5+VKjltrAOgQmw1+KFxwqDcxaNAC+xFowVGA3eGpQfMpUqbrz2ME2/ibEDdsy10FEU7oHZJsIsUfQU/XQvWrbRkaPI+mitYFiQJhGZcwgFQjiGeY/93V1sbm4y1DFFnrPhLY1YEkuJEg4lHWtrS8RRxKrJQEdM7d6F7LbBDzGFJFYpUdZjdmeb1nSD3Tv2Ejc6PHnmDBtFTpaHwgDvIXY1A19SlRCOnn9bmNHVrxaPqwaP8k9nDG6ZL0+OU+/H4N3oJT96fbLwDxjNOeo13STwV53xkeRo7e09GhN1G6q5tavmz6NiF2pQXoKQo2s5jKfAWhyxB6sxoipVDlFd2M57hLOjttdtClMmMRpTo/erY7PGorXCOhfY/NW4Y6Lft2M7tmM7tuOfPraBxe3Yju3YjhdweO/RUYSOY1ZWV9g3N09elOzcuYPV1WUirTHG8hM/+ZN0ux2cs/T7PU6dOsX8/PyWSsiX3Hwjd9zxWj760Y/zs//zv2B+/gB//Md/zI033sjhw4cZDAbAVvnNyYWP9x6lFGtra9x33328//f+gKWlZZrNNj/zMz/N7bffThRFo8/XPhPHjh3j+uuvJ0kS7rjjdXzwgx9ibW2N/ftC+6IoYnl5mdnZXXzkrz/Cd3/PG0jTlNtvv53/8p//C+iI1dVVlpeXLxtYPHnyJEeOHMHj2dzYJI5ilFbVgjYbeSJKKbn77neQpo3LPicPPvggDz98hOEw+NNIrZmanmLx/DmU1jQaDb7nu7+HOI63LDyllExPT2Ot5cyZMzjnuOklL+H2227nIx/5GMPhkFaR8sQTT/BtL3vps7ZhElhcX1+n3e6io2i0YAN49NFH2bNnD9PT0xhjRovSukL29ttu5+abb+aB+x9kMMy4dtcOnjq3hGhITp8+w/mFhW9pYFFphVKAFzhnKpCxWsQKhZCCRpKQCoGwHmPKkGhXCuNdSN4IAstRhUSbsw6PwAqBt+BUBYpJQSdtgQeFQAuFtx6rxtXiTggiNQaVlJMINJ0oJWrM0i5T1vNNZrI+O9WAc6VkqZBsWMi9C6y1KtFrPSBrqSpHYQ3WmcBgE5Abx6998nH+9tH/yr/8vlfy2m97BXO79iPKciQR6rHgNQ6JiwzSTSZIqLxTAuBwKY+wyQr2apPniDpdWH+yTtwIRrpll0iOVGhhxUmcYCnWOedJk6Y6sXOZuehIR+Qqo9mBl7/kMKfOrXN6YZVBT2MZorynqWIK5YmcJe8XWCwWgXEWUYPHSlaMLVGx3QLQV7oA9GitQYJw4/vmiJHgqgRi3R8+5Fe00gg8TlRAJSEZuoWxUcm+uVGC6fmflNEqDklMBFolGGtHDFMpROX9p8CHingpJN5rTOlJ4lYFuAZp0LwoiSINuMDEs0GG2BqDUKoCHROSpFEl6IKEpncE9lERkLdms8Gyt+Gadi54nQmItAYRClTk6NrV4xHsPaZiQjgXGKueElcMMV4gdYQtDO12h+tnrufhR49S2hxb5liTQxGTDzOUECyvLrN75xQb/SHt6RkasaXnM6Znd9FbW8IbKE1Jt91heXUtSBBbByIcu5QKicdLifQieBcBCIeQQSrWiYp5VIP5UgXPJClHP9Y6DBKpa/CUkIR0MhQ5EMY6BoQ0WGCII2k3iWPNrn0HWVpeYvfsblppSiIdmYCnllY4MNUhLjTZMAdjwJa0mg16vYLpbps0iWi3W+hIAMGrVumI6ZkZds/Nce0116O04sLSIsYGkCRNU/CQxIHtJSNFXhY00xRPYJROTU2TNhKEEmT9grSZkjQUQjnm53cH+VgdvC+TJCKKBNPTU8Q6wXqBsZbz587z1NmzrG+ucO7cOawJ3p1FmWGtwTlPI44QcYTqtJia6pA2UpqtFlF0ed7R/5whxtjEKP5Z7yaiAkF8LcJ5eTf1sWxrKMJAJqGYpAbcBcQzOxHZEDMYorQKoGIlFSqcR+DxOkVgmGkIZhLFFft34csCT2D2S1mxuZxFGIvyjmFZYqTCeTi66fn4mU2GRtFsKHZqx9tePMceEcACa6HEEusIREmiBE4o1GBIK1JMp5odrYhYAUKgO1M00pjNCznKec6fPUU7TSmNZ72fk2uLceF5oZRiMBjiZYSQEXlpUNKiBCAFOmkxXB2w5FLWBzmNVou420HqOBQgVA9cUT1PQlHRxedHbLkPPp21NT6NNUh5uaddctmn+znCb/3NbwWLns8hpKwKr/xFz/WqsEoIhBfU7orPFTXL8BJvjN4PhU0VOOQVOBHmmpR4X6KUpxFBnER00xb7d8+QKI92gjIvwzPEW7T0NBsNup0Ow/6APB+im21KY3BeECUJtNoIb2lojSkNCE8rTZAKOlNtSlsQatIsWW4CEGVKhFJYU+KlopE2abTb6KRBXhpyJ+lMTSOTlFtedhOdqR1Ys8Z0O8Z5Q/eavZRScOpcn+PnloOntojGY9lX9xzxdEh77Hf4dZzEye0nAbiLwMin+SlW3MTRNVUBcxc1aATySRUAOlEVP41YjBOA3vh0j/cZwFQ/kmqtgUjvK+HcGuykkssdzdXD77aa3072kXV261riopAyAJayLoSt5h0CEdZKL5Drczu2Yzu241sttoHF7diO7diOF3BkwyGD4YAHjjxMszlF2m6zsbnB3NwsSwtnieOEl770Br7j1S+v5Lci5ucP8MQTTzAYDGi326NFidYxb3zjD/L5z32Bj/71J7j77rfxn/7Tf+Z3fud9/Mf/8L9RluVIKvNiORdrLb1ej+npHXzuc5/nw3/6Z5w8eYpOp8mtr7yFt73tbSRJMlqwSCkxxvDQQw9x7bXX0mq1APjZn/0Z/vIv/4KiyDj71Bm0liRJQq/XYzjIOH9ukfPnF7jqqis5dOgQe/buYWlphdXVVU6dPMVVV131jNIx9Xdba/l//vyvGAxyhoMh3juiKKLRaLC2tkKeF8xM78I5x6HDB/n2W14aKmQvI7z3/Omffpja1ymOGsRRxI6dOzlx7DjNNOWdP/FjRLFkY2ODqampUbuUCtvs2rWLwWDA448/zuHDh/muN9zJxz/+CYwriXTCQw8+wktvfslIBuZSiY5J+SZjDHv3zlWvQ1mWLC4usnv3bnbs2BHaGcej9tfnZ2Vthdtuew2PPvI17DDj5LGTXHFoP0+dO48YOP7mb/6Wq668AqWDp9i3WuRlTqzjkEwTgijSQbKvAnWsCxW7kVYorbBCjarlS2dAhISNEhoRKfAe5UW1MPbgCPKBwiNRFSMisOKUkDhRgQ7eUdgcJyVeQKRUkCit2JNSxzg807GioSPSRkJ7GNPOBnSzgvO5YdWU9BEYH7wDrQDrQkWwkQEEER7KwiAlyChB2ZyvLJT829//BK/74qP86B238F2vviMUJFtwOJQvUChAUfsUiaoMXgDIOtlwCe+TOkkinzkRMIYQ6xfq5NYltqmpEGKcBPMjekT1fRVqKMSlU2li1PKxP94ztk1IvLdAjNQlXg7ZM9+g2Z1hZcXxxKkF+nmO14HF5BGkjRQLGO/JigKHwFmDtRZfJWaCn1EIi8V5MEVB6S0oHTq//lzVxjr5ap0FxvJWNdgoURXuKtFKVHJ0Y4DRex/8BO3zH1isSa9SMJKrG+VNvUDpOPjouYqJKiXOG7zTOGfQqvKjdA6lBNYatK5kSj1466DyNoyUqEDCAO6njRjrHFqCwJLEgkaiSZKIHTMdpJAU2ZBYO+JIkmc9TGkoigJrLUWeY0xIcpZFgRCCwhaEfGwlDebB+yADqCpA76orryJtNbnvKw9z9ORxiiInsgU+L1C6QakcXvVYWnWkaROz3q+SxhqdprTbLTYXNkE6ltZKhAwV/xJQ0uErxmqAaytfrjqxL4Oh3CQIIIQKygXO44QbPYdqmXQjHbFWYYwJiXMC6wqkFCgZUTOPUQ6koigCsBZrzeLyKtd1NM00ReuYfbNTLGxkLK73mZKGpaUlNjc26fc3Gfb7rK+v0xts0NvsIRAcOHCANGlgqnZFUczO2Vl2zu4maSS0210aaZONzSEgUUrSbnVIooRYChySRCXsjmbpDwckSUIzTYhjjdaaOE4ockvaUHSazcrLLsILKGxKJGGq1aQZRag4RsqEPB/yxNHHOXX8GL2sh/CObrvN1PQUSkmUFJXctgTvwr6KAq00SqtvWgrv/5fhJ8HE+gYxqia5jB3IaguP8GLEiAcRZDcbTdTmAOndSIbaWxPGvHMIqdnVneLQdItmvs6+JpQGdAyCgsJ5YifROni0CmfxSiOc58sbkj955AxvuLLDj7xojuVhxh8dG/I//dVj/OJtV3LHgYjChVmmiIOsbxJrfOloxoqptqDTM+xsR4BDSUXcVHgl8bEOTCMMu3bvJV9ZwOabiPY80g/Iy5KhyzFWYssgAylURBI3SMuMQZahY8mgKFgpNOnOWVRVeFfzhURV3OLrKp3qNPgJoMHX94BniZoVeLkMwy3Ay+j7v7kYH8+47f8woOU/btTselc93yegofD3RJ9ezhXxNAbdxN5qSVVXGxA6EZQhbPW+K5nd0URIx6HdO9DSk0gPpgBXonDhWSsFWgmM8UQqyPxOdTtYY9CRxprgUX1hZY2GlsSRJlESQShi2Vxfp9VOSNOU3uYQqSRpo0GvnxPpiNKGIi4vFSJK6MzsIG22QSnitInXLWScIIRn51SKVAVCK4a9JdK0SeQFQkRcMdfh9MIipQcjY4SgmmFVjLxLAIvjrvv651iThaL1uZg8b09TEqqLPCZA36etE+v38BcVm209t3Uh45Yi4koRZDSLru6N3tuKxSjGAHM9BR+NwwAo1qoTk/u92CfxUpfZCOCH6pjD60Hq/AVxaW7HdmzHdnxLxjawuB3bsR3b8QKOpaVlTOl44P4H2L1rD8Yads3uYnFhESklcRTxlre8ZcvCRAjB/Pw8p06d4tChQ0RRNHrvwIEDvPktb+R97/s9XnfH6/jBu+7innvu4U8++EF+/Md/DODpC5Qqam/BT37yb3nkkUdoNGKuufYafumX/h1pmm7xcijLknPnzjE/P0+7PZb1nJ6e5u1vfzvvec97GAwGle9h+FlbXyVNGzz44Fe56qorAXj1q1/NPff8OcYY7v3ivbzmtteM2IbPFEePHuVTn/4U1lo2NjfQWqMjHWQHi4KZmRmKokBIwV133cXMzPRln4/V1VUefPAhhAxJ1jiOmZubY2FhAYFg77693Hnn65mf38+TTz45OuaLmZ/z8/Pce++9GGM4ePAgu3bt4tzCOfqDAQ8feZg8z2k0nptF6ZxjaWlp9H9jDAsLCxhj2Ldv3+j7Js+pc47FxUV6vR5veMN38fGP/Q1HHn2MCxcucOjwYdxZC6Tcd999ZD9+N632818+8RsJHSmMLQGJVooAyQXWoMGP/Ae9MeSAUDKwh4E4iXEuyB5aUyJkSNqHxDsoJEJJvHBYgseZ9GDrhLwEgSCRgW2hPOTeIrzD+ZB8dlRemVITOw9eEkWKOE5oygaNeJ2G7tFSGQsZXChgzRgKAuAmFDhvsb4CaajYcB6cKVEyQpqSoRP81ZGz/P3xc3zsuqu5ev88+cDjvcJIi8QivKqSHH4EZgkEwSHRgwuJAF+rMU0mSJ4hu1gnJcWoyLnahhpfrJMbjBINnsCOFAEeodJN3VImPpJn9WNmxaWqsi+ZjKkiVEcHNE96g5dgRfDI29lN6XQsM9NXceJCj8eOn0QYR24sKoqCNKT3RDrCOYGIJBZB6RyFsQgE3hmcByUkXgY2lbSWwtkgJVmBD8GvKLTI+wAUWR+SM3YkTeZAqCAzKyXeuzAGVQB+QkLIo5WufDuf3yGFxotKuktA0OuMsdaioyBXKnxgFjoXgEMlPN1Ok9IYpNZkWY6OAruu0Ujp93u00hamtLRaCcYYWu0m3nva7cZIdqvb7bKxsYG1BmNz+v0+vcEK2bCg7A948Y03MD9/gPu+eC9SxpSUQRLZOaI4Qss0XLMENqNUirjRIo4TrLVEOgnFCDIk55RUSClIkoSiLLjr++/i//7N36DMc0xeIISlzPMAFGpJnHjy0oYilKSBtTlOeHbt2cfKubM4ESSewQefSA9Ogfz/2HvTIM2u+szzd7a7vEvumbWqNklUSQghFiHAdgPGS4OxoZuxY7CB7mm6Y8IRM+6ZmBi7PY75NFvE2O5P3TF222MmJnCD7RkajzHNZjAYDAaEVIJCu0qqvSqXyuVd7nKW+XDufTNrkZDc2FY58q9QZeZ973vXc8895//8n+eRDWPIR39S2XiA+iY7OBHGaxLIIrgmmRkThb6VW2sSnFZUaEPzjLRFFR7hBcJENmTtLSIYVGpwIVDVNUJkbG6scddr38ho5BlsbDLT6zP2mucuL/P//vmnqeoKfKCuK4rRiKoqKKooZdrr5FTWkmWN9KxQ5J0Ovd4UeZ6TJAlaG/r9PusbqxAEVRX7utF4QNLvUbiyARA1aRKBvxSNkVHeWicZLgGZK/KsE6+V0AglmZnOUMKTaIOSCiUUJtFsDq/S7WQcPLgfFPR7HTpZjjEKmmKf4B2h8faE+K5WKoKKbdHRyzluiv00meXvV6TxtxKi0fW9AUa5GQhw7Xh5sonr3hMqS6jKCpmqKL/tPQQPScpcf5q9vZS+gSkh2Ds/zcbGgOCjx6EQHqEVxgqKssLamiRNeWwIf3TqPD9xeI53H8wwzpELGA2GXByM+ZU/PcUnfv5u7liMkqo0TEnvY/FDog34gpRArjS5rEGAHW4i8ymm+11sNcYJyfpgnTw4Ql1xbmvIbFYz3+kgtKQcFowLC0jqoJC1JUiF1AbhHFZrNkJA5x1CqybQgBliR9FQCE0/sANYCaFd+YbSoZvfuucBtZ5v3R9kNHVlTdHPtfDc33mb/j7RFlhJKXD1zWSCb7zyrb8fk6FTI43avBtaELGV4dyxsziyap4DRVTDsL5muqs5tC8yZqdFVBioyxFKe2xVR4nh1KC1ZjQao5UkOIctC3TWiV6gWHSSYG2NR1EHwdkzFzCiptftAoKFhXlW1tZYWFjg0vIyeZ6ztr7BuIR+v093qs9cf4bhcMj0wgIqyQhKo5OMEARCpQiVIIJFK4d3FVZnOBnVSOrao4whF5bXvPJOnnn2HCtbNcaoKNspdjAHr2NJx88aZqBoixbYBtqvu6Y778vOQl7vPd65plGKWMTQjnEnY9rr7qqI0uWi8VgOzXotQ3Eb8BcNc/E6hmLYfv8LKePnTTGFlCoWtDUnIZvvRn/UHWYIO85TCtkwGLdVJuJ4zU98J+O5hglDUYg4zpBiu93GIW0c67be1S+ym9iN3diN3diNH3DsAou7sRu7sRu3cJw5c45Tpx7Fe8jSlKqsuP3Y7Zx8+Nt0s4TFxUUWFhZZWVlhaWlp8r0sy5ibm+PcuXMcOnQI3UjyhRD4mZ/5aU6efIR///sf5Rd/8Rc5+fDD/PEnPsE73vET7N2794aJezsp2dzc5D9+6lOcOvU9QggcOLCPX/7l/479B/YjkJPvOee4cuUKRVGwb9++G7b1wAMP8Ad/8Aesrl6l1+vFalWtuXp1jX179/H5z/0Z73nPTyOl5P7738D/98d/QgiBr3zlK7z+9a/nx3/8x5+XxVcUBX/0R3+Es5bhYEBd1aRZgjGGNMuijJ6IUlV33nkn7/iH77ipiszzxblz57h69Srj8RgIKK3Ys7SHr339a3TSjLvvfiX79+9DKcWdd97J6dOnmZ6evumxbm5uYoxhNBrR7XYRUjIYDNja2mJ5eZkDBw684LGEELh06RL9fv+avwEOHTp0zb1rw3vPxYsXsdZy+PBhpFS86c1v4tRjj5MkKRcunKfT6eBcC6Ke5M1vfuPLP8Py14hIdopeeDa4OMH1IUomipg0U1JF2UmtKKsKGypSpVBKEwSRySLBC0Fha4qyJFUaqQzSSGSInoteEvObUkQwMzikkpjG6y/TCYkEJRQ2BJwPuFAzrmqkBm1ABImWBi01HZMhnaJjEmazgpnRiOlxwbmqYr0sGfpASSAKCEVfNE/Mu0Y/R0flJSkS7T2VCKyOJO/95d/gQ//ox/gvf+odZCTUQSJ1QASLR02yIdsphB2/CbGdgGwiJgFuLhsleD7GQQMnXpPZ204+hCb5oYLY4b9yY0xYQIJtj0W2k4gv3Di2K7G9tEivUT6yvpyMSY75mQKdZMz0XsXDjz+NH4/wBKz1+AYYRigkKoLOUpFo2fh0SoqipGoTSFoRhERpGRl1QkS5Xdewy2K2pknjNJ5+gItZXYKwBBqPmx2SWfFnTHRDlBl9uUdkyIOU4Hxk2AoRkCoySAMeo0GreB8jVOqRMpDnKT5AMtXF1RV53qeqSnqL85GFrB3BWwiWq6vLsc+8UOK9pyiKCACF0IjZisi0D5oQNEIl9Gf3sjGsMSZHBk2edUmSBKUUWZYhtEYpGX0UVSOJKEA2nost44/QSouKCeskSXKWFvdw153H+e7p57BlgZAFSBWLFIxiOBxT28D03Dx1HdmAZTkmVSbKlvoC4RRZnjEcjTAqRYSAdz4WAYjow+WBIBq6CYJGgxcpQmOh1CTxXPRQbNKFEELDzvV4F8FRaz0hKIT0CKUJtsIhCFKgfaCoarSEsrIQJMV4i143pyyGDIcVVVWQNGAw0uBdifOWoigpqpKqqrA+tmMvom9ikAGtDUmS0O9PYYwhz/IJw6Hb6ZOlHZytqGpLluqGVWrZGA7JkpSpbo9ERwbZxmCTTq9DP+tjRaAOnlwaqrpmfTBgdm6W3HRjgrxhn4+GYzo9Q5oFXFVx4MA+7N4FahtBRCViUtT6KDUbfHzHdAj4sK0M8WL5dX/XcV39RrPs+UDFts+/Huz4G4y2quWGq/n8jnzPN9ZtQyUJuizimCDUiCBIOl2mpvrMKMGCcOiy4valDuNyjBQBpMZ5gfMBHWBcFySJBjSDsuITz41JpeC18xqV5CTK0hee99+zjynjOTqTsX+qR21LuqlEmZRqXKCUoraR/S6FwhiFMbHYqPUTnl2YI2xeZWBrJA6d5tSjIUVZkycZQjg2RgVfu7zFgSxjSmuUr3BIQpBoLRmWijzxSJWh/JjI0ppcoGuLeHaAUHKyTjsW4Pv6FQaxzVp8Kc/BD4Sp2BRJiMA178wIfDTH9AMGMX+QsS0vG3DOTwCYdtn2/zd+DyIwFHwcq8jrPovL43upHWP5yb32iGBjwY+ruePIPvYv9SmGV5kyhiTUeGuROjAeDlBSoqWmrGy0H8BTjseEumCq12V9Y4upqWnKssRLxWhckHd7+BBYOnCIcrCGJ84r17ZGXN0aUDrB2uaQ8aUV+lN97n31/VFKXilml/aQjceYTpcgFMpkSKGbd7JGCE9tK5ytiGR9ia0dhRgiMGAdQjumE8PrXnmUp84uc/78RYJUIGLhmNwm6e6YO8pJkdyNROrtznPbC/Fm8sCxcM7frE8VsQjPN+PD6yeucWwYrRpiEcKOMS8tGOibYoB2bNjAo7IpQosrxSFBo1jgvJv0i0qpiTyp2HGi1xQFNhchsh7jcm1MBEuvA7ulFFGWvlFKaof8Ycc221lGq5pwK7wrd2M3dmM3/j7GLrC4G7uxG7txi4b3nocfPsnjjz/KVK8fq9qFYGVlOcrIKMP9b3gdx44dZXV1lfPnz7Nv375JwmpxcZGyLNnY2GBhYQGIg/40TXj/L7yPX/u1/5HPfe5z/OzP/Sy/+Zu/wac+9Wk+9KF/ys0kOEMIfP7zX+CJJ55iNBqT5xn//F98iPvuuw+CmLCYnHMURcFgMODIkSMNayZOBVpvwW63y5133snW5kMcPHiQra0BSZIyHo8YDAc8+uhjXL50hX3793L06BG6vS7D4Yjl5VXW1q7ecJ22J0lw5sxZHnnkO3jvGI2GEzZIa0yfpjlSxsrJd73rHXS6OS+mNrm9HidPPsJ4PKKuK/K8Q6fbYfnKJWQIpInhx37sbSQmmVSEHj58mOXlZebm5ibVqG0ybjwec+zYMU6ffpa77j7O0888TV2WrK2ucubsOfYf2B8l/bj2ENvt1HXNM888wwMPPID3nrNnz5IkCUtLSzeAC+3v586dQ0rJbbfd1lwTyTvf+Q5+//f/PUURGTozswusr29SVoJvffshHnjjA7xIpdhbKoK3eAdea1xwWOcxJA0gFairGq3jZFoC3TRrqmn9JLfW3h8hFB2d0jFp4xMTIHg0EhVAIrAEhI8JIE/AWQu6TUYIQIKUGClIpCZIQ+I1RTnEOosTkKca6QPWOPq6T6YSOsmYTpLRzwZ0R0MuK7hU1VytHFUgAlxED6QQApbInlTCYqXEBo3yFiVKnh1p/rePfpb9e/by1lffwWxnlsptwb2iAAAgAElEQVQm6Aa+mRROB98k4ZqGcd3j07Y/H7YlFkW7gWtuwo3fjYsbya2G/dDmMELLlmhoBkK2PkI7dhKuZR7Qnn8I1yRDJlXg3y+Cbr7jCMJHcMZLrJT0uzXGC85OLXGhfA58iH5sThCcw/ua0tYRptLRW6tNc2dZinYBFzyFszgfsBNpyZgAEkKgpMT52J62K7ZjUkqKbW+rICITrq14n/gq0vosOvzfYp7/rxtpYpANeOuDRKl4jm0/boxhqt8ny1KSNEVJxdzCfGSLNsnP0XiMLQtW1lYZDgdUZclwNKAoSrx3VHWF9xZrLd7GpJbzPrIfpWL16ipVVXHixN285tX3I2VKyBKMlqSJQZuERGUYFQFCrXXsG3RkPrZ9a5TtFg3D1G2zSL1AqQjMSSnjd7SiHI943X338siTT+CqMVJnoBWihlAoJBKtDFsbW0xNz5AEqNCMxmNCaNgNPpBoxahhFwUfU/wRIJSgBLjotzRJYDbH3GZMQ/B428iaN+8bhJy85z1RRlFqRbAS5wLByFjIICVKapRSeBf9HUHGftH5iS/l2FUsb2zR6c8w2BwwPTPFZa1A+JjY9jZ6ZXkb/WzxaBn9SLVSpGnGVH+KNMtQyqCUjhKy2rBnz162BptcuXKRqrZ0Oore7HTjC+soyjGZMWRaE4JneeMqMzJg+h22xiNGo5I9co5e1uHS5Sv0p6bxITAua2RwZGnK1nCESnOMs2xtbWK9pfQWD9FvU2mkkiQNyzo0crNCxOIAKaKfn3d++z3/Mo3Wr/WG5X/7h/I3FjdjMSotcQJwFiEV+XSfbqeHkooZu0VfQC4cB+amoS7RyuB8jU4ytCJKnQvFqLBoIzhdzfDI2fP87IlZbp/rIqSHJEOVFXdPS17/tjvoJYLKOzomITGyYQm1TPRtj2wjIVOaECRKejKpGW4NCMMC76OHtAwe6yyBnPXNDR6Rgv/9L57in52Y46Fen7eaTfb2corBFtnMFEJGFlFZC6R3pEpec5NvAEJaBuONF7NhK/Hi3rEvMn6QQF/r27bzBK9nr76cYyJW2QKFjWpEyyB+3u9dBw5fX2Q1AYsbS4AJyOg9oZHY9b5ibqbDnsW97F2cwg7XWZruQlM0hwhooxGdnPFojBCOPNEQHMHVpFoxHNV0O10GwxHOR6lUApg0Jc1yirIi0QlGC4qyYLbXx3nP0uwMxhhAk+2Pqi55r8dwPKaTd5DakHYEKB2LvBBIET2ZbTFEZglpknB1PKTf79OxgqGv8FsDtM4xQVIFQ54avK2588Assx3NuStrbBSeyjXt+ibX9cV4WIdtXffn+ez5IfYXUtnYuU7cepjc27ZIrlnh2vYhohrG9t/tsXiE0JN+x3sPMhZNee8Rjaf0zjdDBCbbOVHsSxACb10cz+5QRoBYGNdK/t/kRCaAJ824oh3z7sZu7MZu7MbffuwCi7uxG7uxG7dgeO9xzvG9U6dYXVsjSXKquibPczY3NqLMngv89E+/i36/T57nnD9/nscff5w77rhjwozYu3cvjz32GL1ejyRJJh6Kd77iTt7xzp/kD//g4+zdu4f3vve9/IePf5x7XvlK3vDA/cB2Raz3ns999vP8yZ98MsrYaM0//S8+yE/91E9FRkYz4G8nPY8//jgnTpwgTdMdVbVw+vRp0jTl6NGjvPOd7+Shh04CkRUWvaYkmxsbZGmHr3/9G7znH/0Mi4uLzM7OMByMJoDgC3kOfuQjv89gMGRcjHHeYbQmMQlaa8qypNvtN0lSuPMVdyBb5awXiJ0Jpy9/6ct4H3AuVllmecbG+lW0kuzdu4c3v/lNE1BRCEGSJAyHQ9I0vYZZ6JxD6/iKPnr0CO9+98/w2c/8GUVRsLW5yV/+5V9x/xted9PpZXs9Nzc3SdMUrTUXL14kTVMWFhYm290pTRtC4Mknn2R6epqFhYVJOwghsHfvEm98w/186ctfpSwqZmamWVlZIZDx7HNn2NrcYnZ29sU23VsmZJC44KhsPQEs8AIZBMFZUmVIhCIIj/UB7y1GKZRRbUktUko8IYJ9tsIkCYnSIAWaCKz5FhCLWqRAlFtFtVW/YcJKs67G+chsMiIyEnNtEDgqZ0GBw1K7inFVkaYpaSrQiSFNIrg5a4b0izEXi5LVccXAQ0kz6Q9x3u+ljFKcIaCEJQiwCCSOwsMv/85Hefs9R/j5n/wh/sFrH6Deig9KkGOCkISgifCraxILsnmM2nNqrjFqO9G1g92yk0F4M9+XljI4Kcqe5ML85Dza1FoLLk6+tmPv29tsZZQ8z5e0aSv8J75PDTswfjtMzsuHyJOTQVEHSdIp6JMzGA1JVIIlYF2NMimIQCoTKuupbQRZajxCKSprqV1AKNn0fwKcje1lkgkSDYNMRl/OxjsxOHZYjKnJ4beL2upy730jXRa25bVe5nHs9kNkWUaW5uR5TqfTIe/laK3JsgzvPcNBwbgouLq2xmg04ktf+SprV9cYDgtqZymKCmwd34OyZQJE5rFSGiEbJo0EJRJ88BOJ7SzNJu/K4B39qT7eCrxWZKlGKUGWGGQIqEQBAaVp/AX1JPHVAo4m0Y3kZdxfkmjq0qONIU2S+J4ENosxthzy6nteifvoR/C2wNkxWIl0AlEZrBCUQjI1NcPm+jqd/hQSjbexPxPORxkyWxONHeP7W02SzYFgo+Rcy0SJYH1ke+AjG8p5Fz20CDjisydlwPvoE9tgmGhhgID3kJDRz/qk2rC4sMTi/AKPnXuCy+tXQXhqG/Au0Mu6XN0a8PT5c1xcXudHfvh+nvnmt+hNdaJ0aLAo4dEykGiJRJIqgUkyZqenSY1GBIGznqIs2dgckKRbJElUJkjSlMXFPThv2djcYFxE1uP8TB+Fp5vnFOMxDXEUKRUH9h/ApHGMcHVtje7UDONRQT/vceTIUUySMB4XjL0jMwYLzM4voE1K5T3jsqJygaJhk+Gih6XwnkSn5FkWr72zE1ZU+9MKCy9zYPH7SdDdmPB+eZ/Piw4pSWUsIulOT9Ht9HHeEtY3WOp5Et3n6ILGliXdVFE7D05hcJBprLONV3JNInL+7MKQbiI4mEepdBks0nuSJDJ+gy0pdIIJLn4uJR1tuFpXlFWNlAaJQEmHloJUCXRToBBCQAWwRmHGY8Yjj9Njup0ZimJA1wseYYFT5x/mPf/4KIkS/MtPnudf3nsbSSIpyoo0ESA8V4ohi90+e3oOcbmcFCVdH99PvnTCVJTPA3aFm/76vLHtMffXf481Q66G/RQaEFRMCnl2sihvpRAi4JuCr4mIfGBbthYiqNSsP2Ehhij7P/FqbNpS8AZ8Hcd4weJxCCsRwTI7lXP3sf2kBjITsKkmSxTFuCRNE4bDEaOioCoKCAFLIEtThqMhxjSFMEI0Y13N9PQMtXPoJCHpRvnp0tWx6EZ3ybp9EI5eltGd7iKkYiFLWVhYQgrNxmA9ys8nU1Hi21qMip7Lrq5IjQEEgQrnNDrJUTqPDPhUkducYTFAZZJhPSSROV4mSCNRboulmYTp/m2sbBY88+x5bJB4YSJoGRw6OLxU7VWe9JXtWCyyAmXD9tvRjifPhGfHTZoAgu24uf195zMkmsKU7b9joZxo5hjbQ0hxIwOwfX52PE+hmVu3z4J3Ufo1NFdONc9LZDb6dkMTqdaw46Qn0qtNkZJU7RygOT8BiDAZt4sd+w/ts9med7P/yfIfYKHCbuzGbuzGbrz42AUWd2M3dmM3bsEIIfDcc8+xurrK3j17sEEyGo/p9XqsrSxjbc3xO1/B8ePH8d6jtebQoUNcvnyZp556iuPHj+NcZEicOHGChx56iPvuu28yoZBS8oEPfIC/+vo3+dznP8973/uPmZqa4jf/9b/md37n303kO4UQnD9/gT/8w/+HM8+dAxz33PNKPvjB90fpt5aZ1DDoHnvsMY4fPz5JALeeCg8//DBzc3MsLi6SpinvfOc7+Y1f/03OnjlDr9enrmvSpJ14Gr729a/z7ne/i5mZGZaWljjz3DlsbfnmN7/F+973n99QWRxC4PHHHucvvvwX1LbG1nWU4GnYEWmSsL6xjrORrfLa17yGV7zi+IuqSm4TgOPxmEe+8x2GwyHdXg+lFFP9KZYvX0Ibww//8I+QZdkNSbYjR47wyCOPcPjwYaanpwkhsLm5yfz8PADj8ZhvfOMbeB+rOsfjMV/96tf4mXf/FM7dPEHnvefSpUvMzc0BUBQFR48evWnFdQiBs2fPsrCwwOzs7KT6tPV1klLy9re/nT//0leorUMb2TA+R6ysrLCxsfH3EljMdUKiQiNfWeOKEiEj88UY00y2A7WrqQORjSAF3llwEYiY+IgogVAS3+qBiUCFB62Rgoa1GJDSUNQlwSskGpUolJDoCavMU8lAWRVUTqKcxiSGpJGTQoBGkIqEzCQgA4PaMqxqpE5Y6BnyRNHPDLOjgmU14kxZs1oFCh95gEpG5lHwbTpDRBZNQ+CTCDY3LR//2tP85fee4x2v+yb/6p/9HFMmx9suQXgQFiXTKAsVJF4EvLAI1CTB0YJ+cF0CUmyjf9fnCEJoEwiBIFQDRF7LMLzmK6JlK7YbfL67HcEP0WQMRWgYnNetww5mTpvkkFi8SAgovLTgK0RlcLqRiKs0Z1aewzpLqjOcrxgOBmRdgVLJpD/QWjUyWB7rfKz8thYjVPRGdKCVihKoIipSSakmzIHae6TUKBGlMV10mQQZaZDO1bT0TiHERPZKIaM3mLo1pgT79u1lPC4YDoYsL69S15ZRUTIcDRkOhlRVxcbGFlmeU1dVlFdTgSAigzaRCcYkjR9gk7CSAKGRCXORLdj061ISny3iciEdWisGg00CHm0E0kSAXGLRQpHgowRhKkiStNmOxNU1ASbMUWsLvFMoJajqsvHasxRFTVGUlGVFWVVUZYU3GleO6eYpWkJdFXg5RMsIQghhkFJRyZJLly4yP7/IcGuL+b1LrA03o9IysT9ytcVZh05oGArRPxbZeCbZ6K0WlzVygEQGgSRKp7qGASOafjBKTTpCNEBF5QlT3TnoGy5fXubAwn7uvvM4qTRMdXtkScrVYoMr6xtoY7BVgfUe7xSPPPk0z168gsn6fOvkdylrR5bmzE5P0TUe1UiHhuBRQiJ0bM/eepaXV2IXIiNbpaprbjt0mG63T7fbxYeonLBnaR8H9l3h8aeeZGs4YKbskieKPE0j4Gd0ZINpxbTJQEksnoXZeZyHPE/J0oROmqO0ZlyVaC1JsyxKr3ZyPBLvXAR9VNOnE8FskxiUEHSzLnNzc7i6Zn19DRFC7N+azk8phQzyhufg5RY3I3hPpPRugYKFFxM7gRUgnrSWdPt9sm6XsiqpNte5u6Pp533mZ6bopwO08OAFrrQEaXDW41CRRSYBErZkzoNPfZelHA7O5CgVO3khPd4BKo5XFRE0DD6AD5RlibWObpZQ1tGH2eDpaEGeKJRwvP4tb2Y8LtDdaepxQReHk5I6JBTDIW7zCqNQcX9nyL977+sJyiCFZSh7fObMCu88vIhTJUrnCBFwpSTtCWaURatA5W5SAPRSEvwtmw6ukTGdLHsJ2/pPlUNs8Y0WMpkAHdft49aI9jgbdmHzH9eBi20E33op7gSptldovRa99wjUpDDFBY8IAhUsiRa87tWvxI5W6SQaZys6eYq3NWmeEuqS4C2JUXSyaYZbAwbDzaj0Yi1JkpCmCVIq1tc3SNIMk6bIAGVdkieG4WiEVJJet4urHL1uh8qOybOMsrZMT3cxOiXLOxBgNpmlLEu0UoxHQ5xzZFpzdXWFg7f1sLZCKBPfIXVNmivSrAs4tooayljQV9uSoByhFoisT12XGK1j4ZEK7J3rE+wCp8+uUXiPSHLCDsWMto+cNB+xfQtEw7bb6WfcXvvrlWWEaMZsO+dzRHCy9VoNIrJNZSNZ6hspU9GOvcW2ckdbZCom7b31N5QTQFm1vzfvfynjPDAQZXNbL2DnHFqqCVDqg0dLFedC1+xPbHs1EgHGyEKM8w+agrl2RL8NeDffFdtKSG27REpulSdzN3ZjN3bj71vcGlmE3diN3diN3bgmWrnKD3/4w/zKr/4qDz38XYQQzMzMcPniBbTWvO1H37Ztht7Enj17CCFw8uRJjh8/Tp7nKKU4duwYy8vLE6lUiNJy//Uv/Vf86r/6NU4+fJIf+Qc/wsc+9od88Ytf5Od//n0opVldXeW3f/u3OX/+AkJIFhcX+F/+1/+ZTlNVupOpuLq6yuLiIp1OZ3I8dV3z9NNPc+TIEWZmZibL8zznLW95C3/2hS8wPR3X18YwGg4JwXP+/Dm2BgOmp6e4//77efDBh5FScuniRTY2Npmd3d5WCIGqqvi9D3+YNEtZv7xOXddkaYZSCq01dV0zHA6Q0uCs40P//EPkeUYsr+QFWYvtxObkyUcoy5LgI9ihtKI/1acoSubn51nas8RoNJqwCNvr4r3nVa96FY899jhSSrrdLpsbm1y5coWPfvRjfPKTn+TcuXMRSBCimXynfOMbD3L8+B1Ya6mrGgSTid0TTzzBiRMn8N6zvr7OsWPHbpoMcc5x9uxZtNYTELJtXzuPb//+/UxNT7G6ts65s2fYs2eJ9fUtVldWWV5e5siRIy+1Cb/sw9e2YYsJlDEEo/Eu4F1NZeMkNk1TpFcIF7DBEqwjNTpKAAaP9TYCCjIyeQRET0UCpff4ukIAqVKYRBOCI8+SWMXtbfSSUzomyoWIvovSkyRdvIBRWeBrB8pEUFFHD5WAJw8JAU/SnaPb7VH5imGxSVfmGKMxRtM3ku645Oyo5kpRMbA1JR4dQsOkhEn+QsZ27SEKnyo4u+n5yBdO8Zen/if++/e/mx95zX30ZB+pengREMKimqRhQOGe51rL65KBN0skihDwwTWfKQQhGu3FL2xXXO9Mwmxv8AXudKQgvNhk4fXsHEEOwiNEjQpAMNjcI7zClJLLl+BPv/Fp7n/l6xoA0TA9M0sQ0fOQANZZamtRiYEQwVclBXmqqKzD2gqEprQl1lmSrEvANqSzyLBWjWSUmyQNI/jTEBujn5t14OM1sq1ML5LQ3oNboNr7c3/+F2xtbaGkamQ4A0KoBsCPwOzMTB8hIEsjMNhKNXrvUFpjbSvdGwHHbamvKEEqic+RCAElomSn1jKyO62lLkuCB1c7pno9QvCYJMHWFhCM64phMcZu1vF90FTn+2BRKgILta2o64LBcIy1juAdzkdfQykVqvGd6k/NMjszy8zSIhfPneXMmWdZmJ7h8sYQIzWoBCkTkAUog7MGTclgc53p+Tm2rg5Zmt/DBSzW1WijqZ0leAfOT7wpvRAIH2KblCpeN6ERPvoSeuFxQcTlvkkuNjRY3xB9pVD4WIqBIWGmtxdpNCtra6AU3bxH36QoCU5UaC/xZQ1a4UKgsI5Qek6dH1NWDu0GrG5Yags94Tl27AijrXU21zdY31hjY2ODYjxiXDrKsqQoChAwNztHr9uPbFBt0NpgdBILGxrxZ6MMhw4eZvXqVS5cvsCFS5fYs7CArytSbQjeU4xHpCbF5IAwaJ0wbTK89UxNdVCShq0c6OQ5KgQ6SUaqUiKH21EM1+l0s+13PgKjDdoYjNGkWUaeZqxvXEUJ0RRz7ACwhLgl5N1u1nVIIQkvB7alaEGU/3SAdmdhmGjYN5lJKEcFxXCDA1pxaGaaXn+apZ6nnxgIDmMMUkmKKqC0xvuaytlYACQyzo1DZBsnhqWOIjiPlgalBA4QUlHXFqUkJjEEIahtfNqmuh1sXaOFJE0TTO2YnZ/hjfceYuH8Fp/+5J9DkITuFKoqCFVBCIFkZhYVPL4s6OZdbDZkKVc8c/s9vGpfjzcc2eIjX3matx/dg/EBV3s6WcLKsGZYF9yWSeY6houbVXNt4MVxC1/g+l7/y45xaMts3AnuTgqLdt4fxOS995KjLShq1U+kiJKMtDVP18rh3iohpYgYTmhB0+3YyXa7Xk49hGsZdC1A5MM4glXOQ4hg42xf8brX3IsRJVOzfYIbIbyiqgp6nZyyGFPbmqosmZmaphiNkFIwMz3NaDxGCIGzjtIWjIuKoqw4cuA2PJAYg8dz+fJlFpeWyPMcKQWze2bY2Fynn/exdU2vP0+vP0Wv16GuK4pyhFZJtPsQgqxVynGepaUl6rpGaRPnylo144OqKaaTKKMIyoC3rF28yNTcNHQW0VJiTEJdxbmedRVIx+JchzzJeeLZ84x9iRcaKzSqLXETsKO10v4VuHFs+dcJAQQRAUVr7QRAbPMA3rcy8s+/I9fK5O9YJdo3hAn7WQCiUb0QTRtyzk324axtZMkj8Brl3iNjNmll6VtJ/wYA9c5PnvsWQLyeQSmVumkbbs/9Vnsud2M3dmM3/r7ELrC4G7uxG7txC0b0QkzZ2FhmYzCI8oOA9zUEizFdjt5+iK2tLaampiYTC+89e/fuJcsyzp49y9LSErOzs8zPz/Poo49ijGF+fn4yGTlx/AQ/+qM/ype+9GUOHDzIsaPH+D9/9/e4995XcezYHfzu7/4ef/X1B6nqgvm5eX71f/gV9u/fPwGmWmnStbU1tra2uP322yfHv7q6yoULFzhw4MCE8bZzcvuWt76VT3/mM/T7XVZXZJwYe0dVF2xtDdjc3KDf7/GmN72Jf/tvfwuC5Or6BqsrqxNgsT2Ghx/+Dk888SRVVU2Yks67Zl+BrcFmBP3yDvfcey+HDh+8BpD9fhECPPTQSQTRoykEyPMuRTFGCMXi4gI/9ENv4sKFC3Q6HXq9Hp1Op5HAi9fq6NFjPPLII4zHY7785S/zqU99Cltbsizn7rtfyYm7XsFnP/t5Nta3cM7x5JNPoWWUoCmKAm9j8sp5x8Li4oT5WFXVxEMTtqtT67pmZWWFTqfDnj17Jp+3k0OA0WjEaDSirAumpjqsX73KlcuXeeMDR7l69Srepzz15Gnuv//+l96IX+6h4kTYOhcZh0JEqVMdWWO1c4S6wjoXvdyUQiLwweEaSU5lmmSyjBPh4Bw+6uvR0QmxNjymFUpbkQiNRCKVRCuN9S2gFkVFPdFDUAuB0YqpLCPImIzwweOAcVXi8SRKo4QglRotFR2Z0s26OF8xqoYYs0VmDInaINGCvoGVAlYrx8hZbIAgBT4ICB7noJnTAxCsRwkoguHRS5Zf+jcf58dfe5Jf+Mm38vpX3E2uMpxUUSIrCKIkZwReaP9tQfuYmaBNZl3v6wPxuWqzLpNq+5tUdOO3q7XF9hrX5jvFduKigQYaltALY5BtzmKyXSHwoogyk0EREATpEVYShpJHnniWD//HL/C1Zx7kdXe9htrWOMlE5quVJVNaYoOiKiscUeZJKB0BEK3BCwKSRBgCAWst1tdR7qptrlJhQxR49URvtuCJvkcN/VIrhfORnWZCLFIIPian237o5R7BK7Ksh1ESa6toCeiir6lWoinAaKvaiU9NAKUkzkOn02FjYwNofSYjOKaVik9tpII2jMb2msRkapIkaB3ZPOV4k27H8OTj30Vrja0LIjCpydIcpRU679Dtduh0OkxNTfHHf/wJzp69wG0Hb2NjY53alZGJNzfHwQMHkFKSJAlKpqyurjE3v8CePfs4dPgIW+MBy1euEILn7rvu4vxffA1RlQRVIKRGaI1UFVIl2ACjwRbapIhUsDrcis+FE1hqQmg4Od4TpAckBIfzjdQZAtuef+OfGl+HGpr3G8FFBmOb9Ae8F4CM8tDWkiYaJwUQk8VWOCrh2dpcRyaCYTnCOosvxhjvCNYyrD3KGgYjz9Cu09GS4GF2aYbvPPgY5598Dmcr6rrG1iV1VRFcmPQhWmuqoqJOxgQ02tc4X7N2dRWlRMNKjd5gM7Nz3HPPvWxubXHx4nnqcc10v0OhKvpdwcbGBnmaYfYuAlAVBZ1uj16vh5YKW1mGdkQvmUYogUFH9qWtcCNLbWs2Vq5E0DtE+WGlI6MxyuBGaVbrLOPxOL5rmnFHTKCGW+KZfP4QN6cy/m1HqwstYsEF4cWbQt8MRGqXKR+wIVBWFeVwyHyWcMfCHL3pWfZ0YCEZk/qabp7jRLOuC9R1SZJptNT4oBFC8cR6gRCW2SRjdnoeV40R3qHQ5BK0cPSyBKlAKUFtHcGJ+I5uxmy2eXdmRvDMuuXb33uYuX7OG1/7Sr797e8xdo5MB374bW/l9DPPsLJZce+dR3jwG9/i6uaARPR56tIlHr805FjmePtrTvB/pWf4+HfO8IH79kPwZAkYAcFL9nUVe43kQgP6TZj+L5VhuOMaT0CLnUy6Fkzc8ffks6Zv5mbrX/fOfykhdhYVtoOVsP3prQQutsBhO95oWYstQDNhMYZW8tRfy5jzcR7lG/AohIDzRSyCAoT3KCwn7jyEcEOSTCGEw4dAnqZUPkpvO1ujpWCq38XZmrIc0807rKytNkBTYDgaorVmfWOLfn8KqTRSqsj4thV79+1Dq7jfurYMhyNmZ2YJ1HjvWVzcT56njMeDCfPSWstgMGBmZobBYIDWupH3lojgsLbGJBlC6Kg0IHxkbyJxwZMmGStbA9x4iB86ap0hRluoRCNVDwIkSoD0KOEw3ZQ7Dy3xzIUVtmqLk2YCLMbYHpm2UqjttW9u2DX375pnYzII3UF/DDslbGmKffw1xb2T52rH/rfB+XY0vb3f6IEc5fFbYF/GCscJk7EdfcZdNsfoPVKpqKRAoyTQKOC08vu29fgObZGFa1H7a44hNG1PSLYH35Pz2XkZtosNXggw3Y3d2I3d2I2/udgFFndjN3ZjN27hGI1GjIYjlFIsLixy+fJlhBBMTU8xMzPD5uYmm5ubAGitWVpaQkrJ9PQ0UkquXLlCVVUsLi5y/PhxHnvsMbIso9OJjMM0S3jfz7+PU6dOcea5M9x333189rOf4bd/67d4wwNv4jOf/gx1XSElfPCfvJ8HHnjDNcwh7z1FUbC8vMwdd9swSAgAACAASURBVNwRK1Kd49KlSxRFwe233z7xWmyjqiqWl5eZnZmhrmu63e7k+KVSFOOCqipZX9/gwIEDvOIVr2B+bo719S3W19c5e+4cd9x5+2R7m5ub/P5HPsJ4NGJrcxNCIE3TCMI5x3A4ZGtri/F4zPzCXj7wwV9gegd78sVECIFHH30MqRRpFtkJe/bs4dzZcyTGsDC/wMLCAr1ej/X19cl9mZ+fp9PpUNc1Tz31FF/96lf54he/yMrKClNTU9x14gQn7org7m23HeTpp5/h4YcfYWtrk7XVqzz55FNcuXKF48ePY5TmmWeeYW1tjdfd/3rG4zFKKe6+++5rjrO9xpcuXSJJkonkavu5EIK6rllfX6eqKowx3H333Rw6dJjnnjvfsNhiYtY7xzOnn3mJrfbWCCUkQgYIEZjwzlELT2j87jomRYZArWLCBVvTUMcQUiKUwPmYXKlchdG6AXYcpa0INpA0notaSLTQUfIueIIXWGdxKoJJrTypEhIp49Tbese4LjBpEhkyzfEalUVWJZ6irPBBoo3CpIZEKoKSaCXIjGKm06Gfp/RHQ+YGA1YKw7lByeU6YbMsqZrEk5QaETzOxUIBLQJWKJwISFEjvWCzVPzJ15/l4ac+yo+99k5+4R0/wd0HD+JswAsDwsX6451svyZ3d73sVgvmtGmQSSKhSXKIHSmN1gMu7Nx2IAqBtskHIvB6jWzqhO3Y/HhR+QgxqQgXTaJGug5BeoJwiBCoi4pnTq/wmb/6Jn/16ClOnn+G0suYHKORyhUS5wPWWZSKvntZkuCMprIe6x2uTeSFbS9OKSTGGAIKGSIoXdsIolnr8M0l8IS4rtYEBNY5hFA462KSkNieo4+gmFj43Aogxm23HeHShQuEUEffPxETo1KIWADgo7xpCyxKqSaObkZpxsMRaZIgRGR6OhdZQDFnJmORgJBkaRqfzyS+D7MsI8+jr2Mvz8myDOcCaZYhhUIaT553UCr69nY6HbpTsWCmTaL54JmZmQIBh48cZjQe0Mu6TM/MUBUlOklxrqIYD5ENi2JldYVLly8xriv27ttDJzvCN08+CN5SV2OQOrIipEIKjVIGlQi8g6urKxw4Msva8hquqhAOrK+jl5PQsa+xDmTDOqRhR3mHMLoBICVIASF6rAYk3tvmnHz0Y/WRpSi9jPfDBapyxGi0SeUtRTFmdW2Zb578FipIalvhsGwUQypboXxkllZVRe1huDLAFgplAtPTUyzMz5H4Ei0lOonqBUkqkSJFSRm9YJUizzO63R5pmpJ3c7RWjIqCLFFIGQH8SSJSxXOam55l3+Jezpx+livVKgRPv9enKKtJ8c+4KNgajRFaYZ1HI0l7UwyGAxCSpNvFuihbLBKDdZ7NtXXOX7yArwryTocsTaNagfF0u93I1KgjuF+Mx9jaTryvQ9iR6N8hS/6yju1c+SS2+/G/45gwFhU0vrg3xvb75vniGo+5EBDBI6VhPBown+XcMT/Lwfk5Zno5BzoD6tUNZC/B++gHlwiNlRaTGsq6pAqSvpaIwSY9At5B5SUugJICrcTkvSEljOuauTQjSxKEqNBSIAMIFxBScVnkPFUrvJ/izNZVLl9cpnZzlGsXQTr2LM5Rbizzuc98AWW6lErztb/8Js5aFvbt5cC+GS4ngtumNe+4fY6yKtk7lfOnTy7zc68+iPWezAgyrXA+kIWKY13DqauKoauQ6Iln34uNG7zhnucu7AQTJivu+OyagqXmdu7E/V7wqMLz3/uWcX7Nsp2M4pdrTMY1jXz8ZHkE8KB5ZP02oNgug9ZLspXmbNZxsbhrUpjpARtQ0nHk8F6mMklqBLqpbjImIThHmhg6WUo5GoCA2lmUkOAcg61NhJTYopz0d846Ll9Z5sjRYwilSLMOw3ExAbgq7+loTZbG/v/q+lUWF2ebOaLEJAlBdFhZuYI2yaT4sq5rRqMR8/PzjAZD0jyPxWGNVUcni+oDzlW4IPEOlFYIk8TCr9pF/11zFZPvxYsAoUZIgVQQrCeRQKpY1D2UMTz63CXGIewYYzVKCU1RTgjhmrbZgr/fr9u8oS+aAI3s+O6Owe2ONuy8m7TpSfFUCJOvTsD+Vlq1WTYBE0NkDu5ksiKv3Z4AXMNWb4tlWp/Ea/YbN37NcQohoCmWbhtuHMO36g+tH7rYXvbCl2s3dmM3dmM3/oZjF1jcjd3Yjd24hWN9fZ31jXWstczPz/Gd75zBSMHM9Ax33HEHnU7O5uYmrUzJ6dOno19hmnLw4EFuu+02zp8/z2g04vDhwxw+fJgnn3ySe++9txncB/bv38MHPvh+fv3Xf5MsexV3HT/O6aee4dnnzrK+vo6Ukn379/Ce97ybJEmA7WSBlJKnn36aO+64A9VMRJ566imyLGP//v3keY61losXL7KxsTHxaZienmbP3r0opaiqCq0VtY1MitF4hPeey5cv8apX3YMxhtfffz+f/9wXqKuaBx98kLe97S1AZN997GMf43uPPsp4PKa2Fimj/Gme59R1xfp6lEY1xvDa17yBN//QGyfn8WKjGI9ZvnJlMmkXQjA9Pc2jj54iT3P2HzhAnucATE1N0ev1GA6HLC8vc+XKFS5cuIBAcvr0afr9Pvfccw+j4Yj/5r/9JQ4cOIAxhqqKiU7vPcPRgGIc5axmZmY4ceIEWRIn2dPT05w6dQrnHO9617tuOFbvPadPn2Z+fv4aJmMbLbu03++zsLAwAX7vuusuvvKVr6G1Yn19HaU1Skcw8+9juKpGGUWidJxs68hglM3c3dWxQhqjSY2h0aXEOkdlLV5GOWEjVOOX56jLkiRL0Un0ZKvrGuE8JkkRMoJP3jukjtW+ZV3gXI1uZFeVUhGUCgEpAlJFb0+XBBKtMEKRaIlUGZkEIcFiscFSVhVDV5DlaWRfZR1kLZlNNHmWM53nzI5HdJIhM+OKy0PPauUZ1B5LA6aJmGiqJBhca99HLQ1dVyFSwelVy//9Z4/x+Ye+y7/4hz/MP3nvf4YZWrzQjRJdU9/ckFluXmHc9h9t8i6yyKSQk0SDR4K3tFtsvgVsJ9HabYcQvWCEFBNZyu29ekKQ22zEJrvir0vGtCEC1/pAyQrlPcFrNrY0f/gfvsz5+hSf+NZ3GI1rghPkoYOvHTLJUKKRIfUBhSL4CBLHhhWd8GRzEi5EmSkpJXgYFmNCk8Ry3qF09NUjCLwC4aMPXnDRYdF7RxByIqXohWjWj1K+vmmvRPycCV77Mo4rly9ibYkUAWM03lvwMjKIhMCYBOciM1YgMMaQprHYI8syhJSkSYLWCq0jOzjLou+iTlKyJAKKaZKQaIPQEmN0I08aC0fi/iRKRbaRd56hG6DzDkoqkixHmATn1cSn0YdAmmSofhK3EQT93hS9vBvlxVDk3SnSNGPPnjy2f61J0pQkTfDCkypDog3fPPltgrMEAa4qcNIghMQpQ61MlHFtWLvPnX4CVW3g6pLgHM5XSKnxwYFzeNFKkkUHxhAgSImJWWdCC+N7j2i8Db1zOwCEyCiI8moeQmT/FuWIK1fOU3lLXY7Z9JbRaIAUCiEFQQQcMTltHUgZGBUFdRBYW5LJHrmSTKcp9eYms9Md5vsz9I8fRavoWZnqyGQRPgL02mhMK3UrEoQQ9Pp95ufnmJuZRmsdQdA2gR2izHAnSzly+DAueDpZRr/XQ4rAcLCFlA27WAjwAltFf0obPFPTMyRpipAaJHSyDCEFG2tXefLpp1heXQFb0e12I9iZ5+SdCCx3RZfxeExRlo2XXmSJhIb91XZQL0U5YTeeJ0IUpkU4Yme385q+tJT0TtaQ8TXew3y/y9HZPkcWF5juZhzNS+zaJWamemQGAp5xUcWCBhkYuxoRZEzOe49UhnUfQEJGSaiGOO/QJqEsS7p5isAjRWBsa3QlCKaDXJgnFxXrVeDpQcoXH/wep589RzfAPYe6vPe+PWSJwt7WYT0sMAg9skXP1qDLZg1busel02cYesnisQPctjjFlBS89WDGrHKcH5e8+faD/B9nVzm9ssHMvikoHd1MU9j4DN0zK/jiBUdpr2UbvZS4xvv7hdbbcf0n3U+Dp0Swb5s5dQNQHK7dzrX39LoV4kFtr7sD/Lkpe+xlGDuZaohtAHHCTAs3LyTaBnoj2Oi9i+OJidJL+xOEk4hgMdqzf18f6Su0MCRK44LAWUtiIgDv/3/23jRYk+s+7/udrbvf9W6z3BlgNiyDhQQIkCASAI4si4okUynbkmynlJKcSlWWqsSVDylXuSquSpWdD/6S5IMrqYrLtmQ5EeOiVJYoWxJJkSFpkQIokBCIdUBsg9nnzt3evbvPlg+n3/feGQwgkI4pQHX/VcC98659u093n/M8/+d5gqfTbjPc3kzzZ+fodDrsbG/T6ffZ3d2l0+6QZznnzp3jrrvvpWh3kEpTVml9lhkgRqy1ZFmGkJJ+Zwnv243qMMPFGhdzEJJef5UQIt5OOH78ODs7O9A0t85VqM7ZdG8uUtRBZStanRazaYXWHQSBgODw8ZNsi5qNG+cpvKO7dDchptxwpSQCRQypUavyljwzrPYKHn/kQf74xe9T1T+a4y7myr+wZ0E9PxPmysI0927mhM3r5kQiDeFpGyvTmwj0+dy3IWPnz83dkBD7rEsbsm9ulZqaj5op5j5CFFi8X+xzOiI2FveLc6yZm9xEPop07xTiJtLyoA7qoA7qoH70dUAsHtRBHdRBfYTrxvYOQhicG6ONIjqHzFusri7T6/WQUiwUaTFGlpaWUsdnXfPaa68tMhjW1tZ46623OHPmDKdPn+bFF1/kE5/4RMrIkfDUU0/wjW98kmeeeZY7jt/BYDShshWRwNEjh7nnrjP83u/+a37u53+BokgEmpSSF154gZMnT9Jut/He8/zzz3PixAlijLz22msLu5bjx48vcgDnNq/LyxUQ2djYYHllher69QWRIoXmnXcukggKwRNPPM6XvvQlpFQ888y3F3/Xyy+/wpe++BW8D8xm06S2aixZyrLE1jVKKQaDAYePHOEXfuFn6bRa/KD9j+PJhMlkAsgUeq90WiT5ZE969uxZpEzgdwKaJf1+n+eee463336bsiw5efIkf+fv/A88//zz/NiP/Ri/+7u/R7+/hNEZb775Fr/2K7/Gs898BwIE59ja2abdafMzn32Qbr9DpjLW7zjOO5cukuc5VVVx7tw5jhw5stiv1lpeffVVzpw5k1QTc/uYBmx944036HQ6rK+vp/zAfbkc999/f9p/MmNraxdjCkJ07OwOmE6nFEXx5woEVUomZQ9JLRhFJCASMC4EqIhQEucdyJiUM0rQNi0yIpW34AKBgDECbQxojSfinUMJRcsUJC1KbGwYQRhFiMkiqJcplExZfNNqBlaQ6QyTGRSCvilQRYdZ8LjgqJynjoASZGgyqTFCN0pH0IXBBc9kWlJWU/r9HkoEctNCConWiiw3HJpMWS0UlyYV12aWURWYxUgd0z6IPhCEIgqJEAEda6osoyUkbW3xIXBhw/D3/+8/5It//Bq/8vf+e1qtPirsdUdHmgwXASD2SMFIAtaDaBqYG9JvbusEQCJe9/DABJSJ/Z8jUk4hJItGAQsrp/SNe63Q++2hFg/c2vy97yUyCrwIEAQEz3BT88xzr/JPvvhbvDq+wJMfW8fNAtoZyhgIapzAlBCIIilPo0zbmKBuQe0DiNDQYbLpaNcgUraklIpW0WpseCPOeXwkKc/m6GoDGiml8BFk9Mkid6663adiUEpB8Aj0AjR0/r1SMD88lefJ9jXGiJGKuo5kjZpQSuh0Ohw5epgib1EULfIsx2R6kXGntW4As2Svba0FEQg+0AgdkYjmfFYInXaaUgYpBAKFkzERms6TZTmmZVjTy0kV6j2z8ZTNyQ2uXrue7LdjRCvF2Xvvp9tdot9fpt0paLUyMpNT1ZY33nqbbn8ZqQ0GUNoslCJCSlABX3vqEDlx5wmKPGNSlXihcUIihcbpkiDTvUe1WigDwVumgy2CLRtrs4jzFUplqYlBNoRgCI2KN53fdekbBWQGJEI/BNsotRIgq5Qkhr3zKMbQWJdJoncMB9vUweN8jQwOrxyIlK8kFBgp8I0S2SGY1FUiXHQg+JraOnZ3NlhbWsZozf33PUihLGU5YzwepctEo56p6qQKV1ojdQAvkDoR6UWWmmOqakZV1Y3dd8qxHe7skmnJiTuOo/McLQ3GGJwt2dnZoSynFEWydyvaLdqFhgh1CGgtEFKRm4yi28EoQTkZ45xjZWk55XM11oFKKZQxqXmqIalLVzKdTlEyZeMt9H3xZrLlwy7HiAvE+cNaMXVdzAnG/dL2D7JzYyRKgYhJDa5IjQJdBb3lHmtra9yztsp6J+OQtgyuvsOpwyt4V6drC4as0NTVmIimsp7V7jITW5GZgigiL118mxgFuYxInWFEBBHx3jErNXluiMFTKMO0rKhW1tldO4mQGV/63W/w3LMv029n/OWfeopH8y1WWjmzqmJUBkrnyaJGV5472xq/ssTEwyB2WPNHeOnCdW5c3GTrrfP8hY+foKvTfamlBaezihrJm4OaT9whiTrSzhS1D0gZOWE8p1cLNq+UROF5r+6UORH3g4L/N9meLhqF9lRacT5fSIepUeuLm16/X9E0Vzfupx/nr7ndd926vXNC5UNPYjTkoBCC6NM1OzUQxb2LzH7ycU+b2LyfRaPk3J1kvk5IpNWchIrce+YkhYl0TJdMa+qqpsgLlpaW2d25SjszxODS/UbNG75SgyQEhsMhWikuXrzAaDSmtpai3aFotUFIXFWTFwWDnQFHjxzl+sZ1TGYA2Ni4zomTdwKeTqfNznDI6uoqs1lFnhfs7gwIrmI6nWKMoW0Mzjuk1MktQqXmlNmspGgFqrIEPErlKCHQQqKkJu+tMHnHk7X7iBgQ0aFEjg0VUhgCNI4jCplJvLc0swU6maCu9xS3MYq948O7xYmimYPepOi7iQTepxTk5vGdHk6k8P5s3rnKLzRE4LyZSEn5rnlfjDFlI3qfLLmb98+Pf/q+9Nnz9clcVR+b7UrzV5mmDvO5bwgpr1TsRbPMFflx33uESA2L8/Ms3a8DcjGfn2dRy8W8+ta/96AO6qAO6qB+tHVALB7UQR3UQX2E6+q1a0ldEwJ1VaEaYPDMmdPvEtsIISiKghgjRVHwsY99DCklZVny0ksvcf78ed5++22efPJJVlZW2N7eZnV1dfH+hx56iKef/jZXrlxhZW2NjetXGY7HyOPH2NkZ8OUv/gGra4f5zGc+A8DOzg5LS0ssLS0xHo/56le/urD9PHToEA899NCCbIN3d+ZnWYYQcOPGDT72sY9x7do1jDHJNsw5rly52uRgRM6ePUur1aKual479xobGxtYa/kHf/8fMJlMsHVNURRA6pSt6zoBydEznUwQQlBWNU8++URasKgfjCAry5KyLHHOpfwkpZlOp4t9ftdddy0WTs45vvvd7/LVr36VBx54gKWlJR5++GFWV1cXKlIhBA8//BBf/vKXuXLlKv/8V38VQuTxxx9nOpty4eJlxtMJW9vb7O6OOH/+Ha5cuoJSitOnT/Poo4/yzDPPoJTilVde4ZFHHiHGyKVLlzhz5szC6nberTocDjl//jwPPPAAWuuFJdv+sXPffWdxzpIX6RgWWZGsFYHr169z5syZD30X9w9SRimU0CkvLAYq76iiR0WJCpHC5EgtaJuM0jmqkGwmNckuKjNZ08mcrCyjTx27SEGmNEJqvK1Q2iAAHWRSIAWPE5HgPFoJRNRoJem1WklhRuoAJyRFscdjJBQma/4dsTFQuxopYgL/SflOMipyY8gzQ1nlCa8QAhE9Jlconewzc60wytDJZ/TGU65NPNulZzMkpVJA4KJH4hOYgkJ6R9QZISTiPDMBFyTffO0a/9tv/Bv+yo99modO3oUgATULIlU4SHsNAB1jk9XWKCQFSQUVE4mZVAs0XGIiRZL10nzcSfbnMaVd3pzPYvG/fSWaPKc5SJOydZRIuYYqerwIeCFQQRGFSKSg04yvl3z35df5wref5em3v8fITQl1Azp6QZQWgkKiAEWMibyzIdmYGi0bbEiiRLLAg0gI6b8owPtGPSBc6vgWCi1BmBa+AZAiidBJlqeSSMrDiUI1hFBiSX1VpuxQItaFBVEmE+uKDh/+xoAzp0/SLpIlaWYKOp0OUhqkFEgh8N7S7fZSxqEyhBARMoHBdVXh53mAfq7WbMZOQ4zEMAflwDlPDBatDcHPMCanrAZ4LDFCVVVUlWU6myLqGmv9ImNxeWWF+x+4h16vt1BKiijS2G667mN0SCGZljWtdi+piJXBhIBQMgFoMkGPUUSyVo4IgrwouPuuu/jeSy/hqbAoECVeqqSClQohJaYZ23U1QQbHnIBPDT0sfo8AQhKcX0CdIiSQPigQVqCMQKi5uqAhJBsycn9OWggeSQIxra/S5/qUJhuDxJOUglJKUBKhDDTXp/FkSpG1kKEkMxnd5Q7dpTZSS4IUvPjyK8hqilHpXDI6kcNRpgSrohC0CoPSGdpEskwnlWWMTCZTllZWGhvyAUIIZtWEwfYOzlqQKcMrVy1MljLB5u/z3qSMrtVlup0us7KmUlPyvMVgMOL4HX3arTbBp3HRarXI84x1ud6c08lSTwqBlipldRpDlmUUrRauttRNXqQQaf4h94OqH2rSbj8Qfusz4XYv/7Opec4icDO5eHupdiJYNEpG7l9RTMeeyzYp06OKKBE43mmR9da4c22NI62MFV3D4DJrvRZauASqq5zoIsLVtDLNzgyk7mFNlygMuugxdJGRiyAM670iWWCHSBVq1rp5ujeKiFIC7yJF3uVr33mT3/qnX2e3lgyrGoHjnpU+saWwIZ3LudLQFrSiIBMt2rrgyKnjiG6P0XbJS9/+Hm9s7DCxnjO9yM+eOoKKM5xr4Z2ldpYH7jiJiC/zyo0Rn/WHKUrbaJiTQnzJKP6TO9b4k0tvUTdq+NvNAfcr/W597LaH67ZOBu/+PAGLrNf9t/cFdXw7VV5i7m96/gexNf1IEIuEhkyMyGZ+QNMUIklzghgb5V5zrYsN4ReBGJKiXTiPiE30QfDIEBs7d4hhysk7DrG+0iZ3DiuTrbjJFFI4yumALGshlSQgQFiUVpTlLB0DLYlaYEuLtTVaKZz1FEWP3soqXgi0klR1SZ4blBJs72yitcQ521ifwmyWGhudi6x0V1AYWoViMt6hXVimM4G1FbW1CNmGGGl3Di8y7rXWxDDD1UNyKVEOVAxEOwS5hsgKqrri+JkzXHvjBXrd0ww2z5P3DpG3D6GkwNU1Ji9ABLQfI1SGkwYZLQ+cOc5r72yzNZwQMIgQESHd0+cT2njTMdirxX2VfVmJMnnNzklC2TSxkg4lgogS8yM5H+opT1oJIPpE3nmXXCwW88T5uZtiHNQ+u9PQzC3FPNO1mVPPFYqJt457SsIYk13uvkqEZrxpvrC/sXWewbhQUYrQ9MvtEd5CiEWuc4g+NT8L0bQavpukPaiDOqiDOqgfTR0Qiwd1UAd1UB/h2traoqoqsixj0mQteuc4efLU+75PCLGYxBdFwac//WkeffRRNjY2+MpXvsJKA8A99thjtNtt3njjDX77t38brQ03bmxijGE8nrC6ssJ0MuVaXeOc4+tf+wYvfO8lXnzpRZ566gkee+wx3nrrLa5du8ZnP/tZ+v0+sKeY2b+ImqsXb93GyWRGnmWL1/oQcM5x/do1IKlz1tbWWFle5tKlyxRFi3/0j/53Nq5vMB5PmM0S6RdiQAhwzuGcwzdKAucD/d4yq2uHfiiboxgjs9mM2tbUtUUIyPOMwWCQiN4YOba+zsbGBpcvX+ZrX/sa6+vrnD17ll6vx2c+8xmEEGxvb3Pu3DlOnTpFq9VifX2d3/iN3+Tf/ts/5N6zZ3nsk4+ytLTE5cuXuXzlGlVZQRS8+MJLHDq8wmQ05KmnnuL06dNMJhPuvfde3nnnHba2tvDec+HCBVZWVuh2u2k/es90OmVzcxMp5cL+9r3+7tXVNTqdDmVlyfMM730irWJSlZ4+ffojALZ88KqtJTbAdUsZWlLjBdTeUwePFR7hIkZAkaWO5RCSfaWPgXE5JdeGQhmUFkilcDEQpcAGj7d1Ig6lSOC4kORCMIoWlRkqVzP0DlVHuiajYzK00g0GGpOdYAwET4Mc+ATya4UWkoKkignC44HKO0KIGGkwuaaT9xEiQgwE74jRkQfDhLR9a0uGrjV0M8lqXnFpVFHteqbOUcmIIrUVeyJBRrSH2roE+je2ZFpFhNL8yu/9EV//3tv8tSfu45c/+5Mst7tAgYwBoiYoi/YSgqbWDt3kvd0MFMwBQJjbeAkam8/9mHFkAULcihWK9xCo3A70TFsQcEKgokBGiZURiSc4+O7XL/Db3/0mf3T+HNvjLZyXCOGJMUMFQ5AJ2ElELARnUblO+0eERB56jwsRGyLOR7TJUjakoDk2aaNDcIQILgSQitAQggnElYiQlI5SSEJM18i6rkCI1CShJCKCyfJEjAaHYJ6VlOxkvXe3IQY+fHX27oexriKGQFXVTCaOOtTU5YxWZnjrje/z4z/1k2iT4bxHaYVtrvei6a6HBrRqFEHOJjVFtE3XvBLULoF9pauYjsa0ixbtTheUTJbDmaGTF/TaHfThNYzJkFIR0eR5i1anS7/TJYRANavTsVEiKSaNbu53OTJEMpMnSy8fUCLldQbv0MYQGyVpYE7OJdLB1hVLS302d4YgLEJOQCfQ0SbvVWqvyaigqrC1IzNJKZv4njmQGZoHNCE0RH6TLSuiIviIlCFpgUNAa4X3Ee/TfnQhqRa0MWilGps0CDJgfUmUGnyj+A4Sh8NTIZ0mSo3WiRRQQiblYXB0WwKtoJw6JrpCtBU7gxGvv/EWw80bED0hWEIzjpONqKHfW+L0mVNoLcnmoM8yGAAAIABJREFUDTIkG+ljx2ra7S7D4ZgbNzZBCqrxiFlZEkSyH5W1pNQlpjYoqfAIXBDYGBI47hxlXWOJtLTAOpCyQKoMqTSu8gQk0hgUBi00ATCZRsp0rVeNpbOQAikMeatFXZXJkr2q0tgMAdFsO0oSPkT83HvVQo3D3MZOfFA94J9BBRa5i4khAVT6PVEgibBizC+dPko5rhi2Sz579Dgbdc3LOyNms4qV/mEOH17hzswTRpex9YAjR46Q5RneWURh8MIhlWd3NEa2u5hDxymUQgaL1AYfLG9c22E4q1DBcfzQUYjghMbkBi8iCgd4tFQILLUXPHmH4cGj9/GtNzf57effZhwkZjTm+996hocfvw/yiLcWLQwukrJbveXcpW2uji7x+pWSK+d32Noa8vO/+DN8+kiP3rV3qJxtFEUK08qxM0tQgpkLKGmwYUY7M+RGEJ3D5IF7guXJe4/xje/fIMr9BMVe3U6x+F6qwB+0bn6/uO1zt9ue/a+5HbF4u/d+ZOa4cU/ZCc3vzczo1nXX3EUiEVw0CsXUDBdCaCy0m3zmkMgehWdltc+ZU3cgRY0xGc7bZE/uLCEGVNMY4fHYqsRZh9EZvV6f69evUxQFdW2pyglSZwzHMyazirN3nkpOA9pQ1xVGG+bxEpPJFK1TZAAiXVedtVglyTKD9YEYPUIqer0e59+8TJa3mE6n+BBotVoYYxBS4GNIzUOkJi7ra4zOqF2FCh6tTVIe+mS7qlVG8AGtIrUjKfsnO2R6BaLEBY/SGc7WZNIgAec9RimOrC2ztTsEofYO0A9ZiUC/mZT701rCbje+ZdNddOszIe7ZnC7mxs3jMsrkSBDS3DN4j2osxuffs38df+taWsh3n58xhEXe5GK74h4mMFdLzq8foSFRRdPAhFCNu8N+LfJBHdRBHdRB/SjrgFg8qIM6qIP6CNf21nbKN4qKyWSClJLKWnr9LjdubC6sQ/Yv6N8rV0MIQZZl3H///ezu7nLmzBm+9rWvcfr0aT73uc/xzjsX0UrjnWM2neK9YzyZoJRia3OLLMt46623+cIXfgfvPQ8+eD933nknw+GAJ598AmOSMgEhGmXlPqueRqkTFwuatF0hJAs56xL4rbXGO491NTc2bzSYUGBlZZmjR49y4cJFskzz8suvUtc10+mM6WxM8AHnXbKgVDoRLiGRH8tLKwghsLX/oUCDpPqcUdc1PnqMMihtmE4mICRCwqXLl/j617/G6uoqJ0+epN/v8/DDD1MUxYLYA1hdXeWVV16h1WrR7/fpdDo88olPsLm1zac+9Sk2N29Q25pOp814VhFC5MUXXmIw2ubBB+5na3uHsqq5dv0aj33yUywtLfPGG6/z6quvsry8DCQlqbWW3d1dZrMZhw8fpiiKlD/S1K1jJS3wNKurq1y5co0QoVCKsioxSrK7uwvQkI2KPw+lpUrZdwhcdCitCARaUtGRmkjEE0BCsG6R05kpgzAZQWdp8U3C6VWEJF+RaKGhSIpRZ2tq7yjabXxDlNXWApFVlSEyhQ2e3VAhpKXnG1tHQGhQ7HUz27rG15GiXeAaa0Ld5KVpLXEGqrpmOpxibcXS8jJ5phPh5BWZMORZQdHuMJ6OGUVHv2XI2oZukTP1IzamNZv1jBBp7OHSgt5HSbSe4CNGC5QSyCDRUuDIOHfhOv/Ltav87rf+hP/xb/0cP/n4I8x8RGOIoSAIh5IWHTQL0EWIpttaNEDwvPs6AcJJ+JWIxTmgEAiImDLc3g0yvP/5/e7zP6KDwjfKVRMczmXUb1X8d7/1j7G7O9QhkTCFjlhXYKVFhkCUpMwdAkFILo92OZkZggAl0nXDhYiUc2u9wHg8IkhAKHRmiKS8OilNs4ExkYsh4kK1IMqSIrEhkr1DS40sJNZZAhFnLd55tM6IxESayICa207FgIxqAdh8mOvNSxtIlQA1Y7Im1ygihGZ7MuXq1iZCeMBijMDWJdJLXJ3sO8uqxHtPkHPyI6Ssu9mM6XTGjRsb7OzsMBzuUlYVg8kAGeA/euov8DOf/Sw2BPLYNAqEpLwLMSYVbmLlkCojeLA+EVLa5Gnjk88vAolWKlmQkqzhEkDWkB0iorVEKaicIwSH1BpcoMgLlJRYH1leWmZzc4doKyIuEdYNUWJdifUBoTzRlmRaIIMnRNAIlIjI6BcAJaTxgEhQo/MhqVYQSd1CJPjYkIppTAmhGkWeQNWhuceDUoEQXaOoMAhlECIpmKMMQCIvfAj4GrQyRKUIDrwrObTURoVINSsZCofWOTubO8zqulHxBWprsbbC1zVCeLTKER62b9zA+ZrJ2DGZTnDWN7mV6zwyGnP+/HlG01FqrPIe0+Qta62QQSNUQBGTCjzTrB9ZQ5sCLVYSmdzKkcbQahcYI+i1OigFzlZ4W4K3KJF0n0olxaiCpolEImRzf4wglEBpgxKKWV5iq7qZi/mFXauS6iNl8SbYy8EVItxOxvjv8csbL+ObFJ57c82bHlv8c87a7r0mkS+CNbPMH715lb/95N2smDUGZpkjTnJyeYfx7oDaDekPLO1en343sHbkAcz6vYzOv0jmRwQ35ulRzq8/+yZbpeOBY6v80hOnONNpw2Sb2itiZrhuh5RC046WkyvLmPYKvpwSlURlCuFmOOuJWlLXNa2+RETFOpa/+uAapYevvHqF5Rz+4v3H6ZpAVTlUpvEhQnDUPuInM9yNMe+c3+JL58fkeZdhLfnHn/t/WfrZT/DYcoUJBlxJCGCC4ES7pKVajGpPFRO5aSPJrSDPCGVNLxf83PEO33nnGoPy5kOy35UEbkM0/P9AKqp9h/Zdd3xxc57b7epdDUXvsU23EqMfbpKxcTPYrwCb5ywuCKmw2F+hIR5FTE0jwbnksuF8upYHnzIXY1K+dXPDvXedRCuPCB6lDCYTVOUMEQLddpGUZpVDKE2v28Xbmugzdge7KGUYj6eEALa2bO4M2N4dc2T9eOOYAgiYzcqkTJRJpdjv9xkMBnQ6XbTWTNyAVjunthZjUt6x946LFy6QGUUIgna7S7/f58bmJu12h+ADWZ4jZVJP1taS5znOT7C+QkkDsmkwqkswBiUlQmtA4V3JxuYWpzprKD9lsFWRd1doFR1q72kVbWrnIFqkTrEK3cKgokfIsLCk/2Frv8vPB1HaCpGcPaSQN12Pk+vAu1+vmjlNIv3SuJD7GoGlTCrBubV8iOl+Nycc49wFAW76vvdq2J1/9n4SfG63GpoGJtk0sQbviXFug7r38cmV5CPQGXdQB3VQB/XntA6IxYM6qIM6qI9w7e7spoyCprMzhLSo6nbb1FWdFna3WP3sX4jMSaD9C+Zer7fIHVxeXmZjY4OXX3qZunLIlqbX6zOejKnqGUpKhqMhVVVR1iXPPvssWZa6Ot988y1efPEl7rrrLrY2t2+yMlEyWa/Mw+GlVAnYa2xd5kSb9y4Rgj4RiykXQlCWE3a2tyCZIZJnhuPH1+l02oQYGA52cN4zm00JwVPVFa4Jo9c6ZTwZnTKm5pZASv5w9kYhBKoyfX6ISVUiZbLvEVJhjOaNN17n0Ucf5c4772RtbW0BwM6zIOcLfyklJ06cYHt7m9lsxsc+9iBPP/00Vy5f45/803/G2toKjz76KMvLS0yn15lOR8Siw8WLF/n+a6/z3HPf46//jb/O0soS169d58bmJlVpabfb5HlOXdcLAlFrzfHjxxeL09tZ8Oz/PUbH2uoaly5eIcRAbjTjWSAGwXA4/IjYQ33wCgYylaNI9rllXTLBkgtF27QQIuUiJsVRRqY0znlEiMjSpsW5VrjkFJpyZUSyWHLO470gyw25ztBkzGyFE5Ki0yZTktpZpjaRInlmyIVOuKkE12SiSS9RqjlfpMBoRSZSBqcnEgQQNTJTRCkwUlH0ChxJqVZXJePpjE6rQCnZEHmSZSXpZBlr/R47o10m9YwWY+6pLP1Wjr3hGXtPDUgieQxYEgjhosd5MEaitUFFUDKAEHgn+ZNLY/6r//X/4q888Sz/zd/4WU4uH6atJD5GolIoT7J73Q9GkjiX0GS4ASnHlJtx62Qw2hCN4hZweT7G3zVGbwN6inmHvwZZIyLEWcaNq44/+MYf8n8890XcjS1slpEpByKyvn6Yixd2UMITDUTh8QGIAmUyxnXJaDpBqpSxJqUixrltq0eISLvTonY+HfvpFKE1UumGj06EkVKq8buK+JBoKhc8sWnWkCJZ3xITYeNjsnbVeUY1Sw0hUukENJn0k5gyQj8KZ+9Sr0un0wJSJmJmCrwvKcsJtbYcO3aIyXBCCIGyqpKawYmFBfZkOmFrc4vBaMDOzjbj8SjdO2NjfqgVSiV7tLzIqbZSVpL1ESENAp9ybmMiCH1I120fRFIeCoGUKffSOdfkLrGwmHY2fd686ScKmscdMtJYvslk7WYdSkBe9JDKkJuMTrvLK6+/jhCSVpFTZJqqqogiw0uLljUKAx4MuwymQwodwKcxohoVa7IODAv1XHN5SjaM0S/OI0Q6Z1wISQUTAt4FYpRIlexd5+dW7ep0P8kitvYpg1V6lPJIHfFRIE36XoIjiJRJnHoFIkJEijzjcK9HJgy7sxmutswqx7SsyUyByKa0WzlKLpHluhFwO+rKUlU1G9dvUNuS2qXt1SYjRMd0NuHKlUtcvX4FH5r7rkgWxJ2ypF3kyAhBhGRVqhTj8YSlXi9lL4qIUYJcK7JWQZEZJJ5yNiTLBEJ1cKEmeIsSAqXS3EbpRr0RQYSQsk/nBG5IZK2SEqPTd4YQFqIW7xo7uQ+5Feo8t+4jU2JfA8Vt9q2IsJYphJvw9m7N3/3a2/ztTxzmiTsCa74kX9HUXUOgTRQZQmYgM6SzxK2LLB86zOjykLd2xvw/L13j+6MSEeHpdzZQ9TP814+dJFeO3LRwVc65qztMasvjh3Pu6OQgC4p2htCeWTmmnWl8DITGgtQ1bhvSKHKp+PEzbS4MuuwMxpy7NuLEUk4nb5qUokeRoTND38OpXsUTx45w6tQxfufZ79PJ4S9/8gT3LmWo4BBSMXJT2lkBVaSajmkZyUZZc2N3Qme1gzYCW81oFZLcaMpJ4E6zzc/fd4Jf/d7Fm9SJc6XRrSTIfpXg+1mnws3KxvcjUm73Oe9lvfpBycR5zdck76WA/LBVjAtT60T87J/PA3PmbkECiZStK+LcLlUsKPfkmBDSfyE1o6wtLdHJBYQpUqQ5shQCW5YEb1nutxkNBugsI9MqNVtoxXhWUdcWIqlBpKpQUnHpygaVjdy3eoTDK32U0sSQrsXzdapzje04e42PS0v99LPfZzKZ0O91ERK63S6zyZiiaDOdzZBKkRmDtY4izwkCvLfJIFSkvzVKSZYVxKZBKAiB0hCiJzMZs8px/foNMinpdvrUZYWKU3TexlYTZJlTdPtY51MTbAhEm9x8lrtrPHT/vbz4/bfxfp7cvnesFhmDUjbX/FsVp3tjzt+mASyRbfPzDZgf/fl43WcDPT8vvQ+Lxihu/fzF+E6OAvOms8jNOaPhlnNzfie49Vy99d+3/j5XKdKMpTk2EBtnlr25eeNkEiPRx4ZwpGnM2sc0HtRBHdRBHdSPtA6IxYM6qIM6qI9wjUYjYgyNUtEvFBBnzpzh6NH1xuYs1Zy82r8gvjXXcP66EAJ1XbO0tMTnP/95rHMIkbIEE+imkVJTFDlCRDKt6ff7jMZjrHPIVs65V1/mlZde5GMP3L8gAIJPCo/aOnxjczKbTpFSpWw5mxawdVUhZOTOO9YZDofkmeLee+5ie2ub+87ei3OOY8eP8aUvfpE802zv7HD58mWEFE0HpSdGT6tVoLVme3ubEALWWpR0i05LYLFo0dr80MehqqumU9bjZQJ9tNIURcHxO47zEz/xE8kiK8tuAib2W0bNj0UIgfX1dZxzHD16lJdffpnPfe7zPP+9Fzh96iTdXo8zZ85w6dJVJpMhvd4yraLLcDji3LlzPP300/zcL/wceVFw9OhRvv/aa9xzzz2Mx2OuXbvG8ePHybKMdrt927/ldh3ZaSErWVtbg8ZCMcuyxe/T6fQ9u1E/qjW1NUWMmCjItESqnEIYKuuwwTVkTAIgvE9WlMlq0qNpAGIZqWyFjBIJKKkQWqeMlBhTRgjJMq5dFLjgcd4SXfrsrskRKi2upRDoJvvSE0GlLmRXOaTRoASRiNGaTBvmwpggm9eqiG8UbCiBFgrT7qaZYAMYlVWVSAVhQQQUgtXeCt1QUBQ5lbUUumJWt7gxq9muPJUPiRwRyaKRpsvZ2kD0NTQkjZTpOREqdivBr//hy/zxa5f45Z96kv/4U5/gzNE7CF6CCohwG4AwhESoxdAAP6HJn4O5/Wkagx9MMStu+iluIR0bUCZaVCi48vYm33rhFX7z29/k1RvXiXZIaTSn+prKFlgx4cbGBKE8BMXGsCT4CCEmQle3ONRdod/q4YLFxUBpK/ACpMTFmOykYkBJSZbl6CwJXK33IALOJwvo2tVIrVC6k3LyQsCojDqGZFdGQ8DGZFk2Jw4RYIwhNyYpxaJIGY02kSxRCOqmgePDXHceWcKHlGVHlEgZsNZTuSkqWA6v9PjOcy9R1zWz2YwQAle3rjObzRJ41jSQqOZw6yyB7kIkIlCpNAa0VigpUVohAnjrcM4SESASme8jKCFxvgFi45xkDCiTVMXOJTLYh4gUESESge98sv9CpqxGRFKvtnKDyQqUVimzN0uZvVEkJYGtK5RMNmwuBPq9PhvlFjZIvAdvPVr4ZKk6HeDKMVkrS8CgFCBSA4/SSbmITmpCkItzQABJOhsJ0SVyOkYEESmTZWTKjL05z3RxT3MBKQ0xCoIn5VSS5gzBza0mJUIJRAjgA0SHySRFplg/tEw/63Ble4fJdExVW5z3nDh5guXiFK28wDnHZDJmd3sH50qcnVC0cqQkKQixWGuba0VEmsjucIh1No0BKRrwtrlv26QK9T4wmU4pTIZpLN7quiSIdE23PqAmM9qTnGkxwmjDdDYlb3cQRAyRVpY140QhhcTbCoJP+1UpjDF7QKqskjre14u53Fx5EYJnbvn8Ya9FU8eCjpA/epA37r/2324u0mzb+xC1gsh6keGmEwaTKUIrvBS8vjvkU8daCCkZT2YURcGsrHC+JtOaPBNYO8EPNwjekbUyWlrTMRIZFEF5cgHHugahclr9Q9Qx8ieXN/n21R10cPxnj9yNLDrEUONURHlBlnVwftxkdDa2g85jXaCdabQUHO22efz4Kt+sHa9uDDmzmnP2aJellkAozYTI9cGU+3qQa0MZBWcOd/n0iVX++M2SKzszeqJGhEAZAz6kY+dshXCGU4f73Lg+Y3tWcloVuCiQ2uCCRxuNUJ6O6vAfLgW+u97lhSuTZDUd9uaE+8mIxb7+APPFH5QAvO0xFcnieXGdiu//Obc+t3/O/lFRLC7IKuLemdA0MzRMzIIIio2dZogR4TzRB7xLdtzeNjbcjRWqEALnHYeWe3Ryia0tUmoafRn9XpfZdMxoOMDZumliMdRVyqDf3R0mdw3rEEjKqqaqKnyULB86TN7uUeQFKaYiZQF2Ou2k1G23WS2KZF/abL8SMBjskGUa7y2z2ZjKBdbW1nG9HoPtLay31JUjzzIkihBAS4mPAakVVVlT6BZadVFSp3lTEPgg0BqctSnDWWpiEGxvXWfl2BkIkWlVEiuLyuo073IlqnMEGZIzT3COGD24kjuPH2Z7NOXi5Y00lb3N9XGeF/5ug9KbicbbVZifbzHlbot9NqJ7mYZNbuGcnA2BeV7ibatxFpiP/ZtnyHu/p3l/WDQnLV7XrGtjuNlBZDHvXtzrQmNtGpMF/JywlIIY9ohk9pGXCyKVm3OeD+qgDuqgDupHXwfE4kEd1EEd1Ee4qqra1+0XF4uIfr+PEHKRgQd8YItKKSXeezqdDidOnGA4HOIaK9LpZEpmDFIKlvqrFK0EdqweW8UHz6c/9RCj0ZCV5RWKds4775zjm9/8Ct/9znN8/OMfpyxnSdEhJKPRiNOnT3P16lVOnjzBxYuXWFtbIy9yrl29yrH1E3z8wQe4dOkS3XZOphW2mtFuGaoyMtje4s5jx2h3O/zR00/z5ptvkec5w+GQIm81VmuewWDA6uoqVVWxuztgMp2QZ3mzOBELheG/i4Xnb/7mbyaMUAranXYieqsZzjmW+kucPHlykRexH2DZnzN5uwXjxsYG58+fp64rhNTMqoqj68c4feo03/zW09S2IgSPFIrMZLRbbb797W/zy//5L3Hq5Em++9xz3HHHnbzwwgssLS1x11133fS98/Gy/2+/XVfp3J42z5OlX1J/mkSoSclkMlm87s9LtRpgtA4eX8fGQhdayqCEJEpBEIEYwDVZNNJ7dJaW3EpJRIz084IoGmK/6UZ2wScrRe/QQqO1SioEApkyDdgTcSIk8scFjFYJEBWq6RpOC3VjDDYkwDGGBJJLEqGolUpKXAlaJfVkbNR4NgSETxatxmiUFuisS2krYjDYUGKtx/tIlmesdCXBr9HvzBAysDSWXBk5tkrLuLFrbMR+RJm6iKsQsMHTkhGtBRJNUBm4mujg9ctj/uG//BJf/s6L/OJPfJq/9tRTSF80Xcp7xyLOyTHmSoi53V68BT/+wYHsm8b43ApvDr7cUHz+6W/w5eef55ULbzEJU4gQjEKVjpHTTKsx1gt8qCBmWG957a0tYtQo6bAyoHULGwOxUTLp5qf3KYPHR7+wGvNREhqyGSESqRRBN53ZMiTQz/kpSmt8jPuAoQY0FBEaSyoaktFaj1RJSRdjBJlsZjOVJTWMoHn+w11SRWpbonWyYP7Wt56mKqvm/BKMRkO8yG66pkklyLRKQFvzmGiIfRETUEoEJUGQOvmjjHjnic4lMNb7pF72HkdS4MUomjwiRSQRiiY3i8whHxIR57xPdsjNdwff3ANkyopSRqOUxGSGGBx1FdB+j2DfGmwxno6xpWUwGFBai2yAw4CkaPcYTYboJKVEAlpGpuWAdpP35qxPjJsAokeqgHIerW2zLQEfVbJVFhER09jyBITUaeyyB1Sns7EhxxrFWlLhxmSjqBVF1sJ5R21nGN3G5H2sqyFK2nkXi2M6HZNJCSJQGIFWgbVem0JqTqwfZnuQcf7qBkpK7rn7DEuFZrg7YDQc0mp16d7ZQ2UaZ5Ml8KycMZ2OmEy2mc1KhJBkxtDp9JhWU2JM15Y5wUlzDJACFwPTMnk5ZiYnMwYhVWqCUgrnA5PhmCCmHF5bSQpH7fA+sDOc4rGsdXuIjiAT6TqulWB3MKKcTKjrGqmgKIp9Co/GklhGXG3JMtPg/hGQTa7ZR0mFMbey/rPY5lu/873mI/uB9H1egAJOd3qMtq6zU9WgNagMoQTHu23qekZucoo8p66qdC+OjnEVKF1EidQ4pIKnri0rRc7jx3q8sT1j7D2fPLrCzz58Ft1bQWQFr1y6wP/57OuMphW/eP86p1b7KNNGCodS6boStMeYFtV0nIh5X6OLLJHQMdlIdjPD2aNdLo1nXN2c8L2rQ1a7LVrGILXA2Ug5npKv9bG1RQVNJ5fct9bl9attXN7mnWtb3H2oR1lHoofaR2oUQdTcu9LhrctwY2aRyJQJHMFaT0dAJ8+RwXJXT/OT6y0uDGbsTtJ1BPY5Aew/UvtUje9X7xfhcOtr3n2Ym/fC3En9A33XrY/dGiXxUXDnmF9D5orE9HNPGbcgqRrycd5QKnxIdpON5ToxEPCLZqVkkQndVk5wFUqmhpnZbEar3aGuK2TqlyHLM4JzjIZDjJKMRwOMNgxHQ0II5HmGc47hYIjJCpZXDuNcyjaMIq03JjYp0UPwFIVhZ2eXfr/f/I1p7ZblOdevX+fYsWPUtiRTBWVZ4urUgFTXKQIjRrDO0e6k7czynOCbxh+fXETyboF3AW10sw9rTK5xztEqck6fPsP1i69StNrICJXzjXvJDDkFFSy1WsIbT5HnaJXmHMFbXF1x8s47uHpti9rXt71Cvp869/0Uu3PSMKkIQQi5UBPOK4R0r0n7Tewp/d5nEEmpQDYxF1LubfN+9S97V9oIN1l3zy1VQ9M0sxdZ0MznmROmDYm471oxf26+boZEVM7dSwRNVELz90bCbRxJDuqgDuqgDupHUR9+BOGgDuqgDuqg3rMSMZQWiFpKZjFN/JXUCNFQZz/ERHuu5ksLrqRm8MEmnEULBsMxR48eZTYtEbrFcy+ew5iMV869zn1n7+U/eOLHeeXVc/zBV5/hP/3F/5LTdz3I7//+73Py5Gl++qd/muXlZYpCL8DfEG62Gpovnv7u3/ufEEJy/PhxdnZ2GOzuMhyN6HQ6LC8vc/bBj/OFL3yBf/Vb/zptr5SsLC8zmcwWhNna2mEmk2SN1+322NrcoixLjDEYkyUCSIgfej0ihFgoR5VK2Y1apxxHQsQ03ZdzMm9uCbVfreicWyz0z58/z2w2I8bI3Xffw9tvX8DonOhq7rnnXqz1vPrqqyz1u2zvjhgMdphVU44ePcZ4PGZ7Z5vf+73fp9Caxx77JG+++Sa9Xo/hcMi5c+dYWlpifX0dYEGozq119gMmN48bQYweKTXee4xSixwUZ+3iOP556hjt5kUDNntsDFTWkgUJIhJ06njWSISUaOlxUeAJbJQlmVD08pxCKySRSklaJicGRxQSLyAKTYyRqbf4qma5aENInyFiIy4S6fgEAS56KldTQ8pZa9SJMcLIluiok9pNSEyMWOcpbQ1astTuN2MwjUMXHUJrQnDEqBiMJ0QCea4TeRwsheig2gk4LcsSrSRLnR5KSU7gWMpLDhUzrk0lV4eKzRqGzmFjyl1UAlSQWBGobCA4jTGJVGmcOkEERhX84UtXeeGN3+HffOOP+J//27/FqdUTVI3KSweBDJYKjVERERUxGqIMDeGY9E8wt3tqbIUbBCQuvqzpnI4x5ecEiZMCHSIFLosfAAAgAElEQVQihvR9wpFFTTHLeP65i/zD3/91zl2/QlXP6GSCVssgg+L4kS4vvb7FaGQBhY8B6zwRj1EavMDgsDKC0GRaIWMg+mQxGXRSsAaVlG5ZNGk7gycGIAQcc/tcATEghERKRZa1kiUZMhHW3ifbW7fvHA7JElUoSfQWKSQySrzzeBEXpPR810lAhD8rMuAHq3/2a/+c0WjA0aOHeeSRTzIpK2alTSSrDehiGSWSNfX8WitdRIfmvGoaZ3yTZxiCRzQ/fQOazh21pNQJJJ3n+TgPweNlEs8qmQE0tqYCY9I5XZYz2p32ogNfSpVIf+b3t2SVNh6NMLkhhkhtLVs3NrlSzaiqmslkSm1rlJTkRUFlZ+DTZ1UhIGKyI40RlDGY6HCzGmEc1ta42QjdbhEba+KYhlGqeaNDEHibrjMCi1A0tnABET3Wu6TY8h4hFUIk6+coEkAYomNOfskGFJRKEkj3wOWlZay3bG5VFEWXM3fdT12X2HrCUneZ7cENLk5LlEjzCyU8IvpErlU1BkO3XaSmorJkPHYIq1nq9zly+AhKZxgl8EIyHZdMZ1OGgyHDzKCVIDMlR48cY+3QIZb6S3z3+WeZTGfJao5AigD02BgpVcosLW2NalToUUPtPMF5RMtQTWeMZyWmaJENxhilERF8VIxnY2KukFGQmxyRRXSmQEgms4pyVjEdj0F4sixjPB4xm83Y2d1MDVuZpsiyfed5htZpfCll+Jkf/an2gSupZObX4fcBqv/9bQE3a2jmj71XhX2viniR7KU7QrBx+SJWKKTO8VoSlWI9kzx4qIOUNpHQjaJJqAR4ayVxDkQrw+QdivYSQSmCq/lL+YQoM/7ly5d49uqA2dPn+JufeojXty/wL55+iU6u+C8eOcVfuu9uipVl6rpMTUS+JstzhAwYJfEuIkSN0DlSQGYktYvkRlD5mqVccGalzdZwxpu7FcdujNEycrjfwUuByjtNFqGkzB07W1sc6RkOLxeMa8vGNHCH88xmFS2VVMlKKKSvefz4Ev/qOc/F4YxpZem2DBLNsJ6hSeerF4alQvAXjxVcLVf4jTc2k2tBMy7+NGvEf5d54/vOO2/tPfoB6k+zP/1Qz3XjnBhs5kIxNuRgWnsQIzo2ZGJMqvHoPURLjB4fUgxFJM2xZENUagKtokU3F1BHtGmjlaSOQwa7SdlXFC0uX7/G4cOH8VX4/9h701jbzvu87/dOa9rTGe58yUvykpJIiSYlS7IrR1Il24mHoEWBGE3btP3QIkBbwHHtGP0QdHA/9EMRoGkQFAjqOgXs1k7kFo6jKHaGNpIt25QqS6RESpzHe3mHc+49Z49reKd+eNfe51wOsmx5II3zAOQ9Z5+9195r7Xet9b7/5/88D14scZ0hLy6ysLfYa/dpbUupBMsgWZYXaHmV3Z0hhAZTaKIWKBEIrkOVGUWesTi4jbUOszVhMV9SVRU2pn08e/Y0XVsz3NkmBs2t23tsb08wQ0WZDTm1s8tqtaBrW1pbo7McV0ORD3C0RFcToiD4DPrs4LIcElRJ1zSYYJECzHAbpGc2vUapISvPMj/YR8UVWIdRBjm/Tqs0YjghyAyV5YxkRLqWiSn58Pc8yGNf/hpBGLxMxK4SGhUEUXRHdv/0V7SYcriTQvPovNlMD2OvGN+MU+jbflLDMQKk2Gx3/RrRrzG8d/18JzkxuJ6gTBaoNq1nxVEO4nr77ti6PfZj6jjxKIRA9YrHddbqHfmL/f5JpTbuAVLITROu975fU4c7GnCllMnyv38spQQ4lJTHJjknOMEJTnCCP02cEIsnOMEJTvAuRtM0GzuQNcEI4N8qkf2PAGstXWdxzrFarTh/7gzL1ZKdnR1irw4ocsnly/dz69Ytgldcv3mDz//WF9ia7JDnOUZrLly8wE//9M9w7dp1/tnnPofWhg88/BCnTp3i/PnzFEXxJqXchuTqFzPJWjItNoL3tE3Dc88+y8//rz+/sTktioIbN28i+0WQtZbpTDAcDrFdh5CS8WTM4eGsP04+2adKmXI//oh4/0Pv54nHn+zVBUd5iUIc2b8e37c1VqsVXddxeHi4UZ/ee++95HnePy/ysz/7N/mVX/6HLFcLHnzfe3jttdf40pe+RJ7nKJ0zn8/Y39ujKqvNtkejETdu3GB3d5ebN2/y8MMPb4rsy+WSl156CSlTjte6+1cpRVVVm8XjeiEIHMvMSEquZJ2UyI71vh7/3v48wHsPPi12c6UwKktqHlJRvm46tFKgNIVSVD3RIzOFbS1RBG7USzoiO7KgyTWZlBR9/poRqbNXZQYnoAsWhcC7iJEqndd9RzlAYXKC8BhEsi11NqkLlWS7GCCEwApP6xqkzMkyQ65zHIHD2RTVW7oZrcgyg/SBzBhCiGxPxmlb0dM0DXmmkSoRZsnyuMKHDiU7qqIkt44xBpVpVFZTaEe5zNhbrTjsHK0XeAFI+kIBdDHiYttbZiVFXhQgCYDgoBX8xjdu8Ph/9b/w13/iY/y73/9Jdsoh1uREFJlv8TFPok1pCSKg0KSUR9gUle9QOvbXw7XtIH1BhVSIUV7jJQThyKNDTHNeeXmfX/yt3+TXn/gq827FIIfdSUlrYbXsOL2teP7514lkOCRdsOl8EZK8z1PzwicnSSHJhWYnHxCs2xSKnLUQImGtKI/g+25rIQAlUDF1YLtwZGkWQzpWkmRdulZbR0hd8+FIVbAu3ySbKplsOLXGEdj0i8eQbM9CUikIeVzJ885EjBEVBdJFBnmF9xGtJN7ZRGs4h5ARESLBu1SYQiK1IviQRptSyOBTAQtB6IvoPvhEEvaqXudcUiLGlFcqpETFiBcZZTU8ylSVGqmSHFgKjRIC23iESMSbUgrbeTrfYp0lOItzLU27oq49rmuZzWapOKYUrW03jSfeO65eu4ptFxR5wapu2Vuu8FHRtZ6yLBGqhsGEZV2nDE0iRVaQCQ3B9w0EfYFfQpDJ2jpGiQwSL0GLCN6lcSEFXiSL4+gd9MSLF8n+NdnbpTEVYrJ0jXHd5CQQwiBEL5AUGZKMLM84tTWizC6wWM7JKs1sdYOAw8UM75LS0VvHlRsHdMsli9mSbJCzPS4wOwPqxYJLZ09z36kdhMxoAwga2jbZhYboCaGiKHNOn65o6sBDD30PW5MtTKZ47fXXmM0Oqbs65UsZSWEKgk8EiIoSG9N1USX2labruHVwyMW7cpyItN4RfUcbLfO6ZtUIhhOJx+E6jzWa2rYs925y1133kMuIjMnyr3YNuTb9+Ao4Z3GNxbaWellzyybL1ygCy+WK5XKFd568KPnJ//Jv/lmedt8WG8XJn/m9//j1640k4/HPFt7wt8hYKSYIbigQyhCVQhjFOFj+6vvOE1ZTxNYkjXk8Skt81AiV8o2rrQnZaAeyHAJkeYn3LcoU/MjljB++6zS/f3OPb+3P+OzXvkyF5j/78AU+cfl+hpNtbJRIZSjzSK4Frot0bUNVGZASqU2yDo4e71wiC2K69jlvKbXkgVMl09WIp28ueO7WEingXifZmQzIjAFcsujPM6zbp5Ca3Srnyo0pL6mcS1uJRNDSEKMnxoAPgo9OJKfGA16YOladZ2cwYhGWSBvYI5K5JWNt8N5wcWD4d+4W3JyP+VdXDo6OeH892ziscOd4WZMJb8Tb2kV+l2PteJPfGz/Ld/I+f/Zj/dvj+GFLLhZHxMxaZR57leKRgjGke6Rfx2rEo/w9SIQ6kbIsEESss6npJFdE58kyyWw2JVeSUVmwmk0xQkMmCVJz/uIlTnOe4WCHydaQQTGg6wJ1EPza//UZijxnYAoC0LUtVVWCSJEfu7s7aK05ffo0xhiWAqqqpPWe1WKBybJeHWjIi5IYkhW3d5HQ21tXZYl3Dh9gdvs249EpOtumZpiQMpu7tkVn5cYyPXiHd47YOwxYcmZLxcRnhOBY2SlZpgkuMl81yMoi7IyiGuGtBS1oV55ioNJ8S3t2t3e599J59uYts+UiuYeEI/XeGxu8vo1Y9/izNs9b/3t8iMZwnBTs534x7aPWqWFU9GNl3QS7tlYNwfdKUrW51qeG3LSt402yqj+nYr8v6bxWm5iW9a688dxPc+g095JCbmxV1/ar4m3W0Ot9Sc2v4Q671ROc4AQnOMGfHk6IxROc4AQneBejqqqN2u74ArFpagaD8rveftd1jMcjsixjuVxuFgp7e3t916CipcFH3y/8JIvFgieeeBLbObz3/K2/9d/wwHvu5+KFi5w/f47J1hbz+ZzP/KPPYJ3l/vsf4CMf+TBnz56lqirKsqQsy6MMv0gfNH9UUPEhUDcNv/hLv8TB4UGyGBOC+Szld4xGFWVZ0bQ1Bwe3qes6HSefbHYGvWWP6jsl4SiD8g+LGCPf88gj/MqvfCap+DgqSIQQaHrCMBWJPQcHB4kc7Rf160zFoig2xZUj+xfHpz/9b/LRj36Uz/3Tz/LUU0+yd/MG91++zKOPPsozz73AlSuvs729w+3bt0HAeDzm8n2XiTEyGAyoquqOQs5wOOS9730vkIjpdf6kEILFYrGxSt3Z2Tmyf+pf2zQNsM7qSEodpRRFUXx3A+0diCiPik8AEtHnp3mkkiiVsupSjldSqgkpyWSkKnNkEAwrgxOCG92cZeyQTeBsPiLESK6gMBmEtNjXIpFfqh/vQUjWa+k+fTNZVMVIpg1FlQrUq6ah9skSV2iF0n0BI/h07ohAVuSpWx2o24YIFJkmOolUSSmXG00IApmn8y5uyKd0zjsbGQ7GeByWyNRPyWWBElAoxyiPTDLB9UXHXmNZ+ICLyWJS0pM1Ya2S6wnrKAhComPKb/NIXj9s+Nu/+AU+/+Wn+Y9++GP8hYceYjwY46UkilTsFFEgYwH0Kr1jxQR/3PNsLWI5VhgTgAiJzozCowKoIPBe8/c/95v82mNf4vX5DVxrUYVhWOXUrWNed1w6vUugpQkG5x0OQZRg5JriJOURIdBSkStDpQfslmNGeZmOA2mfg0jEQrLRTN3kPgbsukFEHu2DQJAy+CSpgLIu5oc+T1Zssu+C6AnIEHp71XRfUFKTmsoFiP6TRIgyImOf2/kuqMmsr0jeH3WxCxnx1m6Uheu/pfuiR8SUP5gUF8mmFEFSOQbfO8d6QCdFRGaSxbTUKBIZKaVCZQXBOnJT4p1AqwIfE0knhCMvcrqupbOW1WrFrVv7zOdzVssa7z3z5RKtJd5biJ7Dg9sEEfr7GuSZSUU9oXtVvU7jwnuMyhlWJZPJhFi0tK0l1g1RKaICrQ26LvDeo/vtCGFASIg65SSjQCTLz/6URIik5EzUXDymfpAbFUIvn94QAyFGpBZJ5UJ6rZACEXolAR68hd5STwSHa2vmB/tM7S2mswOCsBzObuDbBk9IroXOY4RnsXeLyaDing88xH0P3M/vPPa73Lx5g4vnz+OkYrC9gwwKZT3T23MODuc4l5SAp07tkmU5zs55/vmX2N3ZpSwHIAKX7r6bxWLG3q2bNG2DEpBnebL2VgqBoDQ5VV5ArwKOIaAEiOipiv7xCIOiZHZ4iOssW1tbjAdDmq6lygwiOFZ1nQgomSxVYwhJcZql+7vtHE1TI6TC6Azb9eRvFNRtw2w27+8tyXLynY11kfnOonjyzHgj2fcnqYr+zrYdUQhhgZSFPQ6CMYG921Moc5xQZFqxIyw/ft8pLmWRIh8hVSLzgo9IZbBNIEiNGW1RTk4RpcZHhTIxZRD6SDAaPckYyMgnxyM+/UBH3Xl0XlFNttAqNTzMbSQzApwiEiiLiugleZEs1bM8T9ebdoYLgSzX6CBxwaG1QpPh6bhnp6ANsGpbXpm2NF3gstRcv7ViOaxwIrC/HLAlI7O6xSiYjMYcNIfcnGec3z6VmhMERJEIzdjU/OADZ/nCM6/y7MGSU6OSwkg+P4P/8f+7yuFiyQd2cv63v/w+doTi4kjxl89kXNi5h8++cJ3pqtvcX0SUvepbIFM4MzK+OSPt7QjFN/78RovSOxC+PTH4Vs2Mb3y/t3v9O72JbmNzekzpdfRY2DRYrdcr67XIem2yzl3k2OsQEJynKIpeTZ+ydpUwEDwyCkSwXL/yClprsjzH6JIYFAjNoqlpm5Y8G6JVhTJDhmVBHjo++YmPc/XlF6gKQ4jJRtX7gPeO8XjCcrmkzDK01tR1TZ7neO/Z39+nLHKm0ylb4xFCaIKXjEcTVvUSpTJiaFmt5hRFhs4ypNYMBgOEDIDDaEnTRoq8xIeAaxq0gTwPKCXIi5ym6Zg1AT3c4f4PfgoTLbZeIPwKrSWNdUhtUKYk05LgHW2zRCiL0hl1A6aoQAi6RnH21ICD+QK8RcTUmLO+975xbH0ndsBwlLF49Nq3VwQLsc5fTBaw6bXpip3Wg2z+o1/7rOediXANR48f/wxv+IzJojT27YRvJhaPVJBHjZRpDiRSw533mwbj/pVvsee9ujKsWz9PcIITnOAEf9o4IRZPcIITnOBdjEwrvHdk5Mcs8+C5557j8PDUHQsRKSVZlpHnOXmeUxQFxpg7FhzHF+vXr1+nbVu2t7cBaJuGmzf3kk1qBGsdMViEVGAj9SqS5wVlMaAsBuQmwwfPalXz2O89ltalErIsoyxL8ixjVdd84fNf5Dd/459z6vRphoMBWZ6RmfQ5u85jrUUImdST1hJJhdYYAp//1/+atm17xURatGxtbXP+/N1UVQVEnn/hGebzOVJKjEmEQFFkdF3T26WmzkznbLL9YU1UfGdFAyFEsm5LL9wE3UdSl+V8vuTa69fobAckMlgphdaayWSCMWazreN2qWnbEq0FW5Mxp3Z3uHD+HD/6Iz/Cs8+/wOXLlxmMhgwHJTdv3uTrT32LGCOf+OTH+fCHPkjXNjzzzDNHC7Njn3f9XZdlycWLF1mrO+fzeSKRnOPVV19F9Zanu7unyLJscxyllCnXr+9EHQwGd2z7zwVEWtQGkbp9syyDGDe2kVpJpJboCI5A4ztsjBRWkOcSLZKyLI9wVzakk5FW+LVWjzZGZotZOh+1QQuJUv36WSTVECLlwCmhEAS0XFsdgwgBIQXDPE+WbESs8DgBWqvedsijMkWU4J0n+MhoMCSSMvVab9EyZZ5KJFmfgeIlIBTR96Snkkhh6GyNUpLd4YBJnrHqWgZ1w2CxYpy3DE2k0pLBSrHfdBy00DiPFYk4PCLE4ibvTsS1fq4vPIjI0gZ++xtX+Nar/5RPPvwN/tMf/STf+8D9BB9odYHThsL7pIq8o1qRCtkxrnPg0v/l5jK4ToiTKAI2BnRQHN5u+NXf+AJ////9dawXvTpLMYiRw2mDMJrxaMDtw30WTaSJAhlS7qUQqr/+eBwBqRW5NJSiYGAqhvmYoSyQLhXrhFRIIUGSvlehcD4dDxkSoSukSEU1EQm9jdzavlTE0O/Duut8rWhMtryE3k6qV4wR1krGmLrW+/G3IZBI16nMpKzFdzpCPFK+KKWQUiGVpOu6Tbd/jAGTZTjrMEbjbcrBU726Z535k1huNsVUJUFpSQy2v84lKy/VW28JIdFZIrTbrqFtWhaLFavVktn8gOl0ymq1ZFUvaeqa2wcHECHLcogwGA8ZDUZ4b6mXi3TLlkm57L0jBodE4FhblHV9gTajKkpGWyMODmbs79+g845TZ85wc3+PKldEH8jKMuUi9nmdWib1oA8OQ8rHNSpj2dYEoCorZBQEZFKsojACHCLZwvbK2CQ9JhWO5TqnMaKOZVYqwGidrpFSIoJnOT/E+YDE0dVzXn7hmwzLIUoJlIwMc4WtMvJyAATuvnCBrVHJRz/8QapM07jAV778ZSSRe+6+xJWrV3Fuwv0XW7plzcHBHOEbiqKgLCuqqiIv0n4u5wGBIstytFaA4r777qcoC5557hleefUVtJDE4PGuIc8zRJQM8gKtNcFHEIFMac7s7qAlKCKjqgSpKDKDGY9Sw0kMKKkZlQWlNmTGcObMsCdkIdOGYB0KgXOOxXzOcrXEuTQp8sRkQStAZxk7gwIpNLdu7dM0SUn+7kEE0V/j36GdCpJAjIqPXZjwVz74fv6n//tfcsM5gpG0KMZFxinX8amLu1wqItvDjOA8zqavVCqDj6AyQ1Hu4vIBDo3WGbIvytveIl4pQSADZTD5BPBoG8gkdCGgtUBLQa4lmZZEZMpzJpKXQ7r6kGGhCEYQcOTjEd3CU69ailwTPH0TQSAXcLrMcFuam0vJQdNyrXFMb0fk/ICnb3hs8LwyP+Q9Z4bcXM1ZuoB0HiFypq1ATpfcPUqZwMF1eBsojeETu5Iv5CP+z6/v8+D2gHGVpxxab7FS8/ih59e/fo3/5PvuYbsY8oOPnOP+2zc41+Ysi3O8sHA8+/oNbtZJFf7w2POhy/fyS994neWxhrq3yy/8dkTjt5t3/mEIwOPbO07IHX/s3TLHXTc2rq0n1/1Wx+dga8WiXzc5+mNWqdzZIhAB+qanoihZ1UtE9BRa0iwsB3t7dEvJalWn63+M6KLAh0gMkmqQFLyZblnWc5q2YzgqUDojdoH777uXcWl47aUXQepNI6YQkqqq2Nvbo8oqDg4PGQ2HLJdLhJRsbW3R1itEr2w8v30BLXPyoqJuaogSo0Q/hxYcTGdMJttkWtN1DSIPhCjROqOzHUVRUbeOotSsVitsaOlai/WAzJAmp6m22dkZ0DYN+uB12uWU1ga2d0f9nASG1ZDFakWmFLZd0uGRWm3mY5NBxcWz29y+fRspsv5LS3OSNMaOKxDjHb+LjQ1o3Hw/6+98840dUyfeSTDKzd/WrjPr2JDUXNWXEuIRqbhuPBVCbLIZpVIEHzdE4lpxuG5CXY+7dT7iHefNsTEmegJxfasQiM2adZ25GMPx7MR4x3Y2D/V/fyvV8wlOcIITnOBPHifE4glOcIITvIuxNZmkjucQMHmGmKeFn/eBs2fPvslupOs6rLUcHBxQ1zXOOeBo8b3+98qVKxhjGA6HlGXFcrEkL3JWdc0nPvFx6nrFE48/mQrZMdC1DikETnY4a2nbpAYcjUYMRwOkBJNlqfDYLxh9SAvU6kIipW7e2ONGvLmx15FScv7cBTrbYbRJdmbaMNMzpEyLzc7aVEzMcw4PD1FeIpXk9ddfY7VaMhyN6LpuY/PSti1GJ3JRG413nq5L6oyiyDfxDEJ+my7ot8BgMESQCjxrKxghBUjB4eGUajBgpEZIKcnzfJNh+VY4/n5SJqIRAQ8++D5eeulF5vMZjz76CPfddx/vf/9D/MIv/AKHh7c5e+40ly5d4oMffITtrQm3bjmuX7/OuXPn7lgYvtX7JHI0Y3d3tx8/fmPN6r3n2rXXCQGuXr2yUTR21kJMi9M1+fznCSGGlB3kPT76NC5jKjQrpfAhEHtyyCiN82CItJli1bWIGBmYjIE0ICELYIzBEvvsu4ioNK2zNM2KMk/qv1IbpO+tHHUixyKR4JI1FSp1CQdBIgCVIDiLkhKjJLmUGKmwGjrv8d7SdY7JZIQSGhcCtW1ZzVdUgwppsmRn6CNIifABTLLhXA8RKRXK9AoJ52i6DqMzBoUk1xlbhWHRdWytagb5iuG0ZieDq03B/rJhz7abc2KdOxf6HEEjSDaTyE3xC+GJQXBjavm133uW3/nGy/yHP/i9/I2f+Lep3AonKqxUKI66vNej+U3FbLFmH1OOTPJSVQjvGLuK3/zCY/zdz/4az9VzbAAroVCBR0+f5rXDBdVoyGoxY3YwpZMlbeOI0pLrPFmy9tpOISVaGzJtGJqKbTFgWw2o8iG75Ta50gQfcNZhfVKXRi2JMUBI1lJBBHKdpTKeiHjnUlagTjl2XiS1YVjbRMGmmBOcTSanIRBFsv+iv44pKVOBr7+WxH58x56E0mtV7rugaCqEJMQje+wsy+jsirWSOtkzC5x1QMRaB71FbLL+SkNCIvtidiCryr6YlexU87wiy3O2JltcPHuOsqw4e/Y8L7/8EtZ5nn32CebzJcvlEu8iTdsQg6SzbdpeppESiqxEa0Oe5SmrOAbarsb1ttsxQvSaQMpFNjI1nJSGTRPQ+l6XFZqqLHj9+hVmqwO810ynM5zzKCNRJik9cpPuLalYbJFCp+tFDEgJWmYEqXAxkuVVsiJWhtO7p/DOs394mJoaSDlTkDIVY4ybomgqMMpeIdoX9BAYrZEiqWcHgyHjyQTnPYfTQ6rBmDPbO4yqikGZ40LHsqkYjYe0NmBMhjGKabvi8ae/yfZwiHAe27YUZUnTWgajMava8o0nn+Tczi5b27uUWiJNso5ORdM+x9SDMRohE1nvbLI9n0y2uXTpPoRQ2MZy4/prqdEiBBQpi7TrHM4nJWtVlJi+0Lom5gXp/CqKglybNCZ9yugs86NrgbOWJZEoBdbZvlllrSLqE2FjRCvD9nZFlmWbgnpTd8Qo0MqQF4Z3Oo7mSnKjDL9TPfLH3bTwXRSQoyITDe8bwi/98y9yzTuEzIhaca4wnHU1H7trm7snka1cIqLH2UCIlqIq6dqGLC8wekKjcoqsIjMy3bdE+s5s1yKMJqLQqkAKibcNmVY4ISgMCNnbJktBKTQyTShQWuK6Fr+sqQqNUAE8NC6SIZBCIZRA9XaNWqZGokEm2R1nHKwOmZQZNjhuNx3Pv3KF+weSF26tiNJw5bAGH1g0NSuvEN5i6Wi6jLbwLJcLqiJDG4MOnrbp+MBOxX/8kObvfuVV/t5XXuG//sSDfOp8xdVH7+UXnniZeSfRKtDYjmorQ5iKB86e566tCfPG8+qtA16c7PKtq/tM6xWTCDvL1/jPP3Iff/uxl+9Yg3zbry4eJ0nunKe/HdH4RyEE30zSvPV7vVMR+tx0RMq8To006yYkjojF2JOPobdQ7y3CN5ap9G4uMTXFCSFo6hpfRLSItG1NNSgR3hOi5vTps7zw4otcunR3UlorTT1dopYteTknly0XL11k1dUY44ihYVAWzF3L3XdfYv/mzaoNUicAACAASURBVHR+pdh2lFLkec5oNKQoMl577TUyY9jZ3WU+m6FMcg6pqgFKgPcdRV5hbcvFi+d58qnHMVhG422m0yn33HMfs+WKpl4wGBS0XY0xOXlW0nWWwXBI3R7ivOPgYMaqWWKtoyhKyqJC6ZydUxP2Dw8Y7exyZjLi5msvYq3F245uNaPc3ma5mCVFekxZz84pXNdhck2hBYrAma2KKtcs27SvMfa246w5szcS3XHzt/XwXFuT3tFdx3FS8Qiib5Zcb/NIZb4mE2OfF320/fXzjp6fth+CRymdXi3T/S9sni/S1b6fo63n/LF/LM1Hjp0/xzlHjqlkN2Rhsql/K5UxpAzR4zmMJzjBCU5wgj99nBCLJzjBCU7wLsbW1haQFgtVVTATAqUk08NDyrJ8E4H1RrvP4wvx9cT8qaee4qGHHuLChQt861vfIjOG8XjMD/3Qp/ni7/wOzlo+8ND7+NJjX6EaDGi7jtFoBDFy+fJ9tG3L1dev0rUdi+UMN/VIIWmaFkQiQ+fzObPpjEhSnRitN4SVkDJl1/W/D6qKrrOUVcloPGKyNeHw8LBf7ILtOqbTKVmWYUzGarmkblYpF7JeYG0iKVc+FRylkhhtgMhyuSLG9NhgUG2Ow5s6LP8AlGVSOQibivxpIVowm842neuDQbU51n/YQocQgq2tLVarJdeuX2c4nvDiiy/y9NNPc+nSJT70oQ/x8MMP89nPfpbvef9DrFYrrly5wtWrV2mahk9/+tPf8aJrrQRa5y2GEBgOhwQfOTg4QMqUGda2bcqUFJGdnZ3veF/eLZj5FukFZVGAiL3KTOF9sl00mQERccGSB0UpFWjJMEZ8VtAET+Mcq+gYaIXMFCYGTF+UlkIRBBR5ToiRLno67+mCo9IZWgh0r2YRgr6QD570nXTeQqaIUVAIldRYCupgcSIigiTLFEHqpKh1njY4ApFBWVJWOdZ7fGcRKpFczodebRRxzuN8R1WVSbXpI8ZIlFSM8zHWNzRNsh4qihKlDUpJtJKMioxZ3TFcNGxnAX87sHKO7pjN0zpv0PbqQo1HxsT7xZhhVYcOjugEV+aOv/O53+Pzjz/NX/9Ln+QHP/JhytGYILPe4lRsihNpu0cyxhjBJ/FnsisNgsV0zvOvXOPn/9lv8MVXX+Swrcm8oNCS6CJdDFyf3Wa2hMPVDWIA5wVtbDFKkimzUTdDQClNqXPGqmSsCwoKBhSM9ZBBMSIXGtkrD7UxSK2pbYfvPFIqhEgZNzHGZK0pSGSjlGRG4mMq2qyzfhI/mgpQ6TqSOs5lCDgBIVUOqesGIZNlsRQaIUnFwfUhEyB8pGu7IyuqdzySUg7AmIyqLFnVC0CmLB+fSMR1VtC6892Y7FjXvUQgMVpTDSpGoyFbkwnVqGA0GiOlxjmPd57lsmaxmPP8C8/z+Ne+xvd9/0f5xjee7LdvkgWpUsli2wxBJEJP9Ko+KWWyVzUaF8A2FmMMJi8p8gKdmfS991aug6pA54bJZEI1qBBCslqtmC9nzGY30CbnxvWbDAZbhFgjtcIFjzagtcboDKRIVp8mI3hBRCFV5N77LjGbLlGVpbUeYkCJiDKGKAVCS4bjIUFKEOlaF2Lox1pEC9XbQKexl8jrVIBWSiU1txAoFFIrlvUCpSWjrSFaKaxbIVUi+zIFQRqk0djQK0+FIAbJ/q0Dcpnx/vfeR7Ceohqw6Bq+8fTTdLOGq/v7vOfSXZw+vYOKnkCy6d6ojPrrjFSCEDpmsyWrZcOibtKxnC3RKsdUxcZuL4ZA5yxCBBrX0TmHEjJld5HhA7jO0rlUmNVKoNUAH2VSZLaOad1SDCqKxCHT1C2160AIohQYZfAh0nU2jT+TIZXGG89oNNqoRpqmpawGnD1zNrkbmHe+CuPdouQCEARcNPzis3vktUV7QWciKkQeVJEPnBry0PkB3q6QukAIidQBow3CS4wuiCJHDk+RiSzZT0eZVI1eUPuGKs8TuU9qHEF4MqPJTcpkNMqlcylGsp7E77oVVVFgYiSXFmECMiSy27mAEpJGRlAShTlSnAuBdSk9Fx/YGVS4xZyurJg2glYG9lrPzVWNFw0rp4izJV3niNJQKcl2WYESIDVBJrtXLQNGSWoJKkZ+7C5NNXgP/8NvPUv4f57jwct38Y+fucK8E9wXGz72wAM01jK7dRUXbpJnGqMilYdz2nLf3SM+dqZg1VqGg4yn24y/83svbuaZ6+vzWykH3wrfiWLx7Z77ndqcvt3z3g3jfU0eeu8RvYIsEYl9VnhMc9E7VIvHFGjHbSpThm4iIA8PD7m4MwYCg6JES0XX1Ix3d0BlnDpznmVtkUKSTQa41YrxMKPMI7SK+d4h5XjM4taSnd1JWjvFQAiCsqpSDnGwKUOxbdnb20tuM87x4EMP0dQ1RuvkIqIUZVEmJfhqST7aYv/WdXZ3zvLalZfIckVY1dCr8Q6mU3RW4Jxjvpj1jjUeo3OyLKNpGobDAQeH8/QeRcnBwTUKrVBeEl1DWN3mwpkLyKyCPOPs3Ze58dqL3HXPBa689gpSSCZbW0TvaBdztDEUg9PkWYHqG+JcUxOi4n33X+arT75IFKmBIb5lw0TsG6buVNFCnyu4bug49vy3w5ogPFJDcuz8O4rMCJtMxkAIESlj/35r1WMaV8lBRSKF2OQgbpTH/e/HMxQ39OjameXtIkiOrZNTdmLCRpEYY++m0E9B+sbFE3LxBCc4wQn+bHBCLJ7gBCc4wbsY586fIxKxneXcubNcu/IqMcTexlK/7SR7vYB3znH9xg288xRFzssvv4zWmps39/jmN7/JcDjkP/hrf40nnvgGT3z961y5coWXnnuZ3//yV5J1mICLF+/i8PCAD3/vh/nAw+/ngQceYGtri6997Wv87//gH+B9xBSGnd0durajsx1SCsqywAef1HFdR/Ae59PvxLQAVj2JJaVEm6NCetd1GGPounazaBFCImRgNl8QQqQsKwbVgNF4RJbl5FmGVEntY63F2ZSDlArIjrIs+am/8dM47/k3vv/7+Pf+/b96h03pt0NRFGR5hu5SMdZ5x6nhDjdv3ADg+vXr3H//5T9UMSLGSNumVlZrLS+88ALb2zs0bUvbtmit+cQnPsHv/u7v8d73vo/JZMLDDz/M3t4e9957L6PRiHvvvZfTp0/zyiuvcObMGYQQGxXM2+G4dc2a7AXBwcFtFsvlpkAPAm00SsLp06ffVTZR3wm8TASxr2t8iCijESEmgkhCIQKZSBaJQdJbprreaFNSaU2hDTYEOtextJ4oAqVIqtbCSEyMiL5L2KCIUrOMnjp4iJ5SGLROqlXVc2dSgtGSLC/xRFwMeALOBxSaoSnQQtDII/vL1nUUeYkxms52uF49I+mLpVphg8d6h4gKb11apEtJZ5NFowtgbCAvDEZEMmNQytC2HSFastCiaSmMgTKRkFWu2Mk1Cxs4qCUH1lP35BgIRN+U7KPHR/rsQYmOHcYJvBA4Fcmio7OKL78647V/+C/53adf4ic++RE+8MBl8nxIEDlJM9XnxYm4sXIkgg4BEQJ+vuTrr1zlNx/7Cv/k60+xv2pwzjPQiqwyjCclr7++D0FxfQ4xCnwUKXtSCEodEERUFDgZEUJRaEWlC0ayYkuW7JgBw2xETobUBoRGmUQYuOAAhVCKLMuIve1ToLcqCxFrOyLgQiAIgehzW5WQCC17q8uIj+la6PuiIOuOcFLhSGtNpVImaOoCT+8VRbKvSgRlROukaJMIfHjnWy5qbeh6ZWLbtnS2SzanUhNjIhsjPt07egWdMSkHdlANmGxtsb21xe7WLuPRGK0VTVNz6/Ytpoual1+83qv7LVU5ZDipuOuuS9y4fp2uWTEoc/J8mIhFqTAm69WOvcQiRobDEYvlPBVMScVSKRU7wwF5lqcO/pBIx2Jg2N7aIjMaJSXz2ZRl47ly9Rpdm9T2w+GQnVO7nDt7ifFkm3/xhcfIdEsUCts0RJEkYkpKohTkWUZRVbjoKPIS5wMhOK68doWiGvUNBDrdU4NHaqi7OqmGteoVBekcVVJtxprsbdp8CGTGpNy3/tiu1bNJiRdRMjUJCSkRIhLR5DJiXU1d1xADMitRUuGIWGfTe3WWD7z3QcZlmeYBIfL444/jgCuvX2WEYDtTjEdDJpMRoe2YLZdpTPdFSuccy+WCpql5/doV2qajaRzL2rJcLGitJc8LirzYNMo472hrR1klYtbHgA+exWqJQJAJRd01tK2lGJTMlwsyrdN1shMsmhVWaBZ1Q5mVSJXUlmJkGOVjhqMRbbPC2y6pcDJD11lWbYNQ/f1FQHJ9k4yGQ5SSfVPJn9HJ9l3hT6LA+8dzIEKv2pZkNKUh1x2qtVzMBN8zhO973wXqdo4a7+CdJQhBlikQiqBLBqMBMh/TYIhOJHJepXNFeihUDiqRciFIXIip6UbGpKgVBhAUJl0HjNa0NhC8RIre9hCJd1BmBhlrBP31JkoQGUp4BB7dN1NIpXo7aE+lYVAYGhGoCoWbNsxFmue6KKmFhK5Jc+bMJFvktqPJRMoELzKQPXkmIsZkdJ1HIPmh7cAP/Fvv4RlX8JWrMz5wZpu/8oDkhy9NmCiJ1pIoYj9P7dge50jACI8RFoHFCs8Nl/Pf/84L3FzFtbD+Lcm/Pwhvzo779nPQ71a9eHw772TE3hI8kppDFHHD6Kwt1I+U/CmTmxgQ6++Afh9jJAaf/t6zQaumwdohzjuWhzNcvUAhmU6nVLZkNBzy3PMvsLW1TciWaV7mPYe3ppye7LKYzulax2gLGCwpR7sslMC6jvc++D5+//d/n7aZAQFjFFJGilzTtR2z2bwnkRoQkqZuyIymXi6B9PmraoDHY7TBSsms7nDhkMF4CwVEb8mzAh/6cwBJCBGjDV3TcjhdsH/7gN3d00Tf4pYzFqFh6S2Z1gx0xt58xs6ZC6jTF9C64PTd72HRzpDRUdctu6cNJuaYPKNerPCuQ8ttEJHga7rGg04ZlEYpOu85xh0eMX/HvtHNKBRHxO/mr5tzZ61oFHc89kYcf2w9vtcODkeqxzWReLT9I7tiidioC3tycGNTnz5/up+t/w0g12rMNZnYk4e9pfraPvvIGbVX9YeelOxVtG/MUVxnS9K7u5zgBCc4wQn+9HFCLJ7gBCc4wbsYFy6cQytF3XQMh2N8HwL/wgsv3bEgeOPCeLVa0TQNV69d52d+5mdZzpfcc8/d7Gxv86M/9qOcP3+eqhrykY98hDw3/IWPf4z/7r/9F4QYGYwHROD++y5yOFugjGRnZ8IP/8VP8wM/8ANcuHCBr3/96/2CQ2CtY2en5Cd/8r+gbVtWqxXXr19nf3+f+XzOcrlisVixXC5ZLVfMF3O6tjuy6DnWpRm87+1XUxHTASF6god61WAyhRCR3Z1dtre3WSyXLOuGVdNuOiS10hitMcYwGAxpuy6pGBYLptM58/mMX/7lX+HTP/gpLly4kNQt36YQkTJHCh544D6+9a1v0TQdbVMzmozxtsP7lFf4RmLxjYWJddfofD7f/DydTlnnH44mW/zQX/xL/Oqvfoanv/kUly9fJoTAI488StM0zGYzrl+/ziOPPMJXv/pVptMpzjk+/vGPc/PmTa5duwbAcDjEGIOUktFotPlMb+zQvvOzwvPPvZCIFgRSatbdsnmec+rUqTe95t2OodSIMqf1qSDXBZcyZkiKgbq2TPKSTGpCDAQiCnoFmkg5jH3HfyVzljhWeFbBkwvBcjVPeV5KEAMYkmKs1JooBZ1zrLylXs4ZVhWlgFwbjErFSG0kUgQEkihkslpE0HYdVklkrkAlu0ItIAhBV9cIlazUjFF9cSJsciOVEMlaWTgCAes987qmqkryosC5mulsxXCQpXzB6KmKnBg1PtfIzFBaS10vaZuGpTZopXmPDexPHa83DbdXglWI2J4QFSKkwmIQfYErZQh6kYoKKko8IPGIAPtLyf/xxaf40rOv8qlHH+DHH32URy9epBoOcLnGiQqiQ8cAzhJdINgDyi3LF59/nv/5c1/i8Vf36Wy6dmRKcO7sDu1qya1b05Q3JyTOe2J/nUkEcoQoE5EgINcZhTbsyJwtM2CiBgxkQSUKEBmlSaSFLHKyzBCMIorYE3se7yJK6r6YIwjBI4UiMxkuhkREWo/zbbLRCzERlVIiYWN7KmJEInHRJZPGnmD0vr92RpIiNYZNPk4k4oJP2ZYudZ0j1iWddzhE2r9kEx1QWjEZGQQCYwqk1JzaPUM1SBbZRhsG43HqqpearrM4F3h9b8YrV/ew1iLXyh+pGA7HKCXJ8wylJEU2ZDwsGY+GOFsjlSLPNV2bGgKEFBipybRONmIyAwTD4RantycURcqRynqySSkDUZDnSS2ntcbZyEsvvkCWGfIipywr3vPA+9jZOU2WGYSAzGiEySnHE07vbPPyqy8QlUTpHKULRCaQpExcZx1d12K0pGOF1iaNjaCoV3vEGDF5AVYjlaLKhky2xhzMZrjE8BPXjQle9OoBgdfpXmikTkcsQnSRelEfy0hL1yWldFJAJK80omxZecfOsGQ8HjIqC9oIy9ayf+sWPmi8DZy56xzffOab7O7sUKiCvdu3yApDvVjQzWse+f4PMdt/HSEUpdR4kzONK9qmo+sa2q5luVgyPbyNtR1Xr16DKAGF1CVb26fIi5LheITzlv1bF7nxuqdZNdR1x9a4InSeed+8E4Lj9v4h27s7KK3xse2JSU3dWlbLlvH2hKZzeO1ZLldIJynKhsnWmBAEwQaCj9RNjW3qVGRVGT448DE1Q/hAwBO8w/kGIQODQVLLry3r302Ix8rDfzQcf+0f/3VpbdUqcHz/xS1mt6dcLgd8+NEzSFkzqSY4OcS1jiJXxOghK5C6ImaSIEuMlIQAZZnhbIdRSdlrVAStid6DTDb8SiuUCBBSk5BWYKSi8w56YqfKDUYrgrdp/q4kIVi0yhPBl2UIHMILpAs4u0xEJSknPM8UwiiCyfl7v/0c31wAIqKzkiI0BAe5TgX4UzojU1BJhYsWESDPAqV0MCwJRqRmJiOxIeJFJOIhRrYyzScHlu+rcla1xBRJwdvUAe8jlpRnKxDYPlvc+ohoGrTQGCFZROhiRMYja87j2bnfKf4oROEflhR843u8O5ro1vf/gBBra8xI9H5DNhL9ZuwRk8x6PQdLSES4JODXBJIQdNaxd3vJqMgZVyPyTFPPpogYsU3L3Dmm0ymjyQ6hnWPbGiGHLBc126MGrSH6hnZxi0UWaX3bO4AodK45f9cFXnz6JsYojE5zr7ZZYUyeGjAA5x15ntN2luA9q/mC7e0J0UM+KPBRYExOpnPGW6dQRuNDQEZHW9fEGNHaJNK87VgsZowHEw4Pp1y7cQNtMubTW2jf0k73oDYE13H27Bnycgiuprn1MoNMIrbOs33hAezBFepXn2d7K0s24lqjUOS5QKmIEpr56hCpLDEMCMGiZLWxr4+wIXbTsU8/yT5ze31+xM3QiwjxZtXu+rte25quVYl3bveN41ccI/yOK4bDsZ/Xa/H0mBTyyB1gvX5cZyeSaEHBOhP8iNCWcj3j2nzYvtFjvRaVR3+KvYYz9lpHIVBC4o8rnEXYvPc7/7w8wQlOcII/nzghFk9wghOc4F2Ms2dTfp4UApMZQgwIKbhy9Qpt25LnSXHnnGN/f5+u6+4gkKxN2Wx10/DkN57Ch8Djjz/BqdOnOHv2LF/84m9z/vx59vb2qKqK4WjE7k4qsN24cQ3vPWfPnOPe++7hQx/6EGfPnu3JrkeYHs4YDAd4v0Abzc7ODnVd8/DDD29UiIPBgOl0yu3bB8xmMw4PD5lOp8xmM2azGZ/5zK+iVSq+e5fyOhB3LnKSejFPBf+QrByLouTy/ffz2GOPpWWNENyRvdZ34oa+qCGkQCK4dOkSBwcHPPf8s+m4/gGk4hpbW1v81E/9FD/3cz/Ha69dJYZInudJeeQcL774Ep/+9Kfe9Lq1evLg4GCTfQFs7PruuusupJRcuXKF5XLJ7du3+bEf+3EWs3ScvHMc3N7He88zzzwNJHWk1pq7776bPM95/vnnUUpxzz33oJTi9u3brFYrAJbLJZAUl9vb22+/rxGefOrJ9D14z2QyYTZfAJGzZ858x8rOdxNEbxOlBZhMI0UkoFFIvEgqwJWtCSpP351O6pxSgBYCQ7LMbJsGMoFWgm0yRIx0BGZ5Th3BNjWmyMm1IUegY8RITZ5JooxkWtAFz8x5bFezXQ4oi7z3uwwIlSyHjEzElZcCKzzWe2zXYqoCqZMaJstMeo5zhODIskQwEyNaqbRvMRVCB2UJUuKsxXlL2ywZjkrKIqO2lvlsybDK0cGTG41xMSnDTIZRAjkeMq9rzHzOubpmrDWDVeSmUuzVjgPbsiLiejdFJSSBiBepCC/lmtBYF0QUXng0ntYLnrwx49l/9QT/6Le+yqXtko9evsyD585w33ZFbjKChFbD1oWz3LArPja6wmMvP83XX7tBrCVlBiYXjCdD5ssFh4ctjoAL4LxNBIpKircQA75XuSgimdKcyQcMMezqMTtmQCVLclNQmAKI2BBovMM2geEgo9QZQmlc/P/Ze9MnS8/zvO/3bO9ytl6nexYAA8wAEEEKJEAxolSJbUWSQ5olUXGZcmQ5qkrRkr9Glfi/SFVcqXxOUvkQK2XZ8QdJcSkRJVmkQkmOuYICRAjbDDBL72d7t2fLh+c9Z3pAUBIJEQJSfVdNTVf3OadPn3d97uu+flfEB1AqOQgRgs5ZlNL4CBGJSvxSMAojZBqesN36nJ1yBlPjcJXBud5vSe93NbmeEKt9wyWmKXMpREL7hkCUnhiSw+QH4zL6661MBDoZGeaaybDgIz90k2I0JjM5eV4ymy2wnUMplRzHRI5PzpIbM6aGldYZRhtkljMcDNbZUTH6Pjewz+cDjBII6YGA8x0heoaDAtWjvmznUVqR5ZHhaMhkY4NyOKAsS2zbUdUV82qJ6iyDcsjO9gbbOzuUxYBBOSDLTcKKRbhy9TLb29sYo8izEqUMs9mMclAgkUSdMR5v8bl/8I/4H/7H/466q/HOI5RFtgIpDQGB0gKhINMZiJR5KKTCGEMIsc9j7JCqFw8rT2yTg98HiVSGqNbtxSRmS4ntUXheGZSQWKmBlKG0RsyKXnjPc0bDEVobmqZhuui4tLODNmOWrWQ6b2lEx6yuOTg9JaKIPtISqBZz7h1O2RhPiHjmt48xBD75/HM8sr/PN+68QV03nM5mVJXl/uFdZrMZXdehtcK5JKwWRclysWAwGDMZT7h89SrFoERKg8kMbdchf/hjZBJu3brNli4piiFeaAZlcpl56zhZ3GOyO2JQDBmJjBAjg3yAbS1vvfUWHxp8iNzkLNqKfGSoFktc27G7vYMnMp+eUC9m1NWS+dmcPM8RKLyLPZ4+pJzOmI5FIVKu5irr2H+ghMVzjL2Hmtfi4Z+/Y6UGNP0Qx4PH/yCaxenc+dx2yX+6U3KaezYwZNSUeYmlIKKQhcblBaOyQJBc0SqTWNfn04kkpkFquCsh0CI1/30MZCgKk4ZBCIEsy2l9JFMKEWPKCQ4eYzRGCoL3aYhF0iNPI1IkESh48M5SZJooJVIpiB6legdRgBAlKhvw+umUky4htnevbHD/7iEuQPAtcjgiD4EA6RwQLIXJuLRQjE3gv4iWH9uTZMWAECOtCzglkyNcJTKIUBCsJ8s1mpBIBzG57Y3JsM4Sg0dKk4Y6VCTLM9qmRQhNZlue39/hC7fuo8J5rPcPtr6XKIJ3GrL7oFQMvZuMB7mKK9TpyokYQlijUB9k9a1eIPb/VqLUA4ecD54/v3WPUa54+rEr3Li2z51qiRSC09mMKAzz2oHMWS6XZEown57R2Q5rLVmWUdf1OiaiJOPK1ass2hZvHTeeuIFrZhwfH1JVNdtbG+lwUIr52RnaGAaDAcv5nMnGJnfeepON4QCtdaIESEHwgeViwXx6RqYMddswGo85Oztjd3+P44MjgkkDQW1TJ2JO66ibmuA6dK6Znx5xfO8uWiuKzHDt6rV0DmfBMNcsFjXy9BBhhow2tplXQ0Y71yiLgjzPWZwtic5TKIPrLIvlAiEF09kCLRXZuOTw6AjnLSjFWtd7W4XwXc6ZAojffX9ePS+53sXbXuuhjb3e5PRDCm9/vbQeToNpq0gVIWKPSV3dp69yGFc41TTsGEJC9b9d0D+/jk8Zx/1o2zk86nk88jqfPT7Yt1d/fxIrL+qiLuqiLupvqi6ExYu6qIu6qA9wbWxsMBgMabsFVVUxGo1YnM04Pjrm9q1b+ODWOMvJZMJwOARgMBhQFAWtdXz605/mf/mf/1eChxgFp6dTTk7OePnbf84X/yCQ5RlPP/00WZ7Tti13795lMpnQ2cDRwX3+889+lg//8IfZ2t5aLx6stdy5e5e2banrGucczz//PPfu3eP111/nySefJMbI4eEh3nuGwwEf/vAzlGWJlJKu6zg+PubXfu3X2O6dh03b4JzjE5/4BDs7O3z1K19hsVis8yC0lkTSIrmuK968fTs10Fc5W33zM8RAGnBMCBapUm6Uloovf/n/QWvDj/7oj7K7u7teEP1lNRwOefbZZ3nyySd5441bSGlwzqeJ2qbl9u1ba6FyVW3b8uabbyKEYGNjgzzPUUqlvMq+YoycnJxw584dbt68CcAzH/oQTV1x+83bvP7qa5ydneGdZ1ZVbG5urkXFy5cvk2UZX/va1xiNRsxmM3Z2dtjZ2Vkv+ubzeY/963jllVeQUrK/v89gMHhoYRlC4MU/fZHVonN3d5ej4xOUFFx//PGH3u8HsQnzTtVGKLVChuQyQ6WcId1ndZZ5RhsSHlBKRRMDy64mBIMWkClNUJKgJTKGtSsthkgwkg2V4YKnQnI8PaEoC7TSbGUFMng8gVwKxrlBZgYbPPOmYmEratdQFjlKCeLP7AAAIABJREFUSVQUaBIyMwlSAaE0AUmmMjrviC45faXWRAFKpds/ay3EmLJqRGroZkoRhGC2nNN1lqIsyDLNOCvwzuKcJc9LjBqhpMC5jq7usPiEPJOCYTnBNRWTLKfY0LjomS8teRYplWVYGIpactg01F3EkZoFIoIRSVA9n++DAI9MrsU+Fy4R4zwnteRw2fGV2y9QiIAqDcF6jNaUmxMee+omuZ1y8+9Ljg+nWA8x9+xtjjibLpiddZwsa4JUBOsB0We+RkwEGz0upuENLRVlljHWBY/mW0xkRiFHDDCUKgcUIUKhFPloyLDI8Cahcp11KVPR9E6uPudo1bzrvEtNG5+a0lGKFY8MhETrhE5NqV0RQsR7l1CtvYuWvgmzGqIQpGZclP2+FxNiOvGlehFNapA9juoDcOx+4hM/zqAsGY8nhBAZDARVF5kv5sSwYNU3UyoJXtZ5hoMhCftqkttdKUTwCJmhegU2BodQqtcwAlpLQnAI6RBSI1XEGIMQkp2dbWxn2dneZTyZMB5NsMFhrWM6nfHGG7ep64b9y9fY39/jmWefYHvrErkp+utJREpNXdfkZUJilqMJeTmmGIzITEBrw2y6JC8ytFa0bRpW6TrP9tZlHr/+ON984WuY3BBalxrH0hClIgRFEAEvPFGAFBqUTOKDSM5oqXQ6ZyhFjebk7ASkJAqFQPcOWEAokMmlbnTCYidXtsSo5Kb03qO17l0gGicCclHRdg4hJF3bUVeOtm6pt3co85SJ1YSKk/mMZdPQg4tp6xofQMxrDo6PkdFRSvj4M0/z5CNXsXWN8NC2HfcPjzg4PqatEqJ7c3MTbRSz6QytDWWZA3Dz5pPs7uxTDAt8CHSdw/ZI6LIsePTR6wghmS8b9nb2OZtPGSyX4AOu6yjGA4piQFkMmQw3kAiGwxFdZ7myF1DSgI9oFL7zaJE+p7PTM9CCs4Mj7t+/y9HJEWcnC27cuEFmIt4lN6K1LYvFkqLMKIoifT7e07ZzrLW0bffeH2jvqt6pxSu+y/fPP8STFO3zomLysvx1lxeSben5x09fQRycofJN9i+VDEYdwuxAUBAMRTHAZAql0z2dMRB6DHKMCi1dogb0Azm6zxn2/dBPyh1N4qAQoEREK4EUqSGfaYUU0BHRSoI0gEQjcV0F3iZxJ3hiUMgeMxhDpGssG0WWXGkIUAINCFtxeTLi9lGHAlwHAgkiMh7vsXDpGItSo1SGd4H5sma27DC55uui5fndTUKMKC3xrkMpgVYZwXlCgBAcSkq6zoMKFEZT5hqj05Gc5znzRYXzSYhSIrJsG3KtEZ0nk/Azjxd88Q2N/z4lge/3evVuRcW3Uz7elyXSoGXKymOdoyhFGh5b3V+F/v5jLSCuHKSwFiUfiIti/TwrMhad4+7JlMwIposludZ0GE7OKlAlymTkOuC7FiHg6uV9lss5RVHgvaeua3Z3d1mcHnFfRIYbWxTDEus81x9/koODQ0ajEbkxdG2Dsy1CRDKjODq8z+7uLhHP9vYGo7zk9PSU7b10fZI8yFlumoYoQGuFDoZqWVHXS6BgPvcQIk1TY/LIfD6jHGScHN3H2halFMv5glGRc3DvPsYotrd2Ef1gnnIdoV4gRxOGG1ucDHeolods+V0UBus9JpN4mdD/EYFUhqrx3Dm9R+0VoR/OSfd63yn4Pbxdz395fqjsbfviyuFHWtd/p0v3gQj4QPyTQHJHPljLpfP2g7VrTNd/UkanWA/6PthHVsMg59eDDzse0/DMKnKDldgt5cN/hegF8tVzpCR6n9Yx/Tps5VyMsM5wvKiLuqiLuqj3vi6ExYu6qIu6qA9wTSZjNsYj5tMlb715l2vXHuOl6Z9yeHjEvbv3+MSP/sjaSaBWAlt/g//CCy+wvb3NP/n8f8XO9iZf+MLv860XvoVzFu9D/7+nbTquP/Y4r792i6qqGE9GdF1HnhmkVMwXS65fv84br7/B9tYuf/LHf8R//8//Od/8xgssl8vkWKgbtNbs7+9jjOHw8JBnnnmG7e1tnHPEGHnllVeo6xohBE8//TQhpDytnb19Dl98CaUMXdfxy7/8eZ588kn+2X/7z/j2yy+nRnxwOJGwdM4FprMzOpvyCUV4kCe5clRordFKo5Ric2uTz3/+81y+vM+NG08ghGQ0GjEYDP5K22C14Iox8txzz/G7v/t7CAEH9w7Yv3yNO2/d5vjomNl0znA04LXXXsO5hPG5cuUKxhiybJXT9WBZ5b3n1q1bvPrqq/z4j/84zjmuXLkCAgbDETeffIrdS/vcvnWLP/v2t7l+6RI3btzgkUceSfg9pQgh8Pjjj+O954/+6I/4zGc+g/dJUJBSMplM1u99c3OTEAJ3796lqiryPOfmzZsIIZhNZ9y9ezc1IRAMh+M1jvOHP/zM+7vB8n1W7Sy+RwHJGBE+ORGRGbHPxZNKIYFCaQZSsmEyAql5AxEfXMpXJOBcJBeKgTSoKBAxkAuJMTmb2yXeO+Yh4UeFFElscwlNKlwgBwbliFZLnHVEEoatcR7vHZkx5Mb0zf/V1HGfzSfFetoYwLYObTRGZQgl8N4SiUkoDB2ZlkwGJa4osd7jPOBaymEJRU7XWbquo3auF+YNMUqqrkHEwFJ2KJGcfUprtodjBsZRGs3QtEyWDSMDm0Zxv/Kcdi118FgfHmSrSNFP2Kemi8QiA3ipsDJgAoigkNESREdA0mCQXSBGsM5DXdPMzigzSwgCC+gYcEFw/6zBO0lsO0ASXDr+tFIIAlImPGEiWmlyqdjIBuxkQybCsKtHqCgopWYzG1CYHEskCOgUGJMEPxmhMBmdEoQo8IANYe0sjKymslOjBkmPjCI1TaTGud4pwINJbqk0RioUYK2nC+n85kP6DP1DOLNVc8b3Pp3U8I4hNYlTh0l+98n491HtXn6M0+mM5dkSb0NCkCqB0Tlam17kyjBarx0aycVmUw6aUmuHupJ9ho+3/TCIRcoexSWSEyjLNcYk9/jVq1dp6pbd3cvEGJnPl8zvHNA0t0FkDAZDRqMJz330P2Y0mSTUtJIU+QDI+uGCtK0jMBgO+u3eEkJyt/sQEULTtS6hUk2WcG9kZMWAiKKpKgZ5Rq4V9bLCuR4prAxRmiQSa0EQHWKddah692L/tQ8gZMKJm4xyUFI1C4IwCNJnlMyKihgkYLGuby4KldBnQkG/TyqlWKF3Q3+dPVvM1k3NDMFiCadnB2hlQApUSAKM65ugAmi1QmpNlmW4psLIyBM3b/CxD32IZj5jtpiR5znVsiEiGYyGDIsc7wNd17JcJmfv/v5lBoOcg4NDdnZ2mYwn1O2SqmlYVnWPYF+yODvl9OSQ07M5xbDk2qPXuUJMSOmmxXeWha2pq5rdrW2GRUmMkUGpCQJmsxnLxZKD+/c5XcxYnlTJuTwoEFIy2Zpw794dbt2+zaKuCF1CD1pnsc5S1zVd166zj4VIjd2mrlkslrRNTdM2fwNH2t9AxXTtQoT+a/hBuBW9EAxj4L/80FXyquNIbbCzU7Cz1TLKd+hkgRUlBo0ymtwI6taDjAQbKJUC2Q8jmEguwAmFkf2pVAQKbVijxkW6hkgRMVL1IjTJbSghW2GE+2twRPSDJ5LBYIQMFZkx+Jgw2tZFcq2QSlM7S2YUPgiiT2jEgQj8R49s8dL8gMYqFqd3QCk2RGBTB6pFhcwN0bZUbYPWCiMiIYIpBlwepnzpGJM4Mx4NWSwXSCI++h7tKMilobOJnKCUwNcu4bpDcmKaLMP6gBSR3GS4LuWo50ogBezEwM9/ZJ///YWE6V/LEu8g6n23obWHEZDvvK98Ly7Fv+g13y6UvJ8r9DESq7e5ciWGeN6huJYP073IyqW4cjn2muPKShfPPTcgsUFwcDJDEqnnHVuTjJNFw2LZ8eiVPULX4LEQPbZtcEb3Q6lpUGIymVBVFb7tsHlOHI7ITQYyYjLDhz/yMb719f+XaFvKzJCXKT8c7xkNBnhr8b6jbVtO7h9z7dojOOdYzOeoPCfPc5pqhtGa47NTpJIUZRpqyY1muVik4dP+vBuCAhSL2QItBNY5RJRkRqcYDgHZoGCxWLIxLPA+oWW7ak5hO1CaYrzF/PQN6irlKN67exe3NWCwtY9WgaZrkDrj6GTK/WmLVwb6OAUVz7vuzmUorpGkq+vvX7Tl03ZbzaQlN9/DT0jnGh5gSNeEi/65okeXhoCQcr2WWEmGCYkrz4mKD/IYH/odIq07QhDrdecq5kOeO75XPYq3/92rYWBYS6SsURxCnHveypWbBMuLuqiLuqiLeu/rQli8qIu6qIv6ANdkMmE0GhKCZz6fc/PG42S5YTqdMZvO1+LYedxIjJFvfetbXLlyJU18xsg//sVf5Cd/8qeYnp0RYuQb3/gGX/3qV/na177GbDrjd3/vd9A6Yz6fsre3gw8egSTLMn7/3/076mbJW2+9RdN0fPnLX0ZrjdF5ylmSgueff55Vdsr+/j5aa7761a/y3HPPkWUZMUaeffZZIAlq3/zmN3n99VsopcmzfP3eL1++zGOPPca1a9fY2d2Bl7+NVIrFYkGe5xRFsXZNbGxsMJ/NmS/mZCajaRq8d4zG45T/IAR5kfPzn/scn/vc54DYT2x+fyWE4KmnnsJog3We+/fv8bGPPcebt9/grTt3+MY3v8n+/iVu3ry5dnecR62u3J7OOUIIKacS+LEf+zGKouD+/ftsbW2lxZsUaG3Y3t6m6zr29vfXC7PzbsMQAkVRMB6P+emf/ml+4zd+g5/4iZ9gNBp9B+p15cx8/PHHkVJS1zVf//rX0VrTNZa79+4iBOxsbzObzVAq4XefeOKx7/szez/XMM9Y2o5lm0T0gdK0LtJJSxARHRXKBgQBZSQ5glxK7Ko53ItG2ih0SJhFFz1z6ylFjo+QacMqB0cpzbYRWBGQSuG9QwZJcNAFj9aKLkRMj9m13uOjIMsMrfR03nF6NmcyGpGZ5JgRXqIyuc4/0TLiY8TohD8lRLoQyIxCKrFGG1UWjEgOiqIwiBjwJORrBLSUDMqUERdiwHnPvKpROmHPtBIYJXA0+NZSmBItHIVWDPKcSZmzPew4mjdslo77VeSgtswbaH3Acq652Ge/OAEISY5CxpAEDBUQXiJ83wwRgSTdQYiGGBUxGER0RG8wTmAENCJtu0ik9aHPDc3IVZ8j1COWvE75ioXMGKmMsSl5RIzYygZsZhMUao1usjhUWaC0pNQZaENLwIpA5xo0RcqpkrIXngVKCFzoM49CauyGkByJoW8KRkKa7u6b1C54OtuhTc5KjlFKIOPKmZ0cIjFGrOuQSq0xaAj6TKuI7MUtRHLbINLz3u81HAwJUVA1Ndk4JzpP8C15kRy1mNQIy7TAB0FmMoILFEXKPgzBUeYFLjYUedZjgSXBhbQ/CYkxkqqumJ6dYW2gqhY9RlyRZ0Oi1BRFwWC4RbaZUZYD8nxAluVJdFMaJQ0xJJfEKm1IhLRvRZIzQSBQWqMQCYsoJNEFOgtt4whREmPC3hblBIROgthyynBYoKWkXTbJSaQdeEl0pOZbG/CqdxyI5DiM60acQJnkVoqAaxsElq7tiEIjhCHlcvVo0/45YfV8IXG9GI1Ix6mDB41KZD+ooNJjIgSR/vLVkBOk/FQXV36N5FYwmWZzMsRgqespk61NjPC0TcVmWXL10atk6jFybXA4usWcelkl8TLL2NraohyU5NqAiBweHiOloqobDo8Omc8XTGcp2/lsesbZ8QlNvaRqFuwXV1A9Tk+ZjJgXROsZMiHGyO72DqPhMDkjYkfVtiyahtnygLaz/edq2NjaZm9/j8n2hDzLOT07Y1k3uCAwPaa2aZa0bXLEjEYjZH/v0bYtlWs4OzvlbHqazhUPuVjer/XAXRjxfyWD4neUCCS79g9OVAQogufTT2zwQ0ZyvykwI8XuhkB5x8JHRqMhTSdBpDaJcx4ZA7lJrkUhIdMK23i0UWRSoWJMLkQhMcqiemdwOoYCSpCus8FRGpV+7iIm18gQyYMkSE0mLSEKhMqQEmy7pCw1WEtnA+OioIsCIVw6hmNEqjRkRIgYrWlsyzN7QwYvOEK5hVeKej5l5hxHJ6dYIltREqMj2BZpBuRKMC5z7kyP+ciPPIIwGUIKMi2pakuRJbd38IoiN6gYsCERu4np85ASWueQmaZzDVFKlJIpQ5mI9BGhksgaomcPwX9ySfHClU2+efcMQSI7/GUCIvzV6RjfixD4ToLi6j599b2/ipD5vqhz7rD1/ytHYnhAhHi7kU2IlOEdQ3jw+Hd4rCQ5xdogePN4QfSRaTOn8eA6x97OJYydYoNlczLi9PiIzckYrROe1xhNWZbJtTgaUuaG0FmaukEVQ1SmubR3mbwokdFh25YQkuAoANu1DAcli8WM4WCI9ALvAs5abOspZTqHWGvpqoaNjQ1ihMViwXhjA+8s0TukMWRGU9cNRqchGiMzXnr5JfYv7TAejzntWgQJ793WDUrn1HVkMhoipSbESFctyIYTXGdpqoqmqhFo9i7tcXJwC5GNMLpD6EQA2L10mbtnbxF612F/h8DKuPjw552cpSvZcf3tc7vfeUdi7M8JIqyEtvMb+bxT8dz3zr2GlDJFboq4vqdc03ti6IdW0/tbYVBX4mMaagxI+TDpZ0UeWe9j/T4qhcCthmoFD+1j5/+m/qV75GlcvydEIrAkIsf5nMiLuqiLuqiLei/rQli8qIu6qIv6AFdZlty8cYNvf/s1vA19ZoVAG8Xv/M7v8jM/95mHHl9VFa+++irXrl1je3t7vWCcL+Ysl3M+/JFnAPjIR57hF3/xF3DO8cILL/Av/+WvM5/NGQyGWNfSdR0vf/s1tDYcHhzy67/+r1N+k49sbmwjpWQ6myKAK7tX+Ft/+29xcHDA3t4eAFtbCZv6yiuv8OijjzIcDs9NOEo++tGP8vLLr6B60XC1oB8Oh30GleETn/gEX/nKV+k6x2g4ZDQe41ZoR5Mxn88RgrXYOBqPaNu0QDTGYLKM5z72HJ/97Gd7PN67n3Tc3d1lsjHh7HSeGlC9O/Lk5ARrLU8//fS6GXEeiwr0CNea2WzGYrHgySefZLlcMhwOcc4xm82SY/FcrYTIqqoQQlCW5UM/lzJlNa3E1o9//OO89dZbjMdjdnZ2KIoCeLhBsnpfZVny/PPPE0Lg//hX/yZh3ZTmqSef4s9feRWtFaNRyfb25rv+3N6PlUmBMTlDldF6TxSSXIGV0HlP0zRsD4Z0TjDD4aolwyIHG1LzQ4iEUJWCTGrGIk+ONAEKwdy2dM5TmIQ6JIAXLVlWgIdMGaIMODw+RpyNCKNZNA1lWfRuSU+UkYGUZKagHAyom4pgSU4kAjIoisKglUJGn8Rz2QsOMdK4wMnZnNGwpCiylFGaK1ywNDbgYso4zfqGYOcdTZOylPJMkytDCJKyuETTtcyqiqPpnCzX7I8KysGEeXVM7SylgkGZnDx5YRgNDeNpxdgEJlnBfW05qTrOYpeOH1g3qHUAKwPRtmgETmiyEHEi4npB0ERSUzYIkBBwOBqcj8ybDowALTCNoAqRznm00uQqYmh7MTIipEIZxUBrNlTBjhwwkgaCwEmYty17uWaSDTFKoYymM9BqQWM7fPQYocm0Ics0HZ4QJFJErA8gBD6Cj0nIO49xClLibIcn4KMAEQkkF6uQMTlchMbRuxqdT6hKodYuxZUgm+c5vnd9rtwzq8GEVcNQkkSf1Ax674+z77UKGamxlEYRXEMmFORZEvi1JISEytJaIERqOGmjkUqilABhEgbTt8xtlQQ9JVjMF0xPZ8zms+R47zpi9MzmDaenJ0wmG/xnf/fvIdBEUySBTGqscyTxztO5Bik0MkZkJpEyEgn43lEYhESh0DpljhFjynZyXcIgxpTlaG2ksx6jM0JImWVt53jl9T/ltTdep54f8c2vf535dEZTtzhbE/OOMh+gZEGm+/NPn3GUsHgW0QsQAplcI6JBCIESimm1SKgxYRBSo0RqeCqlCaTrcggx5bpJ1e9Dgti7PldOgVWDUAiJ60UCIRSdXDUlZUI3SkABSiOlRqKSuBgcs6P7LGZnhGpOfbbFVplRV0/woSdv4oSnXdScTacJZTrMGV3awxjdO/UTGj14T9NUNE3Dvbv36DrP2dkJp2dT7ty9S7WsQES0VLRth/fpvB0hIYadT4JPnjPIEtbcFIogOpZ1xexkwcl8ylv37jI9OSUTit2dXR575HEuXdonL0tQEF3Kz5TaUOqcjVJibUOMkaLMMLogBE9CzAmmsyn37h4wn89x3rKxMVkPV31QSrytQfxXrpgE7OTM+cE1iH90f8jPPnKZV04CdlBw4xJodx+ynNHmLiorUb17OIRIVA6lFV3XAkkMj8GjVEbnOqwIKEWiBYSI9AKjFZ21RJnOq5qIjklsF0Liu47MKEQMGCUwRtGGiIgeowwSiUOk4QAh1oNguYmIKBMGUCckYdO1INPx0zmPEIpHSs9+KTmYnjDavUwjQCvFYDLCKYmv5mBIbuogaIOhXlTItmOoLZkaIpSAmNyXjU/Xi8xI2taRK0AIitzgbYDgKbIMYkQLCUonR1eMaKNZLmu0LshySd14iJ7xcMyjXeRnrmjuVwOO5s13iHffrd6tqHcezfhOr/dOrsl3esz7tcTKFg+E4Nc6f+gHi1bv/IFzsX9sjHjvEzKdB/l1CVv54LhW/av4KPEIotT9AJhgc3uSzmm2RiiFd5bNzQneWbTWzGYztra2MJlhMCjJXBLjJuMtuq4jMwUiZiAkG+NN7rz+Mlf3dziZnTGZTPDes7eXhmJLXXB4eESpS/KiZLms2NzdwzpHsOn3meEQnWf4EJidzjF5zv179+i6jq2tLZbLJZPJBrt71wg2cOu1l5FC09YdZeEYFCUxRHa2t+mahnlds7+zBQKCUHStpQiBYDsu7+1z78WGk+MT9q9cJxtkLM4SRlyQ7qGtCKgsJy+HNL7DRp/GatbIUvGQILi6pq7WZuFhX+P6q37Lp2xgn4aYkmPwQcbiapu+TZVMeNH+/jCRK+JDvyE5OldUnfT1g/2iH05j5UiMD91LrvMWw4N9Tmu1JkqsBo1WuaAP7cM8OBZDTA5RIVLESfpa9m7SPubkLzswLuqiLuqiLuoHUhfC4kVd1EVd1Ae4Yox88sc+yf/5b/8vhICj42PKwYDlouKLX/pDjo9P2d7eJMbI8fExJycn3LhxY+1q895TVRVHR0dcv379HX/HeDzmV37ll9nc2OLe/XtUVc1zz32MX/2v/xvOzk55/InrbG9vcXBwQF03LBbLhE+aDBkMhvzdn/5pPvuzP8ufv/IyRVGwsbGBlHKN3rx16xZXr15lY2PjoRzCL37xi+RZxmIxhx4T9fjj1/vJ08inPvUp/sX/9i/SlGqWJwdinsSbpm1SbhxpcbISF7Ms6zGggps3b/D5f/J5di/trtEv73ZC/tKlS+zt7XF6OoUIxyfHlGWJtY4vfekP+cmf/Il33IbOOU5OTqiqiuFwyKOPPsqdO3e4evUqAIeHh+zv77/jc6uqWjcHFovFerJ01SxQSq0FykuXLuGcYzwec3R0RJ7nbG1tobX+jkUc9BOhCP74j/+EGKHIMvKioK4bxqOCne0dNje33tVn9n6tEAQ6QiYEwyy5vqIPjDLDKCharWm7jighWkGnJW3XkSuNiQFiwAfwEXIJSI3SAiUl4BnnRVpESwgxIcKEFOjQo6mkRGYq5TVKhfMOFyxCgo+BurUpz6/IEZLklsCTDQoCqZEZ+teZNy0+BDaKHG0EQnqMiQgJo0wxysYEEalbx8JaxoVESpUcWMETO0unFN46lJEUZXJ/dV2Dj0k8F9ExyDVlMebS5pjZYsG0ieiuZViO0FlB03TY5RItFSF4hlmGmUjKPGdStYwKGOeBooKzxtGEkNzRMWGXdBTYHi8KDt+Lo3LVsBASHSEgemqURAqDixZbB5bW4VrF0llEiORZcvkRBA5NVAEhFaXK2MgGbGnFlii5JMdsqREDk4MQuOg4bqbMaNgYjBhlI0yWMdCGoiyxQiT3oZR4F5KYqAIBSVwhpVwHSuBDcvk8aOIJsiwnhtQocSHQREd0AaEUUiiiUKjQn7G0Su7VEBJWWqr+uKXPG0zCkco0ziY3pIsuNY9iwAeHVJIoAoT3/7T3rFqmxpSUYDJAooRP+Ymk81dnF4Roe2dooKrmANR1TZGXTGdTKutYLOZUVUVTN9R1Tdt2VHWNc3bdODs5PcZZz8bGdp891CGDR+cFMTgIgSgEXafScaA9ITaE6AlhgggyOf4ECKkIxCQqu+T4kCIdp61taLqW07MZnXMJN2zT/n82O6U6ndK2mqxQfP3ff4lqMSMzAqMDIkacg9ZVQEUjZXKGaINSGUoZlEq5U0SIshc4pCCQnL9SKmJMiEIRA6HPCXQhDUeE0IuBMSQDXUjcRxmSKO57B0tyGCcRXciVWygkB6QUxD5rDikJQSF8JAqLDTXeWlrX0cynyBhRuSIqwf2jY37vD/4Qows2toYMhwVb+xtsjMYYYWjsEttZXNeyrFsWi4pFPaOua+bzBa+99ipt29C2yZ16fHSc3LkiorTCZIbJaIfxcAvhPUpAbjRFmSdHRfTUTcfR8ZTTsynz2ZyuaRkMMkaZYXLlKqPRBlmmuHTlKoNRQoynv6ehHGj25QaSHJ1BUQzSvtI7VAQaKUFpxf2Du0ynU7quoxzkKWMsz97bg+xd1AqvSPx+7qVW92A/iPNQoMXw6SuGX3zqEV49djT5kM2sRlZnjMYFTpUIVdC13fpWMMR0HlBCE2Qv8rkHuHMZI3kp6VqP9wl76mJEx+Qmz5QimXc8SJAyid4herTqh0EC2CDQJERwjKTzcZTobAC+IWl8iWwQlg3RznAu4ILDqB4Wbm1yV4qMSSF58vI2L0yPqOYVwTqWdc14a8ikJQtLAAAgAElEQVTADLCFp+ocRT5GCYtrOzY3dymVYJRrjBbkOl0b84HBLn3KVFSKpqmJQpFpjbOeLkq0luDcGulf5Bm2tUQE3jmKsmTaOKRtUaZANgLXNWwaxXM7BZ+uHP+m6qj8X59Y9xeJj28XBb/XfPD3tVsREMGn/aVHTxI9IsZ0P+f76z8BSEMNMSZOwmqYSwmF9z7t7z4NpMT1cR1Jo2skdG//O3wfG7A52iBTySXftR0+y1gu5zAa4bqAEorgPMXIpLgAqdL9YduyMdrAtQ3KKGLUbGxfpVqcEmnY2UqEFiUky/mc2WzOeGufa1cf5403XmczWKq2Ytx1RA91vcB5x3w6pyhytNIUJmN6fILOFUhD03XkWUFVtxzcfoHgHPX8iLIwNF2Ld2kIZDjapOkcSMWwLGidZ1CWRCnQBKJtYDjBjHY4swWz4zO2Ll1GhQ7jPfXZKcYUoLfxxRa3D+9RtQ0IgSatSaMIiPgA7bkijTjv187AdG59IAbLXpRbYeyFSHgAJSBGkQYdYHUzmIYdIQ01rUirUvbDLT3ZROt+SFmecyU+2OdXx/h5gXKFOV2tr1f5j9739zkkoTsh1AXRW8Tq2Q800Z56kL7h1++vFyaFQPaiafRp/wvnEKvJafn+v4e9qIu6qIv6/2NdCIsXdVEXdVEf8HruuY9SFApXO5qmpShHKH3GbD7lt3/7/+YXfuFz3L17H+8t165dWzvYIGU63bt3j/39/bV7LYSwDlW/e/cuZVkyGAy4c+dOPy2abtydt5SDgn/4Dz/HY489Stu2WGs5ODhASsn+/j6TyYSnnnqKLDcph/GNNxgOhylvRkp2dnbI85y33nqLqqrY29vDe8/du3d58U9fRBuD6yxKSlywfPSjz67RqY888gh/7zOf4V/9+r/uJypBSZXwYlISfEIdOufIsyxh2URaHF26tMs//ae/wsc//ty5BsG7bxQMh0OefPImL730IlIa5oslZTnk7PSEb73wLe7cucO1a9fWQqAQgul0ynw+xxjD5cuXybKMW7dusbW1lRxH3rNcLrl27dr696yef3h4yM7ODicnJwDs7Oxw//59rly5st7GQggODg544okn0DplnMznc/b29jg5OeH+/ftkWcbu7u4ajZreW0Lb3L1zj3//J/8BqTRFWXJycorRGm8tT914krIcvuvP7f1Yc9chACUEGYo8QtQSFxwSGCgNQqMySeccXqWFdBBpotg61+MsJV2UCCJ1azFaI4VAaddjQxVaCKISEFNeolAyZTixbvsgRELPakHKJxMSJQU2WKLXhL4BIJGI/jWFSCJlnme44PAK2q7FaI0Nq3y6JOZLJSlVROvAsgtIGXChQ4vIoMwQUtO4Fmc9UYaUy2Sy3vgYiCFNxkuVmggbwwGjAcToaLsG7wXDLGdoMmL0dN5SNTVGOkIUaKHIhWJD54zyloNFy0nTMW+h9RBF+iQU6e/yRLxPDtAHfYkESVr1vrwP1FVFF6b8T78v+dbtJQufnGZKh97J1TdrBAyMZmAyNlTOhh5wlfT/hhowUAVaaYzUCCW4tLlFEIKlcHTR4WPaJkI8yPBb4aB0hMZ3uOhpvQeZJrwlOjXuVrgyIASHCyQBkST+apERXGryJReNT39nv79JmfCwSuvU3JPJteV9+sxCTOIVIp0DZf8eYxAEOpzrmzQfAIyUYE4MLgllKiGlo4CqnaXs3zzHuo5qVuF7Z/HsbEHd1CwXS9q2S6Kd83jve2di7AXJdu3s1LpHU9vkSIyr5mtMjj/vOmKPChVCsULwClSPDJPE4Em2tR4X6h1C9JlHIhB8atA2yzmvv/Iyp8eb1HVLAJrG0nYO7x2D8ZD9S/s8/yPPE+j40h/8FtY5fIRyMKCqWkRMrsKu6wgBus5B2xFosH02k1YSKyPaGKTSaGPQ2hBcJApJUj4MSqoEZ1Ppe6JHoUaZhHeCREhN6hTmBNI2QAoCAU0HHiKyb/r1DlmRrl3ee6y1CN/inYMeP5x6noGyKMmznGw0RijN2XxOUzf8yVf/A//g7/8ce5e2KYsMQqSa18yWSxbzGcv5AttZptMzWpvQ5845mqZK+c0YQkzb0hhNZhTD4ZBJn4e5v7/PcJyjdXJiOFcxXS6Zz2pOTk45O5tS1zUxwmAwZndvl8lkks7pMqNtF+ssa2sttm1YLhcUeYmMitwMGE0GIJLTWEjBoBz0eECbvu+Tu7gsSy7tJhSf9/a9Psy+7xKrxjE8TOD7G6xIcgv/7GMl/+jaPn82jdSmJNRTnn1sTFhoLBl5OUJrncQ5Ym+oVWgJIgSESuKe9w5jNF2PSFUxokT6F7ynGGjAIlREKo2MjjxPGYvpHKIgqqQRkI4JGz1GrhzzCVWNEnRtZJAboMYFgVcZLnQoIVIerEwobOssIUaMMXSdJ1eOvTxSyMjJ4qTPZDWcHN4jTAZoIemqGte2DAtD5yy3Xz3lxx8ZMymfSM5DKTGZJnhLbjTEQOvS17lJ9y6tDiihib5Di3TeIMYkJmqD7TrQyXkvZETrnLojYdxlBNuym2X87ctj3qjgS7dn6wHDdxL7vhcB8HsVC9/++PP30G//+ff62u91fQcClf4+7Zyg+gBxek6w6rGcPvh1dMaDFZJYm4ljj9SMYYXPFIQET2A8LLFdg20asqIgeE85SNm0y+Vy/ftDDNiuw7cto4mkmp1S5DlRKmymMfmQnZ1t3vhzj5AWKcBkGSEErHUMBgOKMmcyHpIZg5LJYVvXFWU5YrlYELEYrXDW0rYNzjqs7Wi6BWUxoGsaoo8EH+nqGtXnzzvn1qjW1XBo09RMJhtMT4/Z2dlJpzch0Fqle23vaZZLTqYtyhheeu0O41wSasU41syOTxA1iEEgVksQev3Zhpicf6tz5uo8GnpRcZVh+GB9lgTIlbD2PZfg3HZNumP/K9d5iMGHnuQjWSFGV7vP6h6z/wj6gQa5dg2+fa7kgVz4l7yp7/YTkcTPwEqcTI/vE2nxwa+djxd1URd1URf13teFsHhRF3VRF/UBLiEE29vbPPfc83z5j7/CYrHghz70FHfevI0Qgt/6zd/i2WefYWtrm6tXrz6UFRJj5K233mJ7e5vxePwdr314eIi1lsuXL3N6espiseCpp57i7HSKlIIiz3nmmWe4efMmV69e4eTkhCeeeII8z3nhhRf4+Mc//tDvGgwGPProo7z44ot85CMfWS/Kh8Mh165d4969exweHnLp0iV++7d/m8VywfXr1/n2n72chEMp+dSnPvUQoujnf/5z/OEffok7d+6mJrHt1m4d2eN8vEvNxSxPTp6trS1+9Vd/lU9+8pN/7dtDKcVP/dRP8Zu/+ZsIBMvlkpuPX+fo8IDT01O+8IUv8Eu/9EvrxzvnWCwWfVbmCID5fE6WZWxsbADJZbO19bArcNUcmE6n3Lhxg6OjI7IsY3Nzk5deeon9/f2Hmh5KJcE1z3M2NjZomoa2bbl8+TJVVbFYLHjttde4fv06WqdbgxUy7zd/698ync9RmaEcDpnPFqmhgOfv/J2/9YHAJ34/NfcWFDjrKKRiQxWouqMocnwMvUidGsJKCLRSiBBx0uOjRJsCKeibiakpEISgdg4hBUYIhEvbMc9zlBRkCNAKlMQTcM7iSPhBrZLQZHq0Ya41Ucr0XhCE6PE2YKJOi/5+Cln0zcc1Ts9ofGq1YqOH1qPzjKZpGQ5ySpNTZqkRa53HeUfdWZSwiF5MnM9mSCUxRqNW702Q0Gm9GBZ9QMnkCFKqxLqAjI62qdbNqiLPiQLGI8XQeTIRGecGIQOFVgzbjMNFy7R1VDYmpCepnSCJKCHw66ZZj4iKCedFjLSN586du+RI2rHi8f2Sg3lL55OIsRLmkJJMafaKEZfMgF1RsCkLRiIjk4ZcGrSW6ExitEFqiRkURKGYCEknAo2AoCQuBOZdg3eBIiuRUqOkZCRybIwYFWljynUMPWrPx4jzEaEkUaamiQvJhbhsa4rBKPlP+2l2RPp8+4H09Pf3jUCkXAs1Wkmcd0DE2q4XYcXa+ZjEaIUQihgC4vtyGb231bYLYkzCmzEGrTO63vHdNA3Wdty9k65dVVUlR2KX3DY+RGI4j8GL6+ZYjIEQHLIXhtaZQoi+0Sawtkmo4l4UlDplKWaZAeF7V19AkrITk+AeCMLj2jbhEo3G25a6qTg8POTgrTvcP7jL8cl9Tk+OUEqjjObSzmUuPXGF+wcHPPb4o+ztP8pka4s/ffGr1F2LdQl9vkKl2mCJMaKMWV8DVYwJ12rT/uCDTbmqzibhPSbRWcskgiuZhG6BQKnknlJSg1LJvSAiWpm1hIqUKGSPeO5d7kSIHTEmXJrvYzuFD8Q+h0kqhZQSrfpmYEx5swjIRyOKwQRlMkxWJOyq0szbmtffvM3rt97k0s4Oi1nFYjbj5GRK2zVIKTg6PqEsM06nx+vtt9qW3jsyk2M7x6AcMBqX7O/ucOXKFTYmE8pBSWYyXEzY8aPjI46ODpmenTGf12vcqzEZGxub7F+5ztbmBlmeESPYzq6HGbqupV4uWcxOOT09I8sKNiabDMoxUvVkAeExxjAcDvv9Ol1Tssww2ZhQ5MWa6lDX9Xt4hL37emdCZCApx5GEPO2rd+b1FvO/vvcA6RrdDwL81NUxP3f5Ei/PBUsEtptxbSzQoUaXOV5mKFOgQoNUSUyTUpJJ8E6gDYiQMhSd0viYMrltFPgoUSadl5WUJFCpIEZH8K533CRHkNEKEV0SI2QgQxOCAy8QOiBiylwlJtFG6eS491EhY6StOrSOSGeIfZau8xFpFFoKvHWgNSOtuXmF/4+9N42xLD3v+37vdpa71K2tl+menmnOTHMb7pTDmFpMmqRsMbIli3Zk2AKExDAQxEgAKbGBCEmQ6EP8RYYUUImVfDAiB5Zg07KSwGCiWIEix5YoLhZDiZzhkDM9S0+v1dXVVXc557xbPjzn3KoebpIojoZMPUBPTdW999xz73nPOe/7/DeKp+7SrFqccXK99B0+ZqxTOOvoQiAlgwOe2K352+95iOmoJIeOcVGgTCYpTdN2RMBpBcZijCKTsCZjoiJFhbFG8lK13Jt81xKVZmQVISVKXRCUzEmMNvg2UZUWZzLnyswPXZxwYx744v0lRX9N+Wp2oycBv28E8P1RwMWhhu1/NUDxlRair7Vag4b04PUJEOjkcxgeHz5nz9LMKa/Bm/UJrZA5gpI52Pq6n1mTUXPs2NoY0967SdFfe4f5ryuL3j1lhFKwWq4wVpOjh9hRmIKwPMLHSC4sSltmsxlPPvk2nvr9T2B1woHkdmoh/rTNinv7g535fYm8aBqccTSrJTG1YivsPSEE2rZjPB6TQqRrWw4PF+zunkErJY4Fi4WsI2Ok7gkio5HMAXKWedTm1paAj96Tkln/v80RozPv/Le+l3/z2d/jxr2OW8kzrR0RjY6RMD9CVZlFG0TZ37vLqPX3fGKcwdoCdDgAa6tUrfr76TcxZ+s3m/oc72E+NKgUU04SK6C++jlxPI6GwSHbFJDPrp+nlVpr0L/RKfO1zvdhza9RxJTQSq0BTHlMf8Ntn9ZpndZpnda3rk6BxdM6rdM6rW/jGibuH/jgB/jXn/gMMUqzajQaMb9/yFNPPUXbtpw7d26dhwACNL300ksYY9jc3PwKlm7Xdezt7fH6178erTUHBwc8/PDDYt+l4ejoPl9+9ln+nQ9/mLquuXjxIi+88ALee6bTKW984xv59Kc/zbvf/W5AFp3WWiaTCefPn+fWrVtrm0+A0WjE6173Op5++mlu3LjBJz/5SQEDnbBTU4xcef0Vrly58gAT99FHH+UnfuIn+Kmf+qne7kf+3rYtTdNIJk1RoHol3nQ65Sd/8if5wAc+8DUZ0d/s8XjPe97Dzs4OB/eOWC4Xa+vXxWLBZz/7WX7oh36Izc1NDg8Pef7559cg69AAfeGFF3jTmyTrcrCq/WrA72KxYGdnZ/26wSL23LlzrFartd0twGw2k+yS3gp2c3OTW7duMZ1OhfVbVWxsbPDFL36RRx99lMlkQs5weDTnN3/zX5I1+Bh49PJlnnn6WbRRnD97liff8mbywLT9DitLRkWxkQzBs8wwqybMQ8eqa/C9HeJMG5y1pCjWZiknjClIPoqqT2c8mRQCldZs1hXEjNfStFDOcHh0SFlX+KwwGmpXk0MmG7BlQUiRNgZ0UlhtGVJyUpJcORQUSq9BrEgPfGqISrFqWnyMbI1HOOfQSoASYww5qrU1Y9N4vM4UZQkI4FAajdEZj+P+Ys58seDsubOI/VWg6zqiMcQsDZ/CGsl2NIZIoGk9hTZMSktIiqrcwretZFN5z8HqiLKqcZWlsJpFF3DGMV02zFzHzBjuzhturBQHoaXNkGLGICzxtZ1Sz7TPPfCG0lhnOHfmDLNqyY98F/zfnz2k0iVdWhERdYV2lpHRbLkR2xScNTW7umZmaypb4pTkUw7KSFMYXGFRxoC1qKgxKlNqTTKaQmW0LeiMJyrFMnlaH+lSxChLURSSy5g1QYsdVUpxbYebfCJZg9E90FKWZCIpBXxMkpOXM1pLHpwmMyQ1KoVkKvbWqKrP0jRaU7kCj6fzgdx5RIkmajtgDSi91uvOnSMODw9pW7Ew29+/y9FqxXKxxAdP27bEMFhnicIoMeRM6v56mVEk+akEiNZKrxXbWknjzloBzkXFL+ezMQpn9VoxamwmE3obWUUM8t3mNhM7CPGIEBMhRA7v3+XgvgCgXdewWCzQCUJsqUcVD50/T12PaX3H5myLw8NDtNLcPzjkaPEs9w8/z/2j29y7uy+AsRJliVJWFPlAVKI2UCiyUviY0aUlpUThCnKM0jwEOfZKiT3eieadNA89OWm60JHRff84gdLkBLlv5pVEsVLLGd3nJuUe0FPKYJSAk0obIQT0ihClFegKtGwnGSNgS7VBKkZkY1E+k2PAp4RKmXmz4tmrV7lw9gw5eHJKlHXNZLZBDB23bl1nNpvxwgvP93Ztnqrq8zCNZTaboo3j4sMPsXtml83JlLIoMdaQU2axbLi7f49r117ixo0bLBZHxCQECWsL6rrGGMPW1maf9Vz040msBWMSJab3nqP7B+zv3WK+WLK1tUNV1aKsCAJwkjXOFjjn5D6gFDnLMarKiqJwZDJdJ5nW306l1DduIK8rC3j/B9W0/KH2I8u/J3dq/uIjm/09JNF2C4xveejiDJsamqBwY4e2VsZwgOhB6UxSiZSPlTCBSGE05ADZYgRVEYAkRYxRxJgF/DOxJ27IZ8tZbE+tVhAzulcBifWuIacgapxeKWaNIWewtsDoCU1aoVTEFFZIKARUkjWAjxGQ61VGo3Jk2yZmhe4BEd8rcTPLRUsxFWJBFzw+GJwxfO+liicf3iR2HVVREKI4LBijqUpH23qU1fgYMdagyJTO4EPG9USjFDsKa8SyMAhQVRpLzh2Vs6QcwSh8lOus7kHGsfWcLzT/3pVNfvb3PXcbUY1+PRXTVwMhvtp8/pXKwz9oDa8bQLPja+MfbXuvZmklpKJBQRZTP0t4QKWIgIjDPWF4rCdlhBj7KF3JaI/9fWKAK4drlnwNmawUOidKA8pqVFAypzEKo5WAb66gaRomkxFd1zIuxsQoZIvRaIKqPH61Is7vsTHdpGlaNra2QZfMZmPatlnPWWKMbE0mLFcrmuWS0LaMxjWFLWlXK9rVCh9WlLakHtXs3dkj58xqMce3HV3TManHEBNWG1Yp4fr9O7t7htVyyfbWjOl0ilKapmlQSlOVGzRNw2g0Iilx+zAaQrPCuYrN7TPgKpJyWGdoSNzwGpNLknHkoNFuglLhxDwl93OwHoxb5xcek5zE9UCUgQIUq15J+NXH4UkQUGxCj+3JB9B5yOJMKa4BxWFc697CPca4ngetcx7TMcA+KB177eMJ5aBkKYYQT2Q80r/+OPfx+HzixO/H+7EmC+shVxGGS0POvdPGQET4Q54np3Vap3Vap/XHU6fA4mmd1mmd1rdxDZP8N73xDWxOau4drXjmS1/iybe+hc986nc4ODjkt37rk7zrne9+YGI/ZPg88cQTwLE9Gcgi4qWXXuKxxx7rbaECV69e5UMf+hAg2XN3bl5nPp/zvve/n65rUUrxxBNPMJ/P2dnZoa5rHnnkkbUtp3OSfzUoLD/3uc8xGo2YTqd9008WIm9+81v4tV/7NZ754peIMfLccy/2TdDEB/7sB2RhkTKZ2CvlFO973/v46Z/+aX7mZ/4eB/cOsHant7cTANW6Amct9ajkb/yNf58//+e/f63K++OuIefxQx/6EB/72K9gcuaZZ5/lDW9+E099/vf58pev8txzV9nZ2aJtO9761rc+sHi6evUqly9fxjm3Xgzu7e09kK+4tu3rbf+GZvjdu3fX9qld11HX9Xp8lGXJ/v4+k8kErTXj8Zi6rtnf32d7extrLdZa3vSmN/Hiiy9y584dHnn0Er//e5/j6nMvYFVmMp1RulIANBV535/5vm/Z9/haqEvjDQn50AqsqP98TBTGUNY1VTkSYMBZFjlwf9WgC8dYKXTnccYSQ6K1Gp2j2Io5RyahNZRZU5c1PnnK6Yzc55KscuDw8IjCWjqCNP2Voi5Lcs4sQyTngMZiNKiowAi4a/p8E60kw1D3UNGorAgpsbdYUhjNqCopje7Z6RmrElvTmphi35DyYleYInVVYJUh5cB4MqaoSqLvBKA0hqooSEksPr3vgF7BaBQq92BBTuQYe+s3ydipXU1pSkYXxnjvRcWVYRVbamc5MxlRWc1G7ZgVhvEycXu1YL/1rDqxC83SQmXg3ffiw96CUTEqK6qyYDYpeXgz42pP0ksKVdDqzFgbpmXNtq05ayoeMmPG2jJxFVYZrFForbCFlWuYVmRrCCoTieQkzVG0JmlFyHmdoeiMw2SFtYpCJxbZE30kRclCDGRQWjK2tMI5h+ptqH1vY9p0HViztruySj6bZCElYs74fnzQgz9G9QBRlH1MKR4rCrQoXclKFJE5kVGkKPlI6tuA8v2vPvFJlssVq1XDn/63/zQvXr9DjB2r3sYspURGLMWkOdffL4yAglobtOqBspzX1t+SKdQ3T6HPUDtmy2st+T70dobDc2MACbyU9161CxbLFcvVCmcKZrMt6tEI5wquXv0yi8Wcra1Njg7v07YNORuUSoydZdE03J8vMUYzn7coXVBVI8CyvbnFlSfO8zuf+k1S6I9bFvaAqF7l+1HaikpK6V5hZ8lJ7IMhY4wTwCTn9XmSFOs8p+F+NKQkKWMFTCRjBzBea9CWlCKuV75aozHOCqCnh/u9ZtAX4wawsVceKA3aiLWq0gI8WkuIoEOgLgoIGWICA0VRMh5NaHyL0rC9vUk1GtHGhIqJ+SLRtp6D+0did5qQ8ytkirJgOi159NFHqUcTtNFUdUmOSlQsjZAcuq5j/94eBwf3ODw6IKVIURTUpai9m9WK+dGcC+fPSQaegpgyIUa60IKS7fmuZbWcY7Via3OzvxdDTKJg6wfWegx2XUfTNqyWK1bNqrfW070C1+P6/NDXevWt7m8MKqq+GZ5PdIi/AkT65q5FCkVSgV1r+OtPbNE0ir15S9utIHdsVIqRSZSV4ehQUVot4HxOOOMonBBulDJgElqZniCUKZyocSIJoxDL0zyQFwxKR3zSVEaLIp5MDInSGZQBncQKtEu97bLWZCW5aIpE1mYtErJWARFrHNp0hJwpcyJpC716p7BWcp5zwhgwQaYuu6Oai5sbPLPfYI2cY3UlQHbMYDQYFDEmdkeOH3nyPJNCsfRgjZL8Xp8oC0dKHdo6LIoQG1H3ek9KGWuhy1CpvulvNORIWThWjQerqbVjGTOrRaAuKhqVJF9YGRJiKTt2igvK8sOPbfEPn9qjy+JKsB4RrxhYf1gQ8aupEb/R9l65zde6BepQkiHL2sFBa9Mr3MXOe7BIPZlJd/IMHJRmJxWackrKT7HHPj53B9XaG1//BCp2kEK/BhN7bt9Fog9cvPQIi8WR2K8rIUFtnz3H4f1DBvuTEDrS8ohmtUDZMUZZymqC9x2Hh0ecOXOGlBJ7e3ukJK43q8Wc112+LKBhd0Rdj7Fa0QbP3XsH7OzuEnwLwNHhUmzBg9gP23pCs1iyXK2YjieUZclyuaQsS1LK7O3tMZlM2diYcnQ059yZHcbjcQ/OiXpS5UyOntQ1kkFKJhlNtAXWarpUoI1d3+9CVpTqxBd/ol45zgZVI32O8dcrOQ6Dbak6nsckueefiFg8BoTXpKLhvU8Ch3IfTz1x6uQpc6ziPZ5rDWvOYTyEEPvnDc9daxd7twi1BhRDGOYtAphmhrnCgFwOOw8DvD18EK2FhvBKAPO0Tuu0Tuu0Xp36zu0IntZpndZp/f+ozp8/z5UrV/jEp3+X+VGHQlPXE0J7n1/6R7/ER37kRzj/0BmUUrRty82bN7l8+fJXbCeEwIsvvshsNluDgdeuXaMsy/Ui4t69m3zqS8/y3ve+l8cfe4ynnnoKpRRVVfHss89y6dIllFLs7u7y1FNPMZ1O1zafAwvzySef5Atf+AJvfOMbKfumHUCMgc/+7u8yn8/RSvIHjdFsjDf4sx94PzEGWbjkPsA9RxbLOW9721v5W3/rP+RXf/VX2d/fZ7FY0XUCfkwmYy5deoS/9tf+Ku95z3telabA+9//fv63//Wf03WBvTt3uHz5EoVz3N27wy/+4j/k7/ydv82lS4+snz9kLQ5g6/Bd3b59e72IPpkfkXPm9u3bvOENb3igWQui/rx69Sqbm5vrBWNVVSyXywe2c/78eZ577jlGoxGj0Wj9npcuXWI+n/P81Rf5x//4YzRNQ1GWvPHJN/P0F59Ba0VdVXz393zPt/x7/JOs6CXHiKxJIaCAWhvogTtDxlXSIEtRs1mPaH0H2qFSRBmFJ9P6QM6RUmsKJYpEp6TpGGKLdWJxauzeaG4AACAASURBVIyBBNFYvBL1T+VKjroVy65Fa0NhHYvYEUOkBMrS9Q2AnlGfEhZDUklARqXRGpyCrDWjzQ2C932Go6KNkXn01IXFZQE8lTGUaKIGi0FrRU6REELPXHY9qxlpTGV579JaSmuI6Rj0UN6TlO5tUkXJKBak0mjISqFJWGMoTEnhDNY5Fk3gaLVCZ0fhwdQVhQlMHMwaz96q5V7X0gYDqVeePaB6kSaI0WKwNzGee4uA0paqBIxmQxfs6IqZK9lyFTNdcNaOGWlDoR3GWrQzaFsQUsaUhairjEZbwzxmfE5kPAZLTNCR8SmhjUMNsG4Eh2asHbkoCCkRtQEioW/e+BhJwYPWqGwwPSO9LCo8iZjku485k5RY4+YeEEMJsGGU7ZsvAgkplQABdkXNHfGDG2GKPVgmwI+gsZkUX/sZiyF6sedtlqAUVV3ibMlyeUSIUBQF3reixtSa2XRM9H0zvc+vW3WerERFP+RIiTosYIwlpChAmrV9ZqEAj5lIjAlrCkajCpSmaVvu3N7j9q17LFcLlJF735ndHR6+cBnjCpTSWGu5f3CP/f09CmeAxPbWFgGLtaCNoouRsqzY2pyxu/sQs9kuo8kGZVlQGEtKitl0yubGBqtuSc5irwjSaOtPSbQxpJiwglkfN/xyJqq+UZlEEZWSEnVJ31hMMaLNkI0ojVM5tQyut9pNOVOPRj1ArgSQNkbyYC24BCDXSZDGZLAP3qfERlXRY49gevWL71AmQpMo3TamNJSjAmsNW1tbVHXJ7u4OW5MxMSVC16J69XZWcgzpcy6N0YzHE86ePcvW1hbnzp+h6yJN24hdaZPXaogUoYuZrlsQ84p6ZAFNCJ6jo5bVqiGGSFGUAsrmiA+ero2E2KJ1xrlyre7Y3dmlWRxKXqqxVHUhquSuk3PPaKx14g5xd4+Dg32WyyUxelxR9Yo1S13X3zYZi+rEf/9odfL6883N05JK6KT4609uMSXzewdyzCMZozzT0ZhZpcUitxhhjORwK5D7vcoUWqNCEPvwIIQDoxPGZHKUsLmsNNEHbKHF4tMolM4YLb/rPhtMwFSxSTW9slxryVu1RtGlAcDKkEQpliIoJbaryhqUK6AN4n+dE+s8V0CbjImZwhqWnSfliEmeqYmURUnKcp/NKWELjVEajMLUAIZ3jFve+egmFoXLg2IJlNEolUS5iEalSF0XopNXCec0iQhZCUCaQ28dDVVliLm3VlTqWL3ZAyfaSI6b7c+FOkSW8ZC3bU74U+en/Pb1+70q6euDzH8UsO/rWazCV4KMA/lyTYzor4+v5TqpTByIoz0MuP5vSl/nnt9Ljx9QaWqN0Ex66/W1fabIg/du3+LhyUOQJXAxpYRKCd81zKYbzI+OGI1HeN9RFI6iLIgYxrMtFJll04HSaBJNs2Q0GaOM5fLrHucLn/0t6rrm/v37bGxssDmbMR7XHB7eZ1RX3D+8z2xrE6M1q+WKEOS66QpHCB6tFdevX2dzc5NVsyKESFlUvTJQ98Q0TQyRo/uHnD9/npwzRVEwGtVMJhNCiLRtS13XABhnaduWUa2BSGE1k0nJuXPb3DlqQEMAjI7IrW74qfhqbdiTQO4DPzkJ9n7do75+XPWEoHwCMj4hVF3/PqgNc09y+2o5nCAg8XCNGlTY5AeVi0LWGlSM+sR44xjQHvbtFR9kPR9F5isxZSHe9Y+Jbbv8zEmUuJJXnoQGlZI4iZzWaZ3WaZ3Wq16nwOJpndZpndZ3QFVVxfve/3389qc+jbWOmzdvs729Q7Ocs7d3l1/8xf+Z/+Q//Y/JOXP9+nXOnTu3Bg5P1u3bt6nrmu3tbbQWxnyMka2tLZRSrFYr7ty6hdIlf/VHfxRXuHX/Z1DIvfzyy1y6dAmtNY8//jhXr17lypUrFEWxfh9rLU888QQvvvgily9fXjdHnn76i/zGb/wGMSUmkwldNyfGyMWLFzl79ix37+5JPuBqIerI7W1u3LyJ1orJZMRP/uRPcHR0xM0btzmaz6nrmkuXLvLmN7+ZjY2NdWPgW1k5Zx577DEeuvAQzz37PFlrrr8sFm2379ziS888wwvPv8iFCw+tF2Rd17G/v8/FixfXf0spsb+/z5UrV74CWBwW1gBd11FV1douTWu9ZtwOgC7AmTNnuH37NhcvXlzv5/nz5zk4OFgDi8Prx+Mx/8+//G1++7c/Keq60ZiUFYvlisIqHr38CBcvHlvZfifWS82cnWJMZRTGKpIPqNxb+SnJTAoqUSqNsoaR1uiiEHa4k+zARkUW3QKlLSsSXdcwspbQ+2pmDb4LGK1xGSo0hdO40gnIZBWbpqa0YgHUZbE8bVMiZmjbQFUVpCyiqVYllr6jdg5jFBiFBskiRHJJtAFlAC39SRv7JoyVpl9RKAqLNGCNwvSv184QlSaRab2nxKGNNEVjDGSkIaOUgqQgZbSzKOBovhAbXqVwRq2bF0r1looZQsikqChUAZWjLgq89zRNw9I27DUdY2twSuG0ZlQ6DprAvAusVM/ER/WN3N7yySiyypSF49CX6Jw5MwbfGSaqYteO2DEVU11QKVEEaiMKxbIosK6Q7qqxoqZKPbiXpHGsjUElevUXQMbnQPZpnVeHNmvLqXUDNCecEnvVpCEj4J+PkdgrEbsYyH3molUarGR4+pwgid0eSqNz7nOKJN8uZskRlN0RFY1IGTUmZckB7Zu7SkGOYiOVY8KY176lcVVs4Zu7ZO8xymLUiPv3b+NsScpiuVVVFaBp247Dw+Ua/M5ZGnrGur5RnMTWk9Sz9CHlQAyRmCKrZYfOhtFoQlXWOCvq3KPlkjv79zg8PCL4RFVVbJ/f5tHpI4zqGmcrjCpwpiDEJCAgUFaK3bPb2MIynkypyhHVaMTW9jazjQ02NjaoqorCWUKMhKTwXQMKGhI5RXa2zmNKxXQ2ZbFcokMgpIhKArLHENFojLZkAhFR0aIySmtsr16Va1hAKYUd7M+U2JZmJUombRRaW7wPGC2EBXowsPN+rezURsa4KBslFjFnIQ4MCo2sRTWpsgCOKmmyzmSRS6Jij4IaR9QVFBO2z22BMkw3Z2xManyz5PzmWZwtaEKHyokiZposQE3hHGVp2ZjWzGZTtrd32NnZZjQao7XicDlntYyEQd6Zg4wD3+KDJwVPPZtxzihuXHuRO3t3WK46cjTE6NHaYIsKqFm1DUZntLY4WwqwaMDaEmdEMd75FuU9s9kGZVmyWCygt4UtCk1di5XvnTt3WC6X+M7jnKUYGeq67gldYnv+2q9jVcrXrPy1njNcsNSJf9+kYjErvmvH8r1nRvzm1QXLVSQRRUxnYFY7aqdpV5FkRS2bVA+4ZbE2VkrUeDFKc14nJdfIPmsx5rhW+hIShdUQEVAPS1S6zxpGLPyMIcRMUgZUQmfQtlfnpK4nLSkBFYFsNVkHtFy40LrCFh14EQVSVoRlpKwjnbe0nWfVJRatxzqHNZHN2qKNxncBndNaYa96ZZExGnzix99xEZM6snYoBPDUGrlXa0NRKEIQYCm2nhSMjPuUOFw0GG2oC9BWiENKZ2ISgDaEDls66mSYK0NKHmOg6xJFqclJYZwm+4jLip0i8b4LY15YBq4fHIFxMh568PUPAup9s8rCrwUyvhLwea2WWJoeg4prdRkDwHNMBBhUZKp3f8gngKysOM5b7Odt67+twSoBLbUPNItWjpGzeN9RGo2ranJOLFYNm86yWswZ1VtYo9FA264wVvJmo+8I3YqNrUcxtDg85JqNnbPsnLlEu7pH5RRdu8SWI27duMHZs+fEsjVn5kdLyqrPQU4RrSxWR1KI5BSwGprVHN+2lGXFYn7I2bPnWS4ly1oZQ9M2jOuK5D135/fZ3NwixUBOkdJZmqZDKGuZnMSJwtvUz60Vk3GJNWOMlnxlcu+SQE/sGq6BvehzsCU16kErz2Pb2gGIzMdZlg8oczNDHMXwuLz+pE1qXl9Vc08QOmmTCscqVD3sx4kxPqxJTw75taqRY8ByuG6cBBEZHj95zmpZI6ReCatVT0bsCQgxRpmj9p9Rrd8zCYlqraLtYyH6Od4AoJ/WaZ3WaZ3Wq1unwOJpndZpndZ3SL3vfX+GX/rlj/HStRvM53Pe9KY3c/36Syit+fjHP85H/vIPU5aO2WzG5uYmcMxWzVnsXkIIXLx4cb1wv337NrPZbB1c/6UvfYmP/++/zmLR8Ff+ykceYLsWRcFoPGHVtKyalroqqaqKCxcu8OKLL/LYY48dW7tozaiu2dne5vmrV3niyhWapuFjH/snzOdzlIo8/tjrePnay1y+/DAPPXSOmzeu0bQt49GIoigYTyZMZ5uMpzPGoxHa2j7zqLdgO+HrczI/6ltZw/Y3Nzf54Ac/wC986X9AK8vBvQOuXHk9t+7c5t7Bff75xz/Om978Rra2JBfx2rVrnDlzpm+Iy/4ul8s1wPtK26a9vT0ef/xxQIDF2WzG0dHRelG5u7vLrVu3GI/H6/2azWbcvn2bEILk8ORMXdfcvXuXe/furccEwMHBIb/yK79KCBHjLA9deIhbN/dk4RsTH/jA+/rckW/9d/onVdFq7jQLQpNYpo6t6YxtY0ihExDQGkpjiURqa1AKui6IskCBTRmHpq6nqNJRJGhjwsdAAoyxNNETewvNlW85SIlZIdmYyorC0RpN4Ub4LK9VSUvzPUd8DLig6Eik1FGMapS2tCmTfYKUKa0jxICxlpjEEgtEnaYVbIwKUjQorelCiyISkkYbRUbRRbFqM06MEI1SGFOTc6TzgZQlL81pjXaAGmyVM94njLVsTDcEKGkbmi7JZytKUlZYAlgHypB1IjcN7XJFTAGrDZN6RKkNZVkzaTsqa9lqPfebjrvGs28D94NhFROrkFC9ekI7w7ismBQFm4VFhcxWucGjVSV5aapirCx11hSIFemkHGGs5Fe1KbIXl7hsGBUTaqux2uCyEXAvJNrY4awl9xZR1hhqpYhKbDJTlvyXpvM454gIEJGzgLqDLZXuAUinNT5FaZJEUZD7lMTOSmlRUSpp5Glj+8ZKlO1oxGa1t8EU5nokxUzWooo0A3dd9c3BnEhossrSyH7tCxZRSjJ0tTYUheszfDpSDihlCCERY+zBMwtr5rxeM/djzMQY1oqLrut6cDGuVWL1aIO6HjEqK4qyFBLL9Zvr8eGc49y5c1hrhV0fE4Uzks9IxoeW557/AoumpekkQ+/8hUeZTKZMJhsURU1RlJR11YPYDmMMPkY6n4ghiX1dF/DNkrv395jP56QYOXf+IodXn6Moa5QJ6BRJ/eex1p1o+vZWsEkAZrHD1T2o3AM4ahiH8hqtjxVFaE2IiYxYfhpleuVAWqsRe0kRgxUvKGkWwvo9EpmiV90ZY/uGpUFlJ2rmrPocZI0uSkajETs725zdOct8ueD87i6bszGH+7d5+9uexBUGTaJdtbTLlmXXslocsTEZszWb8tC5XcbjDYpSyAyLxVLA2SaQsyjGuujxbUPX+V5BojGmYjoek70hdNdpVhCDRvW5UXVds7u7y3hSoZXq8zZdr7yxOKtICXzbidK/KKjrkqoueos2uS5WVYHpf1+uliyXS5YLcRQoyoK6qhiPR4A4TIQQXpVz64+zBpDiD/eiKGwbvnmCw5iG/+idT/L5m3sczhNJBdk+GldYKgeQaJKhKKeAwWpFipD1oIDvm+1Z9flkep1FlrJHbIwzRWGwZKyT64/VBpLkr0bV22kbmZtaDdkodIas5PqtM2K12rW4sujnqw7QkteoIs70AGdOOGNRFjqfseWIrt3HlTUmaRZty9xD6BpaZZjWhaiTrYUMrpDthxD6DGbHY+4e3//WC+SgMCZjSkdKUUDWfn6XAB88ViusNfiYiDHJfaxv/Ockc4VCWwqbma86craoPu6gbQIohEilIVmNjx3WaGLnIYq1bF1E3rY94h1bhhuLCSouyJgT162vVBR+K+uVIOIAyLyW574DAAPHmnatFXltP8wJkKr/Ww8YDopG+uu50ooU47H95LryGizKOWOAN7z+iZ5PZSmUol0eEYNha3tb8uInE+aLOc1qRVFYlssFk+kmq9WKxbxXxjpHWY25f3AHrQtcXRBS4MzZCzz7zB2W3X0eufwY+wdLjDbcunWLg4MDLjz0ENppcoiiZM8QOk9Vljx/9Xl2z2xR1xXL5ZxRWbFsGhlXGYqyJKHY2tpm1TQ4pairkuAb9u7cZjIeceP6dZ64coWjw/l6TZxzxuqCmKCwjlXTEKwjJy33OCWExGG+p/vca6VErav69R1ZMnqtEQJu7O3vTwJ7YsFujsHG4dZLr+DTD2aADsdI9fd54TOe1C+y3jYcKxdDjOv91Ov3GN5Pxn3qXS+OAUW9tpU/zod8cKyc3Ks1ANoDg/S50GtAUeveGvXERtZgImsgUeazev15BpD0tE7rtE7rtF7dOgUWT+u0Tuu0vkNqa2uLv/yRv8TP/L2fI+XE3t27vP4Nb+SZp57m1q2bfPSj/x3/xX/+n63VhyCNa601y+WSe/fucfny5XVuXtM0HB4e0rYtZ86c4aMf/Sif+MQnuHH9Nt57rl9/uQe3ZLkwKLm2t7c4PLxPXZ1FKcV0OuXo6GitTjzOrMpMJjXzI8v/+7ufJobIi1ef5fs/+D5C8OzdO0QZaNuOv/k3/wOmGxOMk6yzwtXfuMHwwHrk1WtGDDZJH/nIj/BL/+iXmc/nLBYLWh+5cOESN2/e5FOf+hS/9a9/iw//4A9weHjIaDRiNps9sI3VasVkMlmDd8MidrVaPQACDmrG6XRK0zSMRqN1ZmIIYX08c87s7OzI4r63WwU4d+4c165dYzwer9mi/+L//HWxuNWasq555NKjfPpTvws5cf7cGT70oQ99R4OKAJdHEzqXWBKpY0lsEnO9wjnL3W6FSoraOHwInB9NGRUGbQ0aTRTvLzSZIgszN2tFqRRjV9LFiNgjVjTR0xJpOk90htjbCC0Xc6auoigdRiuckcxQjaGyiqQVMYniZrkKBEWv4gJVOJqENEhsoC4LVEwUWiwyjRU7K6UyMXhM//fKCRAjzGFNyGIT2aWIDcJEVkos3NBQFZaUoes8kYgxWmzgjICXw4K/bRq00aiiRuVIzokQouS+qLzODtRGU41HuLIi+I7gPTlEkjGUSTO2CcqCiXXMrGW78txdeQ46xyJmmqhocq/CcpaN0YhzozFbFlarloKKM4XD2oIJJU5pSiX2dz7K/heFA2MwVnPWOLFWTJnFaoktC3RO5B5odTnjgzR0YhZLXGl+JDG960GcopLvQwNdCIQsilNDbx3bN/RS39/TylAUYrdrYyT3zR6x5GxJJLSpT1hMZWn00IOGOa0bNkr1bHhEWRqTbEcZsfUdWo/GWL5ZldCrUiqzs7NNs1rQti1NuySElpSGBreoA1IOA1Qm4zxGvI+kJN/VQIqxzjKbbbK5ucl44ta5v9ZaxuOxqOCKCoWmKGqMNWvrWNVbGRoDzbIl+o6XD15isexIEcrasL1zhjOzbSaTKQk5H8qyRrTAYJwhZGiWzfojdq2AxXdu32R/7y4peIJq2Zhus7Ozzdve+k5u3t1nsViQmwYVI0klUuptwlOvIEGTYkQpiw+B6XTK/OhIvhUjYzPGSNkrOAWPVMQEysrYplcdamMg9o1DY/p8pF6hgCHmhEZA15wHe1lRDIt1tEFph7ZWcht1RmUn5wugjNg6VtMJo8Ixqkve9fZ3sGpbFov74Bve8+63U1cF7aqhbZYc3NunWTaUVcHu9oxzu1uUhTgxhCgA86rreP6F52WukhIxBNquxccWcsY5izMFSnSedFlsLmOUhqy1jsJpptMpVVWzs7NNUcgYG49q6npM4QrESndF13lWixVNs2A8KhmNClBiHZhVoqwcGstiPufu/h1u3bzFarnEOUtZCqBonYDDPnSiZPTfHlaoQynsN1SUff0S29A/Wgko8uHHz3Owd4uX71q6HEn0FqaVZaOu2BiP8H5F9h6lAsGDLzM5K0IwkD1ZQ06KJgXGprcVzIqcLE2KlCI6JwVociDlLESTLEpHneW+QE/pMNpAioQcscqAGkDKKOCOSoSc5DEiJoNNBldmbM5Yc7xvrZf59qje4LC9h/YdNmVCSBy2gTYmVl3At+36PpFSouuteI2x5JywKfDhK9scrQLOWMqksKpXLSWZyyqt5HqqVE+iEdKKtRqTDVUhxyqmjpxAmUyIitIZIg6INE2HtQWmsxgLhNTbrGshWllDqTSxCzhtOFyueP/lbf7Vzes0IbMyYL8G8eXVVhA+kDv4Gq212q1XheXeBvzBfVb02tjjv2gleKFsZNjYieefVKHlPldUzrmtrSnbmzNoDsgx4X1HzpmyLLm7t4dzjuVq2Z8fsj4pS8fR0ZGAUV3L5myDpu36eUwkZo9fztEVTGebNE2D03Dj5WvU4x1mmzOODg85f/4cd/fvcuZsCTnTNA0v9bEehRUXltVqhbVC7DqaSxbvxuYGi+WCjGK0IeTLqqqwxtB1HePJhK3tbbz37OzucnR4SO6dS2IUIlJVVGQ0bddRVSVt0/QW6hllxZp+Hb59YojmAZhVw7er1tbsA4AIJ8e3ZHLrE+N8TZo9YWH6ypzRVwKJQw7hyXWx1pK1KirtgbQ2WIUPx12fWL8bxIK0d+xYnxOIc8k6g/Nrj0+5Dok6MYYo9+A1KKnEqr7PZk/kB76+NcFpnaMt4/QUWDyt0zqt0/qTqVNg8bRO67RO6zugVG9r9t73vocLv3yeW7f3uXbtJb7r3e/k6rPPkmLg1//Fr/Pn/tz38xf+wofXrxsm8c8//zyPPPLIAyDW5z//ed7+9rfz1FNPsbm5yWg04vDwkIsXL3Dv3gE3b97kiSeeeGBBn3Nid2eHz3zmM5w7s4VCMtTO7G7yO7/zSbp2yfXrL7NcLrl79y6Hh4dceeIKL1+7xuc+9zlu3LzO9Rs3uHLl9Xzyk58meM+Hf+AHufDwoz378bXNEj5Z29vb/PiP/zg///M/jwa++MWn+b7veS+3bt1if/8e/+Af/E+84x3vYO/uHd7ylrc88NqcM3fu3OHMmTMP/F0pRdd1FEWxXngOx8sYs1Y2GGPY2NigaRomk8na7mawSB1ARKVEqbW9vc3h4SFbW1s8f/VFfuEX/keapsUVBe9617t46gtfIsQWBfy7P/qX1srK7+QqdaZwokCbZYsqFK2PlMYxmjgOY4tKkaMYyUcHXNzexiCgRTaKlBNOa0qtSREB0HImqohgOhmrFUYbCm0YV46AwuRMYS2F03Qx0IZM0auQMqB1xlonbVcj9qWbWtMpUSMWWmxPVyGijCbmxHy1ApMZlSUqZ0amoCcko4cclr45YIyWbEkSVitihkwieLFqizlTV4W8FnBGYZUlJAEUYkgEH3DOoU1vv2gzIUTmvoEccVpRFaLQyohl2lpl1bOxnSuwxhJDECBDdZRa4DnVdESTKaymNCXbIdHFzLINLHvFItYwqWq2rWPXGkaqYpw8nY10MZFjwLqKwjqckX3RymKNJvW2UjYptCuIWixls1K0JFKMWAZARPfZhz1Il3JP9B+ssnIP1qb++ClM1uREr35JpCwqr5QH6WHfvEGswiIaozWRROFKfPRklYkhklTf3OuBXNPb1cqWNClHovegDMZYsZlKaf0ceqD3pHXaa7nu3dsj+sByuYLeZi9njTECBsUUGO4T3nuxrbWikBNVWcl4PGbSkzmqqpRjb8A53X9H0kzXPUlEKTlPYxQ1qY+Bru0IsSMEj/cdoY2i3C0LRpMps80dNqYztCkwpkBlLWogY0gJhiyybtGxXK5omhWrVdMr1BqMVly8cIGUGtqu4dxDZ3nXu/8UWjs++al9zu6e4XrnKcqCrvN4n4lJMhNTimQCOus1kKpdiY8JV9XrZhxkjBHVp7WOzntCb90oqkygV1tYI1a8AxCoh16jEoCD3Gc3ZnqCQW+PqgVAzapCm4qiHmOsIamwtkwLMaCtQSnN1mzG7uaIRy5eJEfP5saY69ee4/HLFzm/u8PR/X26Vpq2rrBszKZsTOR+lnIm9E3JopTm8DzPJR82RGIIWGuYbGzhfUPXRWn6JiXfU0jE3ODDHG0ik2mFdSXWlRSupChKqvEYVxZUVc10MkFrjfcdXefpfIP3kRgDnW+ZqAJjLF3XyveiDZPxhGsvvcBLL73I3bt7+C6xsTGjqqr+Xi7gbec7VqsVy+W3gw3qV5bMSdM3MV/7WvLpV3TnTzxvUL9uWc27ZoYbB557XYtRHqu1gH5Kskp18hAzPhtMVqgQyCnRNC1JO7RKYo2sLN63oAuyEjIPKpNiAG2kuW0dKfXZX2RC8Fh7PEcKIUieYEpo5LrvcwZk/BVWi9VwFNvrrLS4DGhFSyR3EVVYmi5j1uetwRCJylNPRqS2o42erAzKWO4t5+zNO5o+I1ZpvY4/GIgoKM2kbXjP45e4vfSYuGJ7UjCpK6zugRCTadqGnOV+1nUeo45Bj5wjKXlSVqIkzplV1zKqK1SUzNaUAwYoxwoXdE9OgtgFrOnBrZRRGaICFwM2Ri7VBd91bsL/cU0zDh3hFZjBybF1ElD4VqwRXgnWvOZrjQmmB+BA+RzynSvVx3UOL3gFUKpOvGa4Nglh6QRw2f9LKRNjS7NaUPYWwVoZslIsFgvGkwkxyH3T9ZEBZjhmSokddduymk6Zbp3FFFZAeaXQxmBLTfJQVDV+tWS1PCAETVkYcgrEHCGLUtFUZW+3WjGdjpnfP8IZS9t2HBzd5+D+PcZVTdN5qtFEQDIkizEFsVIvjJyT1lq59ylFVZaEEKjr8Rr4EjV/XEdVGGPIPvauCmpNFFTQuxkcg4DDmM39ffUk0PdA9uVanShklyFGYP1wzv08Xp78lWP0OHex5w6tj+Pw+uHtBmVk/4sAzQyq1mFbkkk5DKVhf/UwKeifzeo5VQAAIABJREFUOlilDrsjjw6f8cExBKIOz0PmcTqhSDxBoFMnxiOoPl+dtZoxvWIMn9ZpndZpndarU6fA4mmd1mmd1ndEyUT74Ycv8L3f+z38k3/6v6BQXL36Ao8++ghf/vIzNEvPf/tzH+Wtb3kLj15+RFj0OfPcc8+xu7u7BqByzhwdHXH27FlRIfaN1R/7sR/j85//PJ/+9L9hYzrjne94B4eHh3Rdy929O6SUuHnjZVSO3L55nX/2T79EzqJ8PHfuLE3T8pL3XLz4MDs722zvnF0rJv77v/8LfPIzn6XxHVtbuzzz3DVShnMPPcRf/OEfBAJKW+jt7NS3wdohxsgHP/hBfuWf/QrXr99EEfnyl7/MxYcf5tpLL3Hnzh4/+7M/x3/1X/+XX7EQ3N/fZ2dn5yu2OVjWXr58ef23o6Mjdnd36boO0y+AB0bw0dHROmdRKcVkMuHatWvs7Ow8wPLe2Njg6aefpus8/83f/bscHNzHuYKtrS1857l3cICx8MjDD/Pd3/3d3z7NlW+iGi/WTtoobI4kpamdpUww0Y4N50gxsDXSNKEBLQ3hoAVoWnUtOSfGVcmLyzmPb+zgtKYpFVXIBJURYZ/C9NljhdbEXhGotSJpg9WGGBMoUZilHGlWLaawkmGoFbUzFEqRFeicKbTC6YKsZcEfYwQjjX/vW1ZtS1k6aS/1+TvGGhI9W5qIUWLpamwfyIiiy6IEun73gI3phHFVoJGmnjUCZaUEMQiQGH2HcyVojSsNmzbgo6LtAss2EALUlewvQzZiVmLnKaJPtBaFw3gAXLOnMiWl7cjRU+tEqyTjpnMWrQwxQXaGsi4ZOUeVFbo1jCPkwhKzQieLNVYaNUaDsyhtyT04p1GEXrUZgaXviBmKosQUluR7y01txdKuByN1bz+JSpDl2qlPNOPIx3ZOSmmxOSVDEoAxngAaUboHBxX0ajelxB7X5yzKUUBnCMmTciShWFvTARiDRcCh3NtmyePShDGIIjKRiPm1b7nY+YbCFoMwiVWzEIWfjmuFbNet0MZQ1yPG4zGbWxOKomI0GjOqx1hrpamZwTppCIpC4oRiQAlr3/tE06zw3tN1reQ2Hh1yeHiIc45LjzzCaDRiOq4p6oKyrHDVCKULUI4YM1r3YEK7YtU0NM2KthVVQ9fFdQbWaDRid3uLrc0x0+mU8XiKMwUvvPgShS1w2hBi4Pr1a4RmSekMxlmmoxpVTDnYXxCzpvMtWXlUlDEZguS4aq1ZNCusMRglTTyFXDcSGeUcvWMig4VaSuB0bxZqhTygTjSEJatRmsRi62YwPcnBFgUovVZDTsbbnD17gcl4hFKepAL7+/scHN7HOYe1lrIwbE1qHtqdcfOOzAMgcXhwn2bZoElU1ZiiqFE603UNcQBbrEFb12efJtq2o2k6NmfbaGM5c3aM1pI5t1hmAURiIhHwvqNtW1ZhwapZUJYl1hXkrLCuYmNjkzNnzrG7sy1ZWkpDjiwXC7ouEIMi5CD9+ZSJIQjRImYODxe9qlHjfeLu3QP29u7iOyFgjMfjNTFIrHwDXRe5d++A5XJJ8VXysF9bdVLRdPy3gQz2B9/M11Ob/EGUKBGdDU+eqbEpc/PIi72e7jNyjUUrR9YK0yvtQ9SsfGRUSi6msoYcQSmL0omYOqyR+65PAvz5FKnLAmKkCwmjOkwh5IaUNTAQN3rCBxZtDDF2KCNAtrIaosVahdVaVOm6kM+gLLYnlYAofkVNJDakhNDbBAYgYbQj6w5lDKnpCDExbyN784Yu9NeznhgxEInkSCVed77m3rKVLG0t951SW2xVyJxGIwSmKNmt2Vh88JTO4qzBx0BVFNxbLBm5EqsyyjrJUlYWnyTz1xaakCWHNKeM0UpUYX7ZO5AYrAJjAyFlrE6ElPmBS9v8Xy/u441hMDx8MLvt1SUbfjuoFYG1kjDl/P+x9+bBtl33XednTXuf4Y5vfpJlDbYl2VGi2G0XcbqIQ0jiIlORfxLsJO0QoJoiHQxFKqmuSoUiQDXVVeGPVBEgBjKQ7gYakrIDlYFUIB3bGBzbkWzJtqzpPUlPesMdzzn77L3X1H/81j73XtkyjsFBUu6v6r177xn32Wfttdf+fSdiSitAZiAupGFBIAsT+fWEArGAqMPnRUD7hKj/VQETj/ZDZm1SYw3QR1TK5FDsPIHZ4SHrGxvkLFEMwXuWSyEC1aMph3u7VE6IT9V0g/F0g6qeMB6voew60QS65HFVTT8X1V7oWw725iilCN6zvrHBspmTUiAGz3x2yPbWpijZlCrnPUXtKrq+kzFnHd571gu5Y393F60UVVUTU0R52U9b29tUVbXK8DsC0zR917O2PkE5J/um3K+UZH7LWk+t1l8MJEHMibGbUxr8SOXvsm9THEBIAekGEWEuvwiAGY8Rho5AwKMqgJ6mzCUU1aGcO4++x6PMTdFQqmPjRm5LaVh7FqCTYue/WnUO/qkFFvwCh8qLjx+lxG73OMCahnG72vaChJ84zQjqOuRGn9ZpndZpndb/mDoFFk/rtE7rtF4VpdBapvQ//4Pv4cMf+jDPX7vBwf4hd3z1m7h5a5cYd3niqaf42X/wD/nx//3H2Nha54Xnn2c0GnHp0qXVK+Wc2dnZ4fz58ycyHpxzvPe97+V973sfBwcHfPKhjzObzQDY27nOxQsXGU9qdg/2eODBB9i5dcBdd93F1tbWipl57do1FosFm2fOY5zYr33wgx/mt37zt+n7xKia8JpLt/PpTz+KyppvfMc7eM3td6C1AADySdXJC4uXYQ0WL7fdfol3vvNb+fmf/wV0Tty4cYsHH3yQ/b199nd3+MQn/qDsm0RKR02TW7duce+99554zZwz8/mc6XS6Yp4DNE2Dc640vnugZFhOJjz33HOcPXt2ZYcKYpk7m83Y2to6dlGruP221/AzP/MPePgPHgFr0ZXlnje8nqeeuooyCa0y3/ZnvoXz58//sQAWnVd0OVJXBpKmdo6soSdiin2UqR2bMUpjXyuiToySEcBmpJiFJWpk6X3iVnNIdGOe2d3ldRcuo5InhA5TVcKEbjt01lgjNns+Rypt5cJaF3uxFEW95z26qMtiTuSsRCmRE9ZpXDZUKhMyGKWxFpSVxn9djwnJs1gsSwZnUVkUQEVnhTYQswD4RhuknQRjZxlrjbaaxWKBzpFoTVGCSBagMWI9mRKoXNGHULKYMpNaUzlT1Laato/4fgmmNFazYuwqauuIIZJjJBXgy5iKkDyjqsapSGU1REfdRbz1+JRoY0QnQ8wKrKZ2NSMMJmm6TqOUw5jIKFWSNQVoV5GUJpDpQ0fMmroaMbKVZC9qSw8oV9FFj/KZnALO1iStpUGdZS8OKrBcvreUpRmrtVnZRQ3qwgFYZPU8g1Jp1TzJUdQGaCMqFzh6TpIGkSo3ikIMfIirpmfO0t6OPslzjQBIKlHY6rIdPvqhNyPg9cu8Qgg441ZWWPP5nNBH6lGFs4bRuOaOO17PaDRGa4NWhjNnN7BW5syBma8TBfgRhWNOCZUrohfF7byf0/c9s2ZBu2xp2wW9lyzHtuuYzRZcunSZuhqzvX0OsMgB44hZzlbNcoHvPU0jdtjL5VLUeVphjCjIt9a3OXfuHOfOnWMymYjVt3Uy5l3N+mbLvLnKhTNikZtJ1CPL89eexTpLauW7XjuzTtu1+KBQFpTO2HL+1kUJkFLCOCsgV0oYJeQCXTliHnK5xAY5p0gMqeybI0s1a8T2UzqTquSwaZmXikWcIVM5x8bWNsZYFouG4Bu21kYo39Hut4xGCltX3HnpMluTqdjI1TWqMnzNm+6jdponnnmeEBPN4QxHwhjHZKRRSE5jVVVsbW+QQsKHSEyJPiaW84bmYE8A37U1zp6VrOKYAilJE3YgUYUYaBaH7O3usmwWNL5jOZ8DhrXpBmtr22ydWWdr8wyTyTpVZWiWM3zvmc1nLJcNZI01I8iiXgkxEorlatdGnrv2ApcuXSLGyHx+SLNYigVkAu+PwPwYRe04n/csFg3zueQm+3Jef/nWFwYW/1Cg4hcrJeq+Lw48QlKGiVbcP1XEkFhEiBqMc2AN2ciZO0aKYk5yC/EJVVVlHhRLwJATSicmzpXsYVEtpyRWncSSfYsQTFwUNSJKY22FD305H9oVeKONlrzFbOhjwBSiCWS6EEjKEoNHG4UyipwNPiTqkcEYMEV9bBXFvlxUQ9o6spHztNEZZxVZW/a7zM68E/KQo6iNC21AgUqJ86MRB01k6RdsV46NSpGNo/M9tbGQEzorTLFpTznjaiHeqGzIyeO0ZlxVWK1QRuNDRqtMVgrrDIMldyrqLZSsAxZNQwaMgRzFCrE2ls57yV2MkfO55YHXXOAzz+4wiKa+XKXiyby6Lx+QfLnnK8Jx+0zZTjnPHbnUKCWA1bBWGH6uaiBDUe5LR1aqWmtSKPfmI5CobRcI0K3pQ8BoS9styDmztrbGfD5nXFwB+j4yXTvPYrFgtmhRfcv5MxeJMVKNpwSvsHZMiCWPUBvEPlxyZ5PvmPkFqMyyWTJdm9I0MybTbXZu3WI6mTIa1cznM2IQC+z5Ykbbtmil6GPEWIMpx6QuJLyqqmi7Frxnu0RO7O3tMRqNmM/nVHWN957Dg0PWN9ax1uKMIQRPVY9kDk8JHzzJWjAlrkL8/mXXIjmjsSiJT+Jkx0DdAuyiWIGYK0AuswIbM3l1rX5c7XgyF3RQIQ7uDmmV4/j540Z+H17n6H0FyDxSGgohaaWgLFi1MUd2pgNw+eI6nsM8vL5YrB8pNY/bwQ7bowvYCQJmxpwKmUciCl7ugP9pndZpndartU6BxdM6rdM6rVdZnT27zQ++5z389E//fZre88QTT3LvfffzyYcfIh0m3v9rv8b5ixd417u+l+VyyWtf+9oTF6A7OzvknBmPx3Rdt8rjU0px4cIF3vWudwFwz913YYzhM5/9LA9+9deuekoPPfwwd7zmHrY2D9nd3T2RHXjp0iWuXLnC7u4uFy9e4uMf/wQ/976f49bODkZr7r7rbp577jnJX8uZH/j+719ZzLwSLuaP1wAuvuvdf46PfOQ/88TjT+C958knn+C+++7jY7//UQ4ODvjt3/4d3vnOb6Gq5HMOGYov/qw5Z65fv35CrXi8eVDXNbu7uyeeu7W1xd7e3glL1XPnzvHUU0+dyGns+473f+Df8uu//u/x3uNGFW9845tYLBqWyzlKZd76ljfznd/xbZ/XsHi1VmcS0WgWRIzmCIAoikSXFLkLdA5s0itLvawTDsOaNkzHDqc1b928yE63xDjLheosO82CC6MpOQUWrWe/aRnbCmM8U+XIJFEjZmGHayOZJtpJs7HSxeIyemLMZKVx2tF2nnbRs7k2xTlDyAlTLM1SDujCIDfKMB1P5GKctGoICOtZkZXGGrE4zGRSFPmgiQGVM1OnWT+zXpoAGXLCRy3N0SSsY6012oqVlDaZEAKzNlHZTO0sJgc2aoV3Y1KGZefZ2T9kPBqzXlmcddJ0Kaq/jkxPJsReGhGIonGkNHWQBuwoJXwS26YIODQVlqqnMKEt1lkmjIkmo7Sl4GzS4KgqfIj0KZC6TDaqgDBQaYtTDuUUPiU6H4hKFIpaCXN7YPYPiTAhBsmr1JFYbGQpz0n6yCZVFbVjSgI8KjTaKEIsSkYiqSgdQ/GfKjF6Mu1m4b9rlQcYlqwyqlhZKQRQi0mUoKlIvrVSZOtIMa2Axpd7OQ11ZXjd6++kdoY33HM39XhaLE0zKfSMqzXOnT+Pc64w2Us2kdaELLmkffKkmPE+07ZL2q5j2bYsmjntsqXvloQQ8DGcaPYZIw3OnBDrQjsiBU3UPd4HcrMkhiDNx8MDUk5YUzEej9icTHCTEZvbZ9hc3+DsxjZ2KnnB2oh6VSlFVDIGsk4k5UmqJQIhB1L0OD2mT9D1CZ88EFm8IPmZMWVU0mhjCcqDrcjGYi1c3Npgd9EIyIFCo0gx8fp77uDCxYv859//OD4mlLHoZEhVLmBEaVjmvGp0DupQbYZ9Iw1LUBgsVeWIvif4jrqyuHqDbFvOXJzwmouXcMaxXPYcLBqmmyPGaQJZE0LDzmHLpQu3cddt93Ll+uPsLhZcuHAbTbNka+s8a2uiQCUrQgg0yyXNYknb9oTogcyt/V2+6tI51qd1+QyQWgNJQcyEPtO3LSF4Qu+5ef06TdNQT9c4c/Yi29tn2NzcYjQa4XQBspNnuWzp+w6PQYXMctFSVRWonhQ0PrQ0zSEHBweiTm0WWGuZzw7ovWexmDFrDlks5zRNw3g8JSukGe072q4VW9W+I8Z8pCx6OdfQAD95Iyv7xP/WWolwvvh+sDmxPR1x11rN7swTtUFZR9aGqET5nVKiyomUHEobYuoYOw3Zk6PFugk5d6A0Rjs5/2RRy+SYioILrDUU8RIgNsTBZFEVJ1EIhyCkHZ0j0Rg0mQhHynAl5wnJbLNE3zNyFqMMfYgkArUzoAp5xAcoijKtiv1hIbXI9mqsgmltcToIYSgGIfHFUNgoZd2YMmMNlQpcm3dMLNQbhi7CbNmyURmyT2in0RRLSiXEvhwVGE2IPZUzdEnO6drIXDsodo0RVwdrDFonmR/6RNt7nM1oY7EmoQr4EGPEh4hRCqUkw81bx/98bsSjz+UVoPDl1PH16n+PtevLHcAQC9pMinEFBsp1VRJAKJ08Lodzv2IAn1Wx38+FJCV5e6KUVStAMa0UkAnfC7mx0rKWiOWxWhu890zGY0K3pG1brNXcvHGT7e1Ndnb3Obc+YrFcYrcUphoRQkLbEdpOcFXNop/hU+DS7bcz23lG1laxRWvDme3tYkntcUZDEhv/FAK1cyz7lq5tyTERfaSqLE3KhK6jWTRsb8vY2rt1i3PnzlFVI2wB6JyznDlzFucquq7HGEtV1SgtAKe2hpwio8l6IceMqBxsbqyzu2zJWeDQXFSTKRcngLzay+RjIsMBJExFoSyZl4MtaCpz4QDYqdV8MLj/qMHCOItqlfKtHv2fi+JQFUD5yK5axkVY/S2PSccsTQcLV3kDsfEXm/Qj22txK1GK1d95eHF1bDuGzSzjMWe5zljtlbJdgyISBLDMMR0BsmogQR2BmC/34/K0Tuu0TuvVWqfA4mmd1mmd1quscs684x1/kl//jd/gox//BLPZjJs3dnjdPa/jkUceIYTIv/5//w1OG/7SX/4LJ9RsMUZu3rzJXXfdJRYvfc/GxsaJC/GzZ8+uFI6SyVasAEsNwfDT6ZSnn36aruuYTCarx1++fJmrV69y4/oO//gfvY8nHn8KrRRnzpxlsViwu7tLJmOd5Y477pCLKf77NAP+qCvnzJntLX7oh97D3/7bf5dm6bl1a4eNjQ3ufcMbeOyxz/HLv/x/MxmP+aY//acYbGgH+9LjtVwuV5ZpQ4UQTmR7dF13Yj+dOXOGJ5988gSwOFifdl23ykr8d//uN/mlX/znNM0c5yrOX7hAVY343GOPoTWsr63x/e9+F2vTyR8LUBHAK7lozikTY6LP4HUR6mQY2QqrDORIrBV1NCs1WNSJmKTxp5U872w9JuhMbTVeK4JKkoVmNa0PaGWpsuZAteho6HuxYTUgCkSTMVbsDBOJSleAXGQHndFEtqYjFr3C58D+bAk5MZ2MMRqx/wu+AAIKq8VS0xjEnk2BtgYy9CnRdaIaEAWEAHeZhLGyLWloRJWxYDUop/FJ0faeHBJ1FKWCrgzOOZyFnCIpJgHIEpAjYKkrx23ntvBe7Dx9jCiy2JJaS2US2ig6oO8DTR/wQbKbRrbCKYPLmVEeGhG6KEQMVmV8Bp/BKEuyRgBXFFYbQoIuBVJK1NowMg6FpivNNFD0sSejyVmY5FlrsRMtVk9DTk6MiawVISMMagRmJImCUDZOoVIiKkVO0hyJCNCnsxbFW2nkrhQFw+uQiFk+3wAqDtleZHXUvBrsy1Z2ZiL8SQjIm3NagcginCwPeJnXg1/7ViZjUW1rbbnjtXfjk6FvW7qu4fr1He6/9yxr6xv4ELBK0fuOmCOLxYKu6+j7jqZpaJoFi/kCHwLLZUPbB0LwYutJyYDSRxm2Q6VcGnhE9vZucXCwhw8dIaQCPlqUUpy/cJHNjU3Gkylr0ynTyRr1ZIzSktukoyLroxxHUfYoQBNiQpnEwcEBwUv+W/Bh1ZwzRsatKgoO380AjasrURWqIAByCKAiWWucddhiJ56TaIG1Vly9coXnrl1Da0Vta0AACwPEYtsm+Z3HcqFKs9oYLaqNYmU6EBekeXiUr2RMhVaRbuG5+vSzWGVIRuEzoCu8B5LMb2TH4cESa40QYa48K2Bw37O9dQalNH3naZol89mc3rekBEaLrajWmZ2DvQJOyHGesiImT0wQcgSdGU9qnFtjlwhk1tan3P7au9je3qaux+IMkMH7nsWiE+WmArKlqgzOKGLweKXwIdI2HfPFPoeHuxzOZhhjmU4mjMdj2q6j73r6vufmjZvMF3Mg45xjyE5umgYf/GrfWmMJhFV28su1jtvVHb/1KIfvv3XNcKT2+WKVs2ZLe6ZVxeNdTzJGcrtKozqGLOQZk+jilLES+7zYN0QzoW+XjPQYGf8CmkQ0xohhdEoZZTOqUixbAQ+dEUeAlAI+aKxKJAUWhTGIksnqkieXyvkjkSI4U/JbrSF4qK1Z9d+1UkIaMooUIsqJxbAxmr5boo1bgflaRbKS47U2lrFTrBnH9mTMCzPJ41WqQEQlt04pmNSi+NmdLzEbY/ocaX2g9wFqV0gK8u3GsrYRACGTERKSVhqlMykEcgECUk5U1ohta9cTYqSunDwm56IkD4wqS9srfMxoMn1MYo3pLDEmrI6MqnXu7XumxtLELw+kfqmx90qwNP1yK8NKZZjKWopyW1odlxQ7U1C5nBcK0D3kLQ8gZFp99wMIlVZrkwGysvWUBKTsMSrSx35lwa1RNPMFdV1hrADOGJjvz3BaY+sJ0+1z1BtniNqwOHySqtrCjjfRWqGaHuMsWjv2dme47GVt6Cw+RtrFHK0NEx8BRdNIZnHTLFm2ksesraUajWnblmXbobVhY32d0HX0TYPLgeVsTs6aw2bB9tYGKSasdYxGY7z3DIQJ5ySX26SEj4mQAqoekbNCxcyFi5vsPNVCcujck6wjMqgPI9poFIY0jOkC2qtiuyynreL8UcSLAxicsaRCDsoFaJTjunzzZS0xzCXy3FzE0QMhIa2+t+PzNJxUR6rymgL0iYJwuF/WAnll5X5EwDpSBQ/uBnnYtnJuG+xgj78fWuaPQUk5OAoImYujuI+iiCQPx3Aqn/NLscs+rdM6rdM6ra9EnQKLp3Vap3Var8La3Nrgve/9Yf7S//rD9J3nxvUXuP9Nb+Se19/DlaevsFgu+ZX3f4DpdJ33/OC7MZUoWmaHM86fv8B4PP48ZdoRW1Efu+goDXB9xHiUx4p9yr333sujjz7KW97yltVFh3OOuq75qb/1d3niiSdAaerRiNvvuINPfOwPpMkePW9729fIxeAr9GLhiOGpePvbv56v+7o/wW/91m+jleG5Z5/jax78Gm6/o+XK1Wf4pV/+fwgx8a3f+s3s7u5y/vz5z2t4xBhXAO1QL7zwApcvX179/YVyKzY2Nl60YZnRaETfdVht+dVf+TV+/hd/iVu3djHWsra5zld/9YN87GMfJxEhRv7MO7+Z+994Pyjzkk2aV1vNSFw/2MFYy0Y9pdaa2lT47Ek5s4wtzjiqYo2p7YioMo3vGFUVSmUqpelTIORMUppsFDqDNQ4saOOo0WxUNSlEQs6o8Yh52zLvW5YB1qdjYrtk7DXb6+tok1eAo0YfqRkQC9KNSU3MURqqMYltmxZFDFh2Zof4lJiOayauQuWAG9VYa+iDWO61vaeua2KM5BTY2ljHWs2y9ZiYCCatGiuDgskVuzNtwFXF0qjYSzWtZ9H21JWldo7K6MJWzvQh4X2LUjAd14xHbmUdl0JctatNElvWqh4RTGJc1yxjIHoPIZWcQ0XvI9Y6auOwxmG0ISuB5HSGlIr6qjC2NYraGnTWhAQxSPNXG40poHLWAvxFRGWYFURVwERdwCE0Mcs2ptLkhSwKjLKftFKr5lLWSuwnpZXHkWOUcLRjafjFwjqX/B25HzIpx9JvlyfmGFfg4klbMyVWqlkydVQBD2OKg5PZqsH4JXXv/wfX2bOXSQX49r6TXLzes1wuiH1P1wWstqIACj2zpuHgcJdl07BYLDg4PKRdLgm5J6VE3/d47zHWklNR6ZZGVcqRFNUK+BmaaiF0KA1V7ZjN90XR6gxdJ5mit915mde85g4mG5tUrmI0mqCUxmoHWqFVscYt1ooASglJZ2jMy/eS6dsOZ+zKYm1o2imtUTFhCqjt25aUMl27ZDKZYpwlKYXRGaUMnp7nn3uOmIRkkBTYygkAniOVNgI8JBlXiYgyBqUlIy0pGDtHVVXUVSVgqNb4XtSZoff0bYcxBmt1Acx0+adQqUNpxcbmNufOnqF2lt3FgievXGXW7KFw1HaENpH/6a1v5anHn2Y8GrP7wk1RjnqP955l03NweEjTNOSUmEzX2JpuFdBPFKVd39B3ouaOMQvwkRB7uizg4GQyJhSbUVc57rjzDoLvuf3226mqmhSTkClSYtEumM8bxuM1rKpQWqwptZGx0rYNzbJj99YNZvMDvF8SQsTaijNbW2IxmxIpi+KnaRoUMJlM2dzcJMZIs2jE5rdY9uac6ejo+u5lDyy+VA0guRAW8ld8elFKc3EEMcEyO9BCS4tZ5vGYM70PBBNY9pkzIzApCbDoLNbVpJxpWs9kLEruiGS3UkAVky0qKCwiV8yqKJG0IiGW2jkGOd8zNLuL8j9ltFVif6tKZniCGARkjH0kI/asRilMVdGGDmsghZ7Ut0XzmGWfKlElpRjkPFYU2jWJzXHN5qgvasxwtOuV6P4UihGRlAxJayrMSAfXAAAgAElEQVSg0qKq1MbJ+UCv0s0k0y5HnHX0IeKDnLdiDChdrF8BgyjjRpUllfEcvCelhLUW5QO+ZD12PpPQAmBahXWaOjlyTlSVxftMSB1nreLuixs8cm3/xBr3JJjx0k4aX+j2/9o69qUAx1fK+jckWQ+kXLwIUixW13l1HlNFaSjEqHIfiWExMuQNqwEkyke3cUypKDneieO2ljHK+sIHDxnGk7GM1XJf8h7ft4wqRz0eUY8mjMZT1tfWmB3scrB7wGRzTD2JlKUORsPe7o6cgwvotZwvitV8onJyfRK8J3iPUorFYoEvv7dtS991NIsFVVXOy8gatW0b6sqSUuK2227j6tNP4n1PDIn19XXaZUs9qlkul1gr+dyZjPeepvVsrW1iCpHMaE3btsSUsMaRkzlaj2WQPHEKcQzgKBM7hkGdmCXTNB8BhAXrLXMJZH1MZXo8F1GxUumL44lBKb1SMK7G9jCUj431VK7xYxkXkGUOK64PgzIycXSNK+OqOGAgCkZQklmr9GoNK8eO5H2nMqfEJKBkDBFVrPizKo9Jomoe1j3aWkJxXRm2cyDRpZyP7c/TOq3TOq3T+qOuU2DxtE7rtE7rVVaDouC+++7jR37kh/l7/8f/SV2P+OTDD/O2P/E2dnd2mc/m7O3v8fO/+EvY2vB93/fnUErx3LXnuP/++4+xUvPnXbAfV24c1eoKhclkIo1aY6jrmnPnznF4eFjy3BTXr7/AT/3UT/Hkk0+ulCBf9cADfOQ/faQwa2E6GfOjP/o3XhXquJwFyPvxH/9xPvnJT/L88zfwfcdDDz3E29/+9TzzzLN89rOP8cv//P9iZ2eHP/tnv/OE7cxQ169f5+677z6xP2azGbfffvuJ93qx5dOgSlzdhmIyWePxxx/jU598lH/yT3+B2XzOaDSiqir+5De8gw998MN0oYcUeeCN9/NDP/TnqarqVfF9fKmllGFj+wxN39JET5dg7DJ9sTU7bA4BeMPmWbKCme/IKnOz6xiFnrXxmEhCxUTfeZRWuLpGp0zWCqMEHNBI05lKY5JCpcxmVXNmfY0+J/ZnkuvS957ZokPZjK0cRmnGoxEhK1QXQUs+n0kZpxVbWpG0xROJWqOUYaQ1k/E2Td+hMowri08GlKLrPGjovcegyVEY0a4eiZqRns1pTcrQeV+ywY7Gac6JRLm4J2M0JC1WrLW2hJBIIZKNFlZ7YV9bN0bpRIwC2JLECi1nsZvLqTS0Sk5czKmoThSbqUKNRqQYCbHYiGrJDExaE1QmaoVTBgskdGFOa7I1BB+lyYkW4C9rlLWQFSFFQOxcfcncykpDIVb0IRGSzFdZK8iijpRsrLzKRaysEzsyJa8ZkQZRFzzKWgGAk2Rbiv6RY92RMg8PeZoDeFgs7UCRlTTPlS6qyBRF2ZilqX0ENkrWYk4IcKpL9lUCVGlmpZf/sf3cc88DmbZt5QalSLRoBevbYy5f3mb3cJfDzx6uFIq7ezfpuk7236o5KiAPpQkXSz5lzFFsDGOQnE+lV4Qa50QRN51eZDqdMJlMSAkmkwkWeOTTn2Fr+yyXLl9mbWMDV4+lAZlFyR/JotRLAl4nnVfNO5BMMWMMKSly1gQvuYK52JPFEI6yskoT1xhHXoj6WexwlSgbAe00yWcBJkl4lbC6Els4BcF7jLO4yvLAAw/w5FNPs1gsMUoTJcCTqq4xrhIgoG1pFgvms5k0PpUu+cegy7ogxYj3mWXbojEMeLXRivF4xM3dQ67f3KFrGw6aFp8SMSsqN2a0OQIC29trPJFb+k6v5gljDLPZjCefepqua7l8+TLT6YS6run9Et8Pqokg+ZBRGunBB9AK7xPWOWIC7z2t74pyN1OPRmxuSfZwzoq+9wQv5AyjDSplYu8xY2mGaqWwBpnDc6Jvl+zv7RXlakvftyyXLc7VdH1PXdfFAk9cBqbTKevra2xsbFBVI3Z3b7FYzKkrGV85Z7q+k+Z0+Ryv3Boysb7yVssuZu7emtB2vcyzyhBAAOQURFXqA07BzLeMNsccLhOx73Dromj1saeuKlKMWJUKACj0DJlyTVHU2HJMJ3KxrDU2o7LCKlMUNBaVAmLMbUv2YCRh0DkVVbRBG40PkZzA1oYQElUlquXKWlRO5NzTxx6nlAB0RXXofU/tEKAxJ+rKMEmwVlvGlWJaWcYV9D6tVGsxJQxiCZtTxKfIaDTBWcX6eASxJ+dKCBpZ7JUp1pghRWJs0caiFcVmOhD6Dp0trjYoY+j7hDZHSsfB8tCYjDUKqwZrR1Ee6azJQUAt3yfQPT5EbGwxbpPbRh2fehFq8KWCisez6Y5f27xUHVfmvfR9+WWt8Bd1nVSIEZXTChQc1LgMPxE3BSEYrfx9V7nQOUYhIoGcK1fPLbQmrSArbt26hXndJUw2RYUv1qNKKdplSwiB9bV1xLBdwMy+77HO4uoRbjRmuWzYu3kLFQKu62jmB9SjmpQivlsyOzhgY2ODfjmnL+pEgOBF2W0PDphOp1y7do1QlG/r6+vs7e7i+x5rrcz7SXHp4jZVVaMNxebasztbcvc9r+e2t7+dzz36SVIUYHE2m63Oz9Za5otyzeQc9WhEiEFUus4xP5ixf7BPztBHseQPxTdZzttGrGrLOlepLPQvxcqyXUDhdGLcrvIyk6wJjRYFYU65HKMwsDeGPkDKihzlJDyAgJIn+YWJZMfBYzlu5JxuClgowKgpdDUKoGwEmC4k4K4/RoTJAVNVK5ARRdkXRf2PLtuiytr06HNobYhRwMycCrkOtbII107W7ak8RpIZXv5r2NM6rdM6rVdjnQKLp3Vap3Var8IarEXe+c5v4aMf/Sj/4T/8LsZqHvnUozzwVQ/w6COP0DQNbbfk537un3L9+g2++7u/i+na9IQ1at/3TCaTE8zEEwHyX6DOnDlD0zRsbGyQUlrl/BljeORTj/KzP/sPufrMVbkIdI67776HTz78MABaQ+Ucf/Wv/m+87nWv+4rvpz/K2tzc5Cd/8if4iZ/4m+ztHeB94KGHHmJra4vlsuHJJ5/mX/6Lf0WzmPOd3/UdXLhwoeQ6Jbquo65rsb8LQSzaYPVz+D7OnTvH/v7+Kj9xADWPV0rw/PPX+Tf/+v383gc/RNstSVphXc2Db34Ln/jEQ/jQoclcunSRv/HX37tqZL2yG5x/uGoXC7SzjNB0MRIULMNS7FH7zPpkDavFtjKmxDwFpnXNdj1m5CxLv+SQyKJrmRpp0iUSKkZ8yhidqV2F0wIGDBZjKmWMNejoGWtFvbmOT5E8rgrwIY34xXJJ6wMYjdNi1eajZ1xLrqPRCWssKIUuF9smR3SG2lUCAhpVQJSI0QrtDNPaoVEoo8Uqk4QdlAs5YbShritR0yWxaBQmsyOWXBSjiw0pGZUiNgc2RhZUTYpBclyyKP+874kpS05LiMKMHhoqCYyxgEIbQ1aqsLhFPbE0uTRuBbhRGCbWFSWhEYAwRjAGuVehjBHGeAYMZC3qQ+9Lg1gprHWiSMysrKZU1it5Xy6WTlZpPLKduTRgtTHSfM3CvFbFi8oojVOiXYkojE4C4lonPeGi/DzeGEklMVFpRU6SURWTNPRQ+YilXpq2qoDVKh8pE447FB5vwMbyGSTxR/IZ8xckjby8yvctkCW3zxW7Pe1IIdI0DYuDfZYl6ymEUDKhBNBJKRXgLpX9WHKkhv2HgI9GK6wxjCcjRuM1RqMRdV0zGo3KP7HJdE4sQM+ePctiNoPPPMZ0fRPjRiRlV0x/YfuDMgJmmqLiG6y/coLSpyOESNP2dF1LM59x/fnnCT6wbJc888wzxBRpmkVRCIhC1rctSoulptJGVFppALgLgGpEJRBJhBhWOaU5ZXCWq1evkmMSkD3JqAgxcDgX9R2rxwuBQSldnApkjCtE5ZtTRhnFeDwlKUXwkRgSZy7cwdr6Jpvrm4xHFSG2HDzyB+QsmYgQUUbev+06UpL5zBf7s+l0ytbWNt53eN9x/vwZ+U6zJwRfmpOQc6BtWzKJEHp6lTDGynEZoes8ve9lu7VDpUQfI8tlV0DFnqqqqeoaXRT6zliMApUDxEREkWJNF3q87zk8PGDZLOi7lmY5p+87Bm/K2eEhGyWnOhZQ4vLly7jKkmJiZ+cW+wd7GG3Y3NxkPBmvLFNXTeXPsxl95dQJwGeYf75S76UjZ+qa/T7SZ0uXMj4KcNZHTx8inY80oedzt6Y8eNHRBS9KJwLO1qTY4tSYgDTnYwzkDK4qWb+9ZzKq6PqWShswkt2rTUCVx4/qothXgSGPdbGYM6nHaKUkIzkGrELm6hgKOJBIudim5oTOkpmI8uTgcRhG1hJii3UWUiqZcr04DxhLzBlrNJORZs0ZnFb43qO0GcwF0EpjFKxNDM5Ezo8mTJShJkOOrE+mECNRTmJ4H9F2ABw0SltC1EwrTV2BT4aqdgKCKlEqRTJVVdF7Ae87nzAjR2UVvY5YrXC1ZTZfopUt5AON14HeAzphncGiSWPN3VtTUrqxGk9fiHw31IvJdccf84UeP4Btx91ZXvz4k8BlAjXYRL4864i8lQkpQRpINfFIdZiOlIhH/wr4CPJ7yqKqz6yel4rMVpSL4ENAa8X6+jpVVREXM4wxVLVmttjHGrsipB4eHrCxuU5VObqlZ3Nzk7X1dTa3z2KrETdu3sQ4S2VGTCdjutDS7BxgcqLtloTQs7OzgyYzWVtfZStaW5XzECyahpgilXMo4PDwEO89MSUOZzO01nQ+Mp2ukXOiXXbUo4rajpg4x61bt5gf7lNpVkSPYQ1gjKga19fXxYJcQcRQK03X9dhqjMqJGKLkfWtRbcc4qPaAGI4BhbIPcypKPCXAmdQxUBGKfegQDgLR+0JMG1SOR2OZJDbPFGcNrZQQd8v+GtSVw+sfHQOIU4gWotNwf4hx9Xg5JuLqumUgFQ35m0e3izIzFntvNShgy+eO+SR5WSu9sj4NYbCbp5Dkhs+SClFLs+zEBUEPa/TVDj6t0zqt0zqtP+o6BRZP67RO67RehTWwFdfXpvyVv/KXuXHjBp/+9Gfp25bPfvYx3nDvfVy9coWDwz1Cirz/A7/GZx/7DD/4nvdw4fxFppMJGdjb2+fs2XPHVBUvbQX0YkbwcNtkMuGhhz7J7/1/H+QDH/g19vcPWCwaqnrE3XffxfXrN5jPJG8opcC3f/d38W3f/m0nGJqv5Dr+Gd785rfw7ne/i3/2z36B5bJjPjvkrW97G0888SR7u3vMFwt+5Vffz9NXrvDOd76TN7/5zUynY5595lnuvOtOcs5Yaxmsho6DwABbW1tcvXp1BSwCK4auUpr5fMHHPvYJfv03fpNPPfJp+iDZW9PxhPvvu5+bN2+xu7sDKrK9ucH/8gPv5nWvv2cFTrwavo8vtS5ubBBSog+BYBw9EasgZFh2PWOlIAegXjlU9r2nSz0xGVzl6EIgKk00Ak7qGJnamkW/lIt+4/ApYoGRtmDBp0TQquQvFQtNBCeTw9oRlaIy0qzI1hBzwihFzGLHqXJm1gesTlTGYlISAKOSzKmhuahQOJVxzpI1AmAVMCLnCEnJe+ZMVgLUpZzExklLPmFSGueU5L1lRdv1dFmyHMeVxhkDDI0PAXaKg1Ox6CqWroDSGlFdDXkuxZoUwEe0NhgU2lo0mipA0lnsGMn4mKhLriIFRKzKjlOpAICFKV0EWQIwqSy5PyUDMcaiVCtWYiFnQsoCqDBYZWqxMU2AQQCdLNZOPhfgiozWAu6mAvaJnR7U2hSQS5qAEWFepyx5NEMTJ62ycNQKKFTFRiqRhz1HTxR2+QpQVNKAGoDQoiQFSpxiXt0vdqyvjOP73JkttFaE6GmaOTu3Djk8nAsoXNRdXW5FIzU0kfMRoOq9F8AxHeX5AFhnqSvDxsYGG+tTrBHgUtua8XjM2traClwcVHoohXN2ZfFV12Oma+uiRFBiLRpixiqxE4spYrIoC5WxorzNYo3YFYu22WxG0wXmswPaZUPoera2NplOpkwmE6ZrEx5//HN475mMpuzcuE6OCbRFWyP5ZdZijMPToHWFxpBNJhfRQYiBzfE6F86fZ1RV7M4PeP7550WFkAY1gzT/ei8NRYUmFvBTa43RkI2oUgQsUthsQUEKmvFoynS6xny2ZDabc8edX8v29nk21zepK0vbL3j22jVmzYxMxBqoa0sOFS9cu0UMhqq29L0oyLa3tzl37ix7uztorWjbJUrLeTCEQIqKrlsyn89ZLA44d24bSBir0DoTome5BDBYW5NzpO872uWS+WzG7u4Bly9eYm1tfZWRSVaibgmx/POEnKkqS+8Vh3s73Lp1g929fZplS7ts8d7jbEWMicV8idK7XL58m8wLxZIPxG1gsVjQtT2+97iJYzwe46yThnXwK2vUVxawOJj6lb9Wc4rklir1xdViX/glh+NYH73+MIEfI2JkBRu1ZmfpaUKkS6nYdga66Olioo2RJmQ+dzjncDmlUgqfI/ODfUYbWyjdkZTFVCMigZGxzNoldVUTQ0LrhEEsv0MWi+6oE9YYVIboE7lyArrnTETsH2s3KnNwAaZzIiLnMassykqG6Dgl0EZUZtqSckD5joQnKUefPc4o+tDjnCW0DeNKk5WhDwFlFHVt0ftLJpVD2YpMLwqyYsdLzlgLEzzb4ynrY8t0ZBhVBqfkHJnR9DHhMpiqovcdaIXNomLqvSekirbLaBOoqynN4pBcW7SxJN9BUhg9nK8sfduCMRgjzgGx7cjZoo1ktcm7KkwlqvqUMq5W9F3PWuxw1uJDIKsE+STB8bgS8fjtw7XQl1ovHpsvdV1T8KCXbXV9V/ITRZmWY5A1SDpSpOWYju2vo58rZ4SiSjwCJdPK1pkUCsgoawcfIt4LQO77Dgu0bYuzbgVGDkTJ2WzOxnTMesl6P3P2LNV4wo2dPQ4PDzm7vcFkukboPZFISj3jasSi6SEllsuWyWRM23vGVvKw9/b3WV9fJ8YoKsgyh+8fHGCtxViLbxpAgMe1tW1AVP+usqQkqjwfE7ddusjG2oQXnn2ayfaEru1IKQmBaLGALCBaXdX0y4bphqxJUAK+1nWFc44QOwHZc1rNVwPRDIRLVBKMyWX/5Jdag5U1nWi/jxM8iyUzx8ZoGbOBI3vSXGxMdVlTh+JSMTxWvZgwHI9UqSfWhWU7JFNc/lZlHCmtj+7PGbyQLVKhrw0gJ+roHDFYv8sHkPHpJTy65Lseke7EVWMAFo8AVJW/uGr5tE7rtE7rtL7ydQosntZpndZpvcrq+MJaK81dr30tf/29P8Lf+Tt/jytPP8N8vuDxJ57kzjvvZG1txPMvPI/3gUcffYyf/vs/wzf/6W/kHe/4Bt70pjdJfsoxxu9xi6DjTMPjrN7jf8/ncz784f/E7/zO7/KpT32Kvu9omobpdMrtr7mT565dY39vD2sMPnR80zd9I3/xL/4FptPpH7oh8HKt4wCpcxXf8z3fw3w251/8y39F3wcee+xz3HXXXaytrfHss8/Sdh2/98GP8PgTV/imP/UNPPjg13Du7Dmqqjrxuk3TsLm5uXqPwboGTjZHlFI888wzPPvMNf7Lf/l9PvLRj7O3vwdKmqbbZ85wx5138tyz17h+/bo0eEcjfuD738U3f/M3gTqyv/3jdNE2MpC0YmIrlNaEnNApkJQjVROUyhgdS46ZIyphMkdTU+eMtobYKdq2J6ZEJNH2nvV6jK0cCVi2PX2OaAPrumKsLQlN8gIUKhNQWRRNPoGyGmclcMZZTWUM2VhR56REZSqyFkCl0k6aGjoWsCoTfCRrhY+RaT2izloy1FDkEEFLRlku4BbFbi3lLPmEORZ2tEFlabwbJcz3WovVaDUdia1bhpyC2HJqQ+8jiYgtoIRWCo3BqiQ2p6XBkjJYFVdAl66MZKUpVXIiFSqDj0nUnUbsp3RG8uSy5BJGpQnJE1KmTganxNYwATEGTNarzB+jDMRUAE+xp0r5qHOYc6aPHu8ztbYoo8la8rFUzqQo9rZoI9k0CpQ1YsmIqFLaLMooabqIukuXOCOtNAkt4rZ0NNdyfA7MR40cBkuqNICGSpRx8kwyqlhIQUiBlEWBSlZFyZhWoFvKR40p/TK2dhvq2WefEDWiD9R1jdKKydr4WNZThFaUGYPywvdB1BdkcpKMw0ntsM4yHo9ZX1tjMp1iLaAU1jhGoxHj8URyVJ3DVBXWupX6VBtRFmmtJdNz3OGsIvQtKicJ9CywrwB1gZAybUyEEOl7z7JZ0i2XNE1DjGIZZ4whu8Th3nXm+3vc9frXce7ybShlCAn2bu2RNYzqGqVh6TuycWhjMUahjQKrSUZj4xhNQqmIVYbKjNncWOf28xdp+57rN2+Jc4CqSEXxmsswSuV486XhCQmdxcJVKTDalaagbLdzdpW/XFWOzY0tptNNUPsk3WGdxZqKlA0RTcyZw9kei26JUlBZzbKqyWg+8+TThNZTr49pOkgxYRQcHnZcu3aNtbUp3su47fuetuk5PNxjb/8mTTNHa8sDl8+iU6TvA1pZfEwYJ4Bf33sWiwVNPxObOJ1lPI3GWFcXpVqk9x7ve3xowXp8ajDGkZSlbxZcf+E6i6WnHo2ZTNdZtgtu3LjBfD6XHEWlqCcjfBAlbIwdqMRsdkizbPA+ELqetl0yHlUYa0g5EEJPjJGqrggh0fevzIzF45WLyvrLWkFkUf1IDc1zIawcL11U3YuYaH2mC5FlDHRRLFC7mOhSpA3w8PUFTx4m7lubsOh7nEpkH7Ejh489sUu4aoSylrquRVGvRcmT+l60v8mQNGAdbegxCrSxYqNdCCCSW5rQxhGjKLt8TGgE+IjFElFpReWMgOApiBIbhe97KhLGAMXKWWnJNY++I/Yd6BGBSNaZHD1ky6hSTF0hL2g5H+jSnNdKYUicGzu2K8V2pTi35lh3MC75yDkmnDXknPC+R6PxMUlWr5HjPQSPrcRJYNE0q+Y/WZT7gwIKFDH1aKXo2p4+aIzOktOcWjofUbZYvxpNsAJEzJd9cV5Q2OiZVJq9PoM6ssA8fg1y/JphWKt+MVvT1bgs9cUcOU4Cji9/AKMvVqgD8UJRQMUCLgo4eiw3cQAby+OE6FkUikWdOOTECijZHxFOswBkfS95eK6qaPcPVkQe59xqLZWSKHGbpmE82qYej9nY2ODwcIaPGaM1VmX63lPXFmcVk401dFL0bcvG+hqucjTNkqx6Yu0gZ5ZNw6iuxe7UOZnfl0tRLVohqMQQSMUe9fbb7yhW5oEQe3E1iIGUNHVVMz7jeO7KE6t8X2stXdcVV4CibJ9WktubEt576pGoAQ8O9rl27RptXidqhVUgyvxy/BUQT1FyWAu4Zl4CWBzyWZUSoDyt6GSsgL+TRKp84nlmZYuaXnRdLQCfVpoQgmQxwhFgXIA8+cx6pXjV2oibSVFZaz3YRA+9gvL+SYiwKwcSjgGgq/VnLrnWGbAr8tuQfTnss9XYKdthjDitaCVZ8gNo/WrpG5zWaZ3Wab3S6hRYPK3TOq3T+mNQDzzwAD/2Yz/K3/zJv8XO7h5dM+fqU09w+2tu55573sBnP/MZ6pFlf3+f//gff5fPPfY57njtHTzwwBt5wxvesMpXeCmG8FApZaqq5tq1a3zoQx/mQx/8EE8/fYWd3T3atmXeNFy4cJHz589x9cpV5vM5KLFDfOCBN/HX/tp7uXTp0h+e0f4KqUHB+X3f/27mizm/+qsf4ODggCefepI7X/ta3vjGN/Lwww+jlGaxmPOxj32cK1euMB6NefvXfx1ve9vb2NhYZ7BAHCxKX9wcOQJ6YW9vj3/0vn/CrZu7XL36DMZUpJRYLBbcc889nDlzhs89/gSHh/toLe277/ve7+U7vv3bqev6Vftd/NcqklZKOp0Vo2xIVnLpJNsDlHICVuiMLaCSVgplDeTIucmYTa25GSMz36IrzY5v8FEah5XSVFXFInU8397igjrDRl3hl57UOxgbaids6pAyIWZMSEzqGq0yPnlwoJMpuU6ZZMR+qcqSHWi0koaD1gQyMWcOuiUYTWUnzEPHqHL4ELDWkZUix4i2Cp1LfomGkCwoad6pHMlZ8lLSwETGiIVqyoyGbBbtSDniYyDHzG4fIfWMraEympGzRDQQsEqAOIMml4ZLymIf2PY9fcxYZ5gYhyrWTr4opeSxJbNSWVSMVEoRleYgNOxFj8rgtKMyFUZreiWqQ6sUxEzKSGaiEiWbQpGVRZGxaMZGUWtocySW/D1jHEqLteqQR6P/f/bePNi27K7v+6xp732GO77h9ns9qiU1GjCIIIdJBhOUcmThEBNCnIgK5WAgKVclqVTxB5D8kaHiOFDYqfxNyB+pCpZDiGWoAsUUU6BizCyh7la3uvt195vvfXc4wx7WlD9+a5/7WhODE6kl3V/Xq37v3Hv22Xuftdde+/edKNazRV0TEFBUobFW4XMgpET0gVo7khpzEaWSRsCOwgpXOROKAVbBPaGAoblYTqWUpEmlgSjZb0kpYbYrQwqBFALGWmHJj80cEPVIHkG5N/+1fnR8KortEFn3AzEmjNWbLKWqqgpwNxRifGZra0ZdW6q6wln5o0sG8EjYsMZiXMYYS+VqUb1mJaCisfI9I8pUydmT71eXnKOYYN0N+CGglJHMzNKIHfrIar1m1a3o2p6u6+n7oeQkRSbTCTvbM7bmcybTKco1dGdnrM5OWZwtwd7H+4DJ0K+XhDCwt7cnOVJBGqVaCdDprCUqTcagnKXSmd3tmQAjWWwRb75+E20d1jq0MaSYN1Zj431dm5L5JCFpKFWUzloASGNgOplgqkrsXY0WFW9KotZbr4lRc3T8gK5bobLCDz1+GKhrzWJ5VGwmU8EICikmJR4cHzNxNXERaVdLrAbfr7h182WODu8ymTzOcnFC27YslktOjxe07YKzxTH90NPUE27fusfp2YK3vu3tXL16DUVnSdQAACAASURBVELg8OgY78PGNnVST8VKbxALZmOdWMcOw8ZK9+z0jL7tkAxVh3M11jiOVyf0/UBdV+zs7rC/t8srN25w69ZtlNLMpnOssxsVTSpzS13VVHVF27WsVyuiF1vauq7Fci4IeDQqFb3vaLv2C3qN/XkrbxTB8Ll0XEqN9op/0Tlm9At++P26gExZFGwm0w+eYYisfab1kS4GuhAZUqKPmT5mQk7caSO/ffuUZ565hGNApYROPf1QgQrk6Alo9KTGFIFNLoAcVtEoRx/lvtcOrVjlFjA+akckI26lMreGmDAg4EbSOKdJWcu9PUMcEiYponbkPGCSw6cVNnUoq1FaYVVEJ7mX23LdBOVIOmKyAZWJKmFNxbTKWBtJqiKzRo8EIZ2JWOrUsTPZ4dLWlO2SxdhoqLXDKrlvBQ+uFuVgVomsoW17mtoSY8IZRYoCQlbOAUKYCX3CKMOy76hdJe/NBlsbfDas2w5nFc5qAViRdVMqKjrvRT1mlCbRY8wuk7qmsS2JTtRPD5EZZXy90ar/YULf58tf/NNee/i95zasI1D+5gUXr56+XMRjMni7wRfwJW8yhDOiMBwN0c8zftO5urH8P8a4EQuPWcVj/uuGZHpyjF88hlFC3nIaGqeAyNC2ohw0dbHMhXoypetbFsOSk5duc/nKNfbmOzTNFlG1+M6jTI3Fsex7AY1sjZvu0vaH1FZx2q4gSX7uMAyieR0icbHiyt4+y+DJwXB2ckrbd/iY2d+7SlUr+r4Tgpdy4uhydkY9nXF0dI9qOifN91gsjrhy5YAcFXdfv8PVK9cIUTGfzDBVw3RnG1c3BAzOaE7WR5JnurrHvjmStZbRmCSxFVqfg2SM1uEPPcONw+8cTMto/cZ8Wp0GlNKQDd4njLYofZ6LOF4LuaimHyb8jj+PI5BclIzGGIL3su6k5HNmzgE7ZI2RYZOXqLKMlzeOg7ghrY7gdcKhlaaZNOf7ZywynyuGIWCMxTJuB3JOKGc3jhKSJ20Y+rg5jhFkzFqiDpRWcgwXdVEXdVEX9QWvC2Dxoi7qoi7qy7yUUlhr+fqv/zr+6//mv+JHf/THOD4+pl1HXnxRlIt/9a/+a/zWb/0mzlWA5tatO7z88g3+xe/8Hh/95V/lve/9V/iW930jV65c2SgrPj23ZBgGfv/3/4jf+PXf5Hd/73eJMbJarfCDKLbWqxVf87Vfh9KGP/mTj5OCPAAMw8A73/EMP/GT/wNXr179srYzGY9tb2+f//Q/+0+o65r/7Wd/jrPTM5577jmefvppPvCBD/Brv/arnJycMG0mGG157u4nef755/n5/+P/5K1veyvvetdX8fjjj/Pkk0++QSEKkrv4wgsv8NJLL/Gxj32Clz71Eq+8/hqgqaqGk9NTlNZ827d9G6enp3z84x8vTQexqfyP/s7f4d/6m99FVcmD8KhW/Mqrc0b8EDxWGdCS1yUsXr0Zp6O9kTWm2F0WHrKGuq54DMVurmjDwCoMdC6RfATriENmdzpjS1U8aNdUSmGVZhU9adnRTxoimXXXo7UlEHFDz9a0oVaKtO6J5SHbKU2NwUQBGJUW8EgZsSMyyD5e2dkttmORxlisUihXCcvdGBY+EFrPtHJMq7qoEz0YUWFFbTBKgEeTRYUSVSQpAQKTkQaEUaaAd6JQvOSM5JslOb9diITkUSDKBG0wWqHKNrVI+Jg4h6ej63vQNRNXAZbKipWqADuZEAPoJMeqDDWa3WrKHBhCwKfEkDxkTaUtlIaaKllxJFHyJcSSdKNYREmgXYbaCJgckpzbQC5s/0RWxWo2PQQEFga3QUsfUhkUGQOEJAoQsVuVT8pKiYLlDX3L0fZPWOij8k4paeSO+31OWM8lH1NhskZVTrImlVh4ZSjZP6BUAUT1v0zT/wtXvRe1ilKGFOW7Sd6zv79PVQlp4vDwATlnJpMJ29s7PHJwgLEACWMc1lYbwNAYAbSMtRuBqIhDNahzqzdRc2oEXpM/wtw3JRMIclLkrIk+EGLk+MFdVqsVXd/hB08/tKIc0hrnanZ3t9ndmzOfz9G6NHST5/7tE5aLpaifQmC9XDOfT5nPZrx6dsT1gwNefe11lqvVRkGhy5jZ29njZLlG2Yor16+xPXHcev1V+u6MlBKNq0UVoYqVrjKFGJBRSo4l5iTwvtEkGV5y/Cozn8/Y291HKc1isWS1Wm1UL2PT0Ggr2Yo2krMCDCom4rCm61oeDAtOTu8TggdSAfrkkTTlTNe26KwxIROGnp2tKTl1rBZrhqFjvTrjzp2brNctXddxcnxG2y1JOZBTZB0jL37qZU5PFxw88ihb257jB8ecrRZMJ1PqqsZYw2hdF+jEOi9n+vVqA5TOmorTBx4fMk3dUNcNs+kchaZyjqefforJdEJdi92fflVLNhSa2XzK3v4+29uSr6i0QmUBT6aTKScnp6ScaSYNO9s7bG/vPNSglft4Rs7F6cnpF/AK+4vVZwVuhHYify/qYf6l13fnipjNv7PcJxKOzke8yix8YO3FDrUPCR8TQ07FplrhUfzCC4d802OXeFeVGFQFocVVW6yGAbTFpIEQB5mfQyQmcIWIgRLFzJAiM2eIKUBR8vmQcBOHDx4BPw0+JJJKTJxFoRj6gM5JxkSCiBX1fJY8vGEYCAqc0qiY5d41JFwFeegwORJTRCm5j6HYgNcpy70wDJHTzm9UUqQg97IMl2eOnUqz5TTbDracZmIVlVOEPmCVK4STjDWWlAY0km2bk+QuGgy6MhhrWbUBZSjXjkPnTFDgkxCLYlJUVlE7Q20dMcVCLIjitmANJkMbeqbNnMF7yW7LkRQjlbVYrdF5HEtvHEef/jzycBb858pi/Gzv/dN+PiqyHlZdvRlra1IJaIQo8SrXCKAUQrHmtSgMKUrmLjmTtFjvZ13IAlrcMpRVxCQAE1nWljFGIUHJL8tVqTK3XnudtzzxKHXdEPqOqmlYr9egFdoacvAsTpYcHFylMor9gyusWs/BwXW8D9y6fYP9vX3m21sYB9N6AjnTr9f4oQcSOzvb1FZxcvwA72Xd2PuBYWg5XS6xGXbmc+4eH+MV5EEsOVfrNdpYdnbn+BCYTKcb4Cz4QbKFlaiEd/ZrnnjsUU7uZiG1FbtShccoJ8rgaCV7UBu2ty/hZnPCcsH9Z3+b3XCEimWdEBVGyfNUWegJoSeIWvANgDgPPW+NwysVpfQmpzFu1hq5kNaMGufX8XmkvL2om3PKsq/pHKTUSoMVNXP252rA0cUiJZmftFJYU0BKMsK0AFJAZY0yCmULCGrKfrvzw0hEjMkoRMVvrEVZcVnICU77BbWpSSmCVeeAZxoVmUK201mTSo445M35iGUtrqC4mlzURV3URV3UF7ougMWLuqiLuqgv43rYFkRrzTd8w3v5e3/vv+W/+PH/ktPTBUnDp156iftHD/j2b38/zz77CW7ducn+3i7HJyfM/Q63793ltZuv8w/+x/+Jy5cv8/RbnuTJJ59kd2eHrut45cYN2rblxo0bpQEj+hpVmNr9MKBNxV/5tm/nhU+9wM2bt4SRr8APA+/8qmf4qZ/6Ca5duwZ8edttjpmIOWemkxk/9EM/xIc//HPCDA6Rlz/1EsdHD/iO73g/L774Aq/eeFWUnosl2l7m6JVXWa47fv3X/m+8H9jZ22U+n1NVdbGsCgx+QBtDPwy0bUvwHmNq+r5ntT7jkevXeM973sPv/vPf4/DwPplErTSTieX7vu/f43v+ne+WHLyvcEsZVRS6YwNLrH70+WtFRTb+NikJQKUFg0pabDKzhqwSk6yZm4a9pmGlIqteLNraMNAvI7WrmNYNISScM2RlsMbQeU/Q4EuuXFCQu56QEvvTGU45lMr0IdDnTG4aTIYhBpxzAtIZXfIBwSqwGYzVYreqFLoAf6apJKeqqRmCJueIjx6lBHzshkAmMautsIp1JjJa3GlyllxDOTOpWNgJeKdVpiLhnCVmRcwQo9hyojUhZWIMpJRwxoj6yqgCVMBePSG4hujFZrXtuw0w4rRBG4NVYrHYp0D0gVwpKjRagTXCeE6cW6qmJM1isZFSBCUNWo3BJEil6ZNyATCLDatCY0f2tsrSZC7NkIjYkGlrQctni9p7ZImPVmJiN4kSm1qyKDS1VqgkmYsxjxmLpZn6ELBI+ZlkN0plUul1lkzH0mRGaYyR/EdjpIGdRxC4WIZuVBhv8hobu6OyC6VQWdjxIQRCCDzx+BPMZrNNvuzR/Qc8/fSTTKZVaSSysRwb8+sU0oDTJecTKEoGYf8bW5VmnYzxUZ2M1gwhMIRIiJEYI3fv3EEdHXJ6fLohZhhjcJVhe3uL+XyL6XTKpJmitcMPnuVywXK5YBgGlusWWzmuPHLA9tY2ly8fsH9pj929HY6ODrl69Sr37t0leF9sEcWadWdnh5gS2zu7PPLok5ysF7zy6uuEtiUljzWWrJWQIrTG2mpzHLk0IyUXVG+amlVVoZRiMpmyuzdnuVxy585dOT/aiDoyiyVxHvH50pzshzUxio1nu3pA32kWyxPadsFqdVLG67liQikB8H2MAspoICX2d/cE1KgdV65cZntrm5QSXddyenpKBiaTmtOzlhgSxijatkNpzdlijb57l8EHZrMZTd1s1Kex5DOJFWCk71uMdlSuwha1hDYwnW1R15bptGba1ChluHbtgKZpyDnRD73kIVZuA3BXVcWkaTBGMrzEhs8jAhGF0Zqd7W0u7e1T1zVaQ9/35BxRStYKKSf6vt+oNr7UarTVg3Pl1MbK9C+0tc1Wz18evXuzQP531i1Tq/Apsgpyjx1SEsV/zsSsSm9fczwkfuYPX+O/e99T1HSEKOSAmKE2GvAMi1OUa6CaYG0ixEhTV6Qo1uG6AIEaXe4RmawjoRewMwRQZJxWZJXwKeOjJXqwEqtMVpq+9zJ3p0T2LZDRRuaeqrai/A8DOimS8ignF1vMiTgEEpYhKLRKDKkjRVgHz9kgYyeGAErLXImAiTu1ZXuimTlNYxXTylAZ2R8fB4gaEyO1csSsNrSKmCNVZcUiE8lss4X0ZK0ix0CImRQAJXaFY7YjOWFNJkaF9z06GWJUxJDJ1kCyKBUJOZJI5CT3LskIzMRip6vy575fPaxe/LNmrz0c7fC5tnn+uyMp5/Nu8otaE5s3CvJkZH0FCSpVnAlkrpWvxW2O249KM86tNsmZmMSF4TxrUZ/bjZfXojIcHd1nb2fGvKmxdS0kOyXzsQ8RlxM7W3O0SnTrJWFoiW6LecxMmpqcB0hr+s4wd46ha/GxxfeDjLeURJVf1Wzt7nF81tJnL8AYitXgWS9blj7Ls5DTmOSJQdbIB/t7ZAYUNX7wst7SoravGof3gbqynDw4ZP/yJXbf9k7u373NfDIl1R3GZHLyGF1jjcJYsVqlqvAx0beB9tYn2a2qcrXIaVe5AIblWSKfL49lzijnXOvSmh3XNggphcgGEExoGXy5kN6yQpVcTK01OY5jubwnyj3OppIhntJGOamUkmtOK3I8/4TN3woRyuSI0uoNxGLN+dwupDlZu+Z0DuzLPd0KOREBM3XSqGQxGEAT8wIztMSyBt2oaMe1eSqZiyhi8ih1HlUgBDq9ASC/nPsHF3VRF3VRb+a6ABYv6qIu6qK+wuq97/16fvInf4Kf+gf/kD957jm01iwXZ/zKr/wz3vFV7+Dgkau8+uoNJs2Utm1xznHz1i2stTjnuHXrFrdv3wZGW6dMTJHgAyEJizrnjFHSuHzLo48znc34nd/5HdbdSliPKYE1vO+vfDM//uM/zsHB1S/yWfnCV86Zpmn4gR/4D/nf//HPcXJ6QoyJoweHfPSjH+Xtb3877/m6r+PWzZu4uuLk5JjJZMrt27cJ3nPt2jWss3Rdz3rdFgu6ILlYMUojCbEt0tqys7PD448/TgiBf/bLHyX4iNYCTrztbW/he//df5v3v//9b7CQ+kqu6EvDHQFmcmGojw3SmIJk82ldMkIKAEQBijhv0uuNCk9hc2bbVuzoCq9gHQPrFOn8wMlqxdZkynHX46yjipqmqVDO0prAaug4GwYa54gZuhjpdGKWNFNbM0RPILOOnlXfM6eoCqPaNO2nphbz0JQJOuKKYklTGnZKM3UwWEum2DzqjMIQfaDtB07XC3a2t7BaURldwKqE0YocxxxERVQCHKhiFaqy7IcAskpUcqMFIqN6LuNjou0HaufQCChjU9mGlvdXtSUkCENgiEjzMSUsmpmtyRlsaYQFpA+jErgMNiu8VkXtkVBZVCjroRclprKiRNOFDY4i5lyUm/K9JiRrUsxS5bhiafSOoHwKgawVCUUqx5iEUk5EAFJRMCpUTihyAWUetq8qY/AhZfIIrqUxNxDO/54fbt4XwGhUeWRpGhcDW3TZd3GWG7OV3tzl+xalNM5ZJs2UZtJQNzV1XQPSWFot1xwe3sMHT9d1TOsdQImlaTk143EDxUpUbSxFUZLDuAEutSkixdLQQz6/73tOT85Yty1Hp4dle4njkyO0tcxmOzR1zWQyoZlMcFWxx/WB5WLFg8NjQlB0XSeKj5xpmpqrl68ym9Zs78zZnm9RVw1aW8n3Q2NVxbptN4Ce0RpTWWYFtAwYXrt5Cz2pcc2UMHSQQgG2pSlnlSljseQ8KclVPYd/RFm3tbW1AfFu37ontr0pi7tBAdkFkxRAVk5ZJoSOEHtS9qQUef3OCxij6Pu25Ah6UvYbtTdI47CqLNPplDgEyIFEpPee648+TqUMi9MHDF3PerkipcTOfJt1P3B8fEhKCmtq6nrCdD5hZ3eP7Z05k9kEM3ghzBi53lLOxDDg/YDKgWvXLrO1NaFyjahE1z3DMGBtLSQHpzBGUdUGZypMZbDWlAzGgRg9OztbvOvd72C9WvHgwQOMk3GiFMQUSgMerHPs7u4ymUyYTacsFgva9YpcwFPKfJJKHueXlmvAGxWFGxvJP/V9oxJ4rIeUJ6psM39+slNMmRuLyF8+2CLEljZk+iRq8JhEPxnyOeCplOL37y75uRcP+aGvvsqqW3J4cgzNlBRFwWqcZfBLIOGqmqw0gw9ARmeFQ/zjfRCyERic1vQ+YGw5GwpW64HJpGLwiZATIXpidqSYiarHD57gI8qCVomYgRhprCXHQIyeMPQkHckJprlCA/0QsC6RtaYbIpUFZS19XDJkyzrp83lMZVJWGKXYtZmtWjN3hq26ZuoMOUSCEWWgAnovZATnEkMvOH9MAkwOQTKOU7ZoFcv9L5KwoMAHj9WiOCRnBh/pDDgnFogxDigt93afBslWLoQ2rRTeizV7SJnJpKE/WnDWiWWt3G8/bdR9DnXiw4Dh54ty+LOqGs/Hc96QUt6MlYb2fB1f5pEN8FLOhU+xAEdqs25QnAM7Wht0sUknjq4JmVwUjrJ+EHITSSzJc4q88vLLPPXkE8ymE/a259y73+NchXOO2LYbS9a269ja3mJv/wrOGkiB/e05pydH6GZKv15ST2asFi0xwtCuWa+WAmhqTcyK6Xyf3/+D36cxjsv7l2h95GwdePXOa0wax2xe0VQKlS1ZOdCGtlttFJzGWKyzYo/vhRwydB1D8Ki9ber5HgePPMrh7ZtUCtykwTYNyhkCCdtMmO3u0fuBnAa602PqavKGvPtMxjgnRBZV3AWUKEJH1d0GhFMjqUnmw9GRAM6/u6hcGf8CoIvNuTzvpWJtqlBCeivfGeV+osozTfmmhdSaKA4s46+fEwLHMjpshIijorCsrBF+lZH3Z1XWT2oz7xhty+eXqAGtMYXop5TBWIPR5w4CWZdrLeXzfRfbBFR5pjKqWDTnhEJtRJTjc9hFXdRFXdRFfWHrAli8qIu6qIv6CiulMu969zv5sR/7UX72Z3+W/+ujv0LbDWQUzz73HJNJw5NPPoHWhtVqQc6iWhiGgcVice6CkhMpxtKoFBWOqyp2dnaKOmOCc477h4ccffKT0oQsljOPXLvGBz/4AT70oQ9x6dKlcwbkV5hKTmvN933fv8/169f5yD/5CH/8sT8uD37w3HPP4eqKt771rexdvkTfdcQQqGqxrDw+Oy2tOPlCRoa2qJgy1lomkwmTyYS93X1CCLzwyU9ydnpKjAmVM3Xd8K9+wzfyt/7W9/DOd74LuGB8juWL7dkQPKYyhBSKHara6BUFoIvlgXwEdHKB6CjNvNKq15qkCoiRIFXQJMVEV+xbTWRKu78HIdEGj46ZkCJTY3HW4nxkOhUVVvaenboi+oFBZapsqK1kHFIUMa3ShDAwayZUTnLQYg6s+x5nNRbDqu+YOEfl7Oa6jmFgcBZlDSZnrELY0Dowry3T2nLUGs5WPTlnrHVUlaUyUFnNmE9otSURhUmcMikFlHJAErAsR1TOOCOseqUtOSesrkgorLFopfHeE3NiEQNaKxqtMVlhFdTZkJxliJGQM30MrDLopGi0K2pRAe1yacL4VKyUkqgQNeeKhlk9pQ8DfYqSgagSlXFFzSagSSyM6pABlbAYtDIb21m0xuLIhVUdi4rFJ88QgyguTFEzAjlHUhZgOmXJLVJGF6BGMhYTiRQTccxMzAlyICaxn+Wh3J5zNnw551D2JSJ9mrRhySsEbU0p86Vy2R9cucR8PqepGwG8+g5fMmNHS+71esWIG6YUCENAo3DGYYzCh0DIogqLMWK0LoATm+ZeSllsUrUpChjR4Xof6OKak5MTzs4W9H0HKHSlePSx68ynU2aTmu29Xba2LkHZpvcDJ8cL2q6j73oBebPC1o6mrtnd3WV3d5fZbEZdzbBOlDpGaay2gCGERAiZofebbVht0Fqxe2mf6088xssv3aAdEq6Zy75rI8B/8JKRlDPGimUsSZQaagP7nINAVy7ts7e/x907d+l7AdlEUevEMjbrjSXZxhKaEUDKRVmgCKEHNCdnd9BGmpDSEJQGpbZ6QyjIGepNZqOh75doq7HOYd2E9mxF8KnkPhqsdZydnbFYLUveYc3WfIfLlw+4dHWH3d09qroho8W6ryj/Qgj0vYCek7qh2pqiNPRty4N1vxlrOZes0hjAWZwzWFvgeCUgSQhelNY5sbu7xbptuXfvNsvVGfP5FGsNs9mMrmvxIRBDomlqZtMpTdOwXq7ou14sohHr7JwTKUI/yByrzZfSuuhhgPChvOfNfCM/yfnTtYtvBCRRDzWIN4Bi/rwgoybxWlfxl4k4k1jHjEqRuFHvgM6GrGLZBwHaPvyJu3zN1Rnv3TfMbeS4X1JXjoRhSAMGjfUt2YC2DSQB9FNMSMSu2AinlOh8ojIKozKSgRZEYZUyMWSsE+tBYwztKojFoA+EbsXaZ+xEC6lBZbp+jakq+rQUkC1kTGXIeaAfIk1V4enQdsp66CBpep9QwUA2LPvA/cV5Pmco1qmGgYOthqaqmDeOikRtLR5RuiciXYgoDe0wUDtFToEuwrqPWKsJMWMNdIOA6miHjwaHXJ85JmytCb4AAdahycUlIJGMYmJrVm3Ch4w2GZcyOkcwDh8z2gTWvaYmsIyGdTsU4tZnAn2bofJnVN1/tizFz1WfdU2c1fk6701YOaVi3yv2yspVAgpynsNubIXWaUMmzGQBuJPHGBmz4zZyyhvASBtHiEHAKWGlFHV5IMVIO0T++GMf493vfjcheqyrCalnKHbCRhn6dkAbiMpQ77Y4V1NVhpuv3pAMb2XZ37vC0K5pnKWNA0PfEocelOLsbMEQItgGbRqUcSzXA/3gaaa7VL3l9p3XuX5tl3UPOjtMUijlsK7i6MEROzs7TJoJWivatmXSzGmM4fj4iNlswsnRfXyyPPHEEzij6bs1d45Pmc4j0+mUa7uXMPWMs9WKlDJ1GLj/4icYBskyfXiMhj6glUZpCtlOEVLc5BbmLDELbN5Tfk+LmnfMvhSwLoESItnW1pyhkEhzLi4gxToVLWtesUJWpKQwRhcFfCE/pizzV85iSZ4zo2MDnGfEWiP3+Rji5rlG1pgjeVAIMOdq3nPw33DuqiF26bGoXcEaR+sTxgSyypv8TqUlr10VMqEykmVOchvKSTYyx+qyv6NK86Iu6qIu6qK+8HUBLF7URV3URX2FlTAEM8888zb+7t/9j/nqr343P//z/4SPf/wTaK1p12ueffY5JpMJ+3t7OOvY2d7BNRUARmv6viP4gNVi85WKBUqIkW4YCD5wcnyX5WJJzqnYoWVS8nzTN38j3/u938u3fMu3MJlMvrgn44tUmwf5LGzsD37wAzzzzNv4pV/6ZX7hF36Rs7MVikzoe1547nmapmF3fx/rLLP5jEvNRB7y06h6En6/NWMTfMxWyfT9wPPPPst6vRbwI0W0Uly7dsB3fde/yfv/9e/4DMXoBbgIXZDslDYlQrvCGUOTwaSEMRptrDCQjS75Y+PDeFG1ZVHlAWQrDGStFBqxHk1Kk7UAQSkGtDPMcgKjmbmGrCVPhJzQGirXgNLsNbWwgAsrOaosH60UytkCqBgmTsAtqzUQ0Tajsaz8QNcNzGZTlNKs+yAZm0aD1vgUcT5inKUymtqKKhMVcMaQcubKtCErRR8iQ5RGYesDrfJYawqOqtE6YY3YseoCwkoVpVSxix2BBXkBKp2KVaUCDKBQRuNDlKyq0QqKWIRkGouAQ0OM+BjpoyekhLa22KYlYi7mtRl0FoAzpkSKmaTAGcfUNUyAGBNDLHmN+hw4gYwyCp1UsX5SG8VgTAh4rDQhiaJRohlLvmVRtMXigxXH5k4uDZSUNlmHmSg2jbDpwktjPktvXWdyjCRyUVya8cy+oSk/2qYq2NhTnVupjrZmol7+Urjst7Z3Wa/XnJ4tGQYBY7Q17OzsoLVmWhRgWkvDTmuD0kGa28ZIlp7SaOVRKqO1ZE2JZldA1xRHSzHFkBI5JYZ+wXqxoGvXrNsByFR1xfb2FG00VeWYTmfMt+ZU1QSlFet2yWq1Zr1a0/U9OSecq6iqmso1XLp0WC/rxAAAIABJREFUif2Dy8wnU5xz2JKzqI0oTZXWYp0YPLFvWa1afOt5/uXn6YaBxhoUnu0rj/LMk0/wJ8/eoCdhq4yzoN2AZkJslyS/lhOoSmOyaBY0MudkZaiSRqfEwVNXadwWn3rpZUagKJsKrVIhshRwRyVUToAudnJjU1GjsBviEYjKJSZQo9UbogrVWcgIzgoRwGWYb19Dh5ZVu0TlgM1w97W7XL2yy/bW49y99xqL5SkxQvAKax1N43jyyae5fv0pZlsVdW3R2qKVw3u5MFPKrFcCHFZ1zXyyR86Z1WrBnbt3eO21V7ly5SoHBwelSSsqw2ZimM9mYllqa1LwKGvJWeHbntAP+L7j5GTJa6+9xquvvs50OqVpZszn21TOkIMiDpI3N5/PcVW1Ab4hEWPEe09d1/iQaLuOk7MFvR8eurd8qdW5CubhqSXnXBQ5kMXj7zPrc6kTR7/dDcB43soIGu63gZceKB6ZOV5c9nRKg8SySp6tEpLBuP4yKnLkLf/LH93j8W95nJSXTKIh9UtUPcNHzXyrou1WmF5Rq0ISShqfNdFDnTSkSIqisos5oI1j8IFsLF0U4C7EgNFGbFmHnkYHUkgYLdbXWUues1FJrsvgaVOgcoYYM8FHckxUtSFlOFssyRaG3hNiImZNjImYxA7/LCt61CZ7cSTR5NhzebojxBmlaVyF9x5jHZnI4MVS2lgHaJZth7GVkAhJaOcYfC9EQKWYNA3LzjMMEWMVzlW0XUeyChWTgCQRkgG9wTTELtlsZJ1CdjCNIbQ9RtliLevwoeWlNuFDKFmlbxxLn3WY5HPCw58FbPx8a95P39aXwvo4KU1Siay0qOUy1HVT1NpCVPJKcsBTIXWGEFDWUVlHDJEQA0PM50r/8RpKkYzeqN1k/aMg9Jv1lbEVd+8d8ugjl2mahv39fVbLFWa6TVU5XGXJOQrQlXra1uPXYqm7XrQkfcoweC5feYR2vcL7yGpxymrdsWx77h0eobTh1u0Vz3/yJbanM/qu59r1PZ7/1EsMUdNYSD4RMKzO1jBELu3voLVja7aFH4ZNPra1jvW6xRhN0zhS8BzevU3vsygpL19hvrfP7sGjECPbOzv0fQ9DIClQsePFj/8B4fB1smYD6G7yPpXBJyHHoSTzMGshfI1Z2TlFRlBvVOMRxSEhRTakU6vEMSWlgEqOFIXEk1PGKLFcNtqUtejooCHzjCIyEj6EXJTIyW+ypJXWG3AQZJrVOUEUu9E8WqEicymqUOBSJiWFwm4oIiPpVZ4FDDFKzrnWGoUQMsOgsShUUKB7VLGTTylhq2qTxy727Bk1uq+Um4Zkx45slTfGv1zURV3URV3UF64ugMWLuqiLuqivsFIFkADY29vjO7/zg7zna7+WX/qlj/KPPvxhjk9OBWBsIzdXK2nGOouuLM46UkrUdc1kUrHqPF3bCdBRV9SVRRtNIrJenhGDqGqUyly7dp0f/MEf4Ju/+Zu4cuUKzrnP2K+vtFIb8ATe+ta38v3f/x/wvve9jw//o3/Mr//6r9P3A9Y6+q7l6PiQra0tlILT0xZCR0ax6juUMRiigDKuIgyelBNtN+B9YOIsCsmTmkxr/tpf+zf44Ac/wFNPPbnJ0LqoN9YyeJLRkkmWLd0QSDrjjMFaRaNcyQ4qoGJmw6RPURi3Yt8DOitUSiV/MBE06JJnkjQoo0XRoc8VHUlndB5/Vtr7xQIz50w2JTMRxMrIGAEhy/5X49BSYkVqSxNJ20oM27Q0AEPJOkIrjLVYRCUVUySUxoiPAaMVlZP8sspIzpJ1iqmzkqUaNTElARpzRmPQMYutWyz7TRDDRK0lPypnbLFOOtd6Kjkgir1saQpaxFJWcpcEyBNTNgpwmUBpJspQO0PMmZDkXMUs4KGA8LrYScknSt9CGq4xRawCXf7LRSk0WpPGonpJqQCfShNVJqskqkMS4iaqNgJWrSBljVLSNBNwNReL0iR5j/lhBYYudlLSWMqo8/wbkXnJmCtAqmxrVCyPakR1rp8tf1GcEw4+3RLu3LbrzW8jdf/+/Q3jXlQUgFY4597A6h+Z+sYYQgFgs1KYyqGigFopQcwCAPshEOMAKPq+p+8Hhn4g6kzfdZIbZCzWOnZ390TpYDVV7ZhMJxjliDnTtpGz01PafmBxdoxSGlfVTKdzZltzZvMttuZbbG1tU9cN2upy/hVoAyR8hKEf6Lue1XJN17as21NCCGxtT3n5xo3S1IftrW2eeuopXnzpFUJQuMbhKlH5oR1b29v4dkXXnUIWtabYnp2vAzZtOpW5fu0RtLO8/MorRZFlyIUUkT7r+FAbogyqZJAWJaMAu3oDaAMip1Wy7+PPxHZYk1OiqRzveMc7Ob1/j7tHN2mqCms01gpp5ujoiNV6LeuQasL+7i6zec3rN1/m2rVr7O7uoq3kcIEonr2PDP0ARCZNxdbWFjEFjo8PuX//Pnfu3OLo6JDlakndVMxmE6p6zEmcUDeWyjnJPYxB1DpO44eO1WrB8YNj7h3d5dXXbnN8fIxSioODA3Z3d3GupmvXxOgZhgGfoqjOU2LdtqxWqw3glHRi6AeW7YrT0zNOT85K7uL/v9fUF7oeXm8oxAJPsjahTGCcKx8VbIykH3r9c5yTlc+8uAo8ZjQ2ZHoyeXNXzOe5Z6WiMpAiv3Nvwc8894Dvf9phjcdkR8wCzCxXnZBTyKTYsmqDKGXcDilqvDFoIsbKPJ+iKHuUtjLHpIz3EeM0Q/T06zXabOF9h1KJSWUIQ8L3HUNtIa1kvsmSKWbmNSmIujJHT2oNENAG9KDp9ABYep/wYcDZCYfLFZ+6fcaq92g9WunKsVcpsjWtmDpDpRJKBbEWjB5nHNFouWf6jFwzFu8j3RBJIbFYikq76z0pZFRTk3zAoPAhoUwkWYcfMlrJfatPGR0VBE82lpTFZtyHHmUgExhCxmZH3wsIkrOins84OTnj+WM2yvzPVZ9+X/vzgICfDj5+NiXkG3MW39wAY103JCfz9TAMGOPIqJKhKCq0bM8tlnOBg1QBDoMfSDni7PlaJoRQlObpfG0VRwvOjC3Akyjw4PDuPUiBS5cu4UPCWst83pBixKhECIG6nmCBOzdvsrc158r+Pt1qLfPjcsmxPSJmzdlySdt29G3LzVde5d6tOxhjef3FV7g2N2jVM5+CPz3k8b2KmDU5DrRH9wgoUlCkCK++/BpH9ysef+yAne1tFD3DECRjHMPEGXzyuGnNenHGlYMnODs5Yba9jW4mKFMxm9aiXPaKs+Ux+zvb3LzxMjc++RxbKZKUwhpzDq7lJOuNokQfx+ZoQYrKhFGph95kCsKoqhb7bm3Kc0aZZzSJnIJsPyd0WRON2xnv2aOte05JVJNZPs/kjAFSDmUNkkXVn80bxneMEWfKNpRYrYo7xkh81JvPeUiUXvIPQZGxWtbVecyxjqGsTdNmyncKogaUKX9Gkl2W5xel6NNDCtss84vR59ejUm/+NexFXdRFXdSXY10Aixd1URd1UV/BpbXGOcdTb3mKH/yhH+Bvfvd38dP/88/wC7/4i5ydnVGZShjlJPAeVSem0ymzyRSvEge155ErUx64LY7bjtXZipPjBav1mqHzKK2Yz+f88A//IN/93d/NbDZH+o9v3gfyL1ZprZnP57znPV/LX/pLX82zzz7LT//0z/Cbv/EbdH2kjgMqBoZ2xWQ+YWtmeVKd0Dx+wAO9R+8hxMB6veYsL7h3755k3KTEkD110/Ct3/qt/O2//f1cv379gtn5p1TWsPJrJnVNYx1BW7EYMtJAT8VSEmMEUIwZipORhlFqRlLSIMwgGSdGM576hGSRqg0YVdjM5PK8Lfl/siUh5o4ZLcL4z+c5kKMxV87SgNuoh8rr5d+m/FvlhEFjLNS2EgDLwLg0zBh8EpVfCJFgxBYNpdiZT6RZWfKTtFbUZJK12FyYzVlYzKocZ9cNUNjxSimmdSONKaVQpJJtSFHsmaIwjOf2TLragIxKg85gMQK2nhOWiYzNEwFSY8qiShxdnnIqH1LEW+P3UEDEmJL8ICtyFrunnFQBmEH42aJkjFEazHJCxfBpVHVIDqMqtqRq03AxxfpqVLQqLVlePousRtSMtmyzjImSTWnQchwlI1EV4U7aWEcVQU8ez4bYd+ZUNkU5CXnMicxFyWgKEPfmz3Lr+75kNEk2lDVOlGQFvBoBxbGccwwhnF8rKRFTJGZplMaQ8L7j9PSUdr2gGzzBC/imrWU2cTRVjTKOup5SNRPmVVMsugT4X7cD3fqMddvRti22ajDGsLWzy/7ePtvbO8znW7i6oXKVZAsVUC1RxlmGznuWiwUni1POThf4tkdnAfq3LjXs7V6jbir++b/4FXLOVJOad777Xbx0+x7LzuPcFsYZUTwZg7Y7fM3XfD2/8au3JScyG5QKbzifY4aT0bDVTHn00Uf5vU/8kTQKjWYUL6TPgW5tFGmFHMDmGpbGo9aS7SaECJmrdPlMcWtTm7wlUU0kHn/0caam4uOf+H9oKkulNavFghAE4HXWsb+3y+UrB+zvXSHnwM1brxQwsEZpD0gjt+88bdehtWZnPsGHxOL0Abduv87rN1/nwfED2vWamAJKKR48uIdzmre//e3UdbXJc5IM0kQ39IQQsDGxWp5x69br3Lhxg5PFAutq9vb2MEYUtFVVEYLn9PSYrutYr9e0Q8/e7i6LxYLjkxOiF8AxxUhViSpsvRKr3baVz3qj3u/Lr86b2GMbelTVUpSL5wSsz1cqC9Hj2bPAbM/x6DTzwtps5rnPpjp7mFjxi8/f5j9/5h10sacfOlKImGZO1JUAZD7QW4vFYUyi7c4IWWP0NsZJxmjMCpWHzVgOsTT0K030Ayl1+N6T4sDWVKx0PWlDZlDZ01gwSog+kGj7QGUtMSmquqLrBpwTy1wfExNtGfrIMASUEiApJccyO7JxpCGU5r/c8KZGM1ViQy73QcPgE9rK/SeULDYfItYo+iEIyUZpYgZtlGRWxgjW4oNkQsaUcUYVAErOeWU1CUMXgqx7NISU6PuITRlna7q+Y0gBZzX9MOAqS+w9XVTsxBXPqUt87PU/BuU+29f+OcfUV3I5KypXsa9UG/DeFBvrWAhqKUk2tu/FKtug6EMg+a5YqWdSybfWCIEphkAc12Ij0S1Ghn6cr86vtXv37pJSZD57ivVqRQor6qpGA48cPEK3XvPaS69w/ZEDUgwcHT2g7Vr2Zgf45Dm8fR9lDMcnJ7Ttgj/+wz8k9AOzqkb5gXc9tkMqOd4xBCJipyn7MSHnhhgjQ4Q+Zlb9ipPjMx7cu8djjz3C9evXWSyWTJoJW5Mp7WpN34vKd/CRk3u3sU3D6f1asiWNwezvoYJBxcSEgVc+/gfcfvlToma2BoUAtymK6jN4UTCLHanEVAg5TZdscHGssNYKWFZuumPWpVFu47gwApFKQUoDEUVWmhSGzTkflYjn34OAcH4YMGUJmEbloIKkNaOVs6gRdclMLwSkcRFQXEUkI1LIgSBEolEZGctaddxfeVsWq/kyZnLOWHVOZsu5rCPyIOBjSoX8KDbvY2mtwdnNWiNGsXw1QRT/pmS0XtRFXdRFXdQXvi6AxYu6qIu6qC/z+nxZIp+uYLly5Qo/8iM/woc+9CE+8k//Kb/xq7/GzVu3iCEyDJGu61gul7jjY7QK3PGBP4qBrAwhaYwWpuVsNuOZtz3Dd/6Nv8Ff/+sfYD6flc8Z87w+k0386WDjlxv4+Pksm8b/b/IllOKZZ57h7//9/56XPvUSH/nIR/it3/otjk9OWC2WHN07BhR/QkLpM4wBlRWuEkVpTKk8hGZmswnf8z3fwwc+8AGuX7smcEL5rJH5OY4D+PL/Hv6stT2tWfVrlMlgwEZ5+s0xYayoGWxlyShCLMq6SFEdCniE1qLgTRR2rwBiOUpjwFgjoKIS0NFaS1ZqdL4szO8CDGr1Wb6bzd+kUaDUxjozF5VazopIQkV5UM9KSS5UPrfZlMaAjMMRgNFGFIIhZUxTYa3irB1Y9QPdyRnTpsYqjTUGZ6R5IaxlAQxISfQhKVJZi5o2qAQL37NYt/igqI0l6AGrxHLVqpK3qMo+KENWiRADKXlhbT/UEDaA0kYAtZwKjKZKtmEm5owvajWULjZP5RgL+KmyAIaSbWjEdbA03BK6KBkpWkppeigt+TFj0maIgZATPkWS1hgJ3iIriEp+DoqkRoBmtE+VvKiENGxQSLZRyBsgR6myn1pDEsPOsZkHMkhGtSfl+0x5tNTKG8a3gJMUUWMu+6824qD8JUL40FrAQa11GWuapmnOGeylGZY2c6DY6Kac6IOn8wN9sRXtuo6hH1it1mIDlwWQ29rZpWpq6qphUhuskwwnlOROtX1LjIl+GOj6nq7vsTbRTCZs782pqpr51jZveepprHFUVV1Uuvb8e0WsNgcf6fqexckpJ8cntOs1QXc4Y7m0s8fB5avMJ3OqWYX3olI6PDxEWcPOzjaTyYTT0wXaVhgzZqUqjKl54smnefnlV6gqR84RrdxG/aa1eqgJJ0DO/uVdHhw/wPtid1YaiLkAskaZc/VcUWorlTavjarFcwKAKu/JZRyP1+FDmzCqXC/ygrGZvl0xeM+kMexMZ6goqgyArZ0tDg6ucOnSJabTKShNv16Ti3JC6WL15yN93+MHz3w6pXIV9+7e4t69+xwe3uPB8X2WqzUxir2isdKYPrx3j52tLZzRRQ0timvvE91qSQgeoxR+ccb9e7c5vH8bCnRV1zXz+ZwYRZXY9z2np6ccHt7n5PiY45MH9D5Slezp4CXjMSVpjK7Xa7Q2NE3DdDqha3uCl7yzN3eN+ugNq+HPVefzzjkZRuz6xm1/xjs+7bM3+myUhpANLy0Cu5WiHmAIkpUJnwkqPgw2emX4mVdbfvir5pys1qQU0HQka9FosRz1GWfkXhpjkOb/cEo/CKIeomJr2lBVjpAyutxXMol26EkxELMQvnyIGK2IKdJ7LxaAPhGzI6pEHoJcuzFCyizbjqbLBXAM5BypbE3vI7EQYbQxBJ950AVeuPeAtg8j5aicLcXVrRqto9ipZ/AhYF0mBs2QBAyMwJAhhEinIioaUsqElJjohvV6ReXs5homqKK+Hy0XFU4DGIIPBeQPNLUjR8nZG6LHarEkTxgMUE0mEHqyUvhek3Yb/tffvknQDv0XwAr/v1IWvvGZpTzDEP/U932xat5YxjbftDIoYzeAmzWWlBND8Bv1eoxO7JiHjDMN82lFSrFkY5uSqSgW8UpB2/f4ICScGEXZ6FxDLNbhIQS89wDcef0GD+7eppk0TOcTdra2mTQTTo9P6NqWKwdXOHpwTAoep4Vo0i0Cxw+OuPHKpxiGNcdHh8y34elHtrFK4wcv1r5qKuSzEShF1nLj/qaUCXEpRKKs6UKmHwLDKvPg5C7PHx/S+8RjT72FbmubIWXqxrHqB65cuczh7Vf5f9l7s1/Lsjy/6/Nba+29z3DvjYiMjMzIsauqqepyNbTlttuF1BIIIcSrhXiFBySekRDixX8HAp5ACCPzApjhBSNhQMYYQYO73FXdrqGrK4fIGO54xr3X8OPht/Y+JyKza+gusjPL5yeF4t5zz7DPHtZa+/edXnv9EXk54+LNh+zilutL5er2j1l0MzaXH/L8k4+ZUVjcn6Epoq6tOcDNAawTyzZsmmay+lTnp7lizLhMqfo2o1VpLCAGKI52td63eC+YBTmmhvR+sjwe6WGNWM6mCKR6fyFIjcxwNedQ6z2H0rTB1K1OKslszFC0ewXnA7k6HiC2n50Ts0d1rq6hDfwfsxmBaT2mqjWH0fLjgQlUrCER4MCHxkDNo+xw1XGWreM10LRmn+yCkcC0HvtTnepUpzrV519f9DuVU53qVKc61S9Yqvqpf+OifryhGf+NN5opJYZhYBgG+r5nGAZ+56/+Nt/65m/w3e9+lx/+8Id8/NET7u7uGKIxUlMptAu7BXJA0zbcu3ePd955m29+85v8xm/8BrPZjB/96Id0XUfXdbRtS9M0NI0xMEMIE8vw1X8j6/HL0Oz+aXW8/4/Bw/FxY5fbsRiGgVgVDOOxiDHy7X/+r/PP/dY/yx/+4R/y/e9/n2fPnrHdbtlXJYZWlZpiOYttaLh//z6PHz/mm9/8Jt/61rd48eIZq9UtTdNMx8J7Px2DzzoOx8fguAn3T0N5sTzRlAt52NLicYhlw1TFWAFcweyB6g2vq4DSCPwUC3aaVDt+BHNFIZcJKHPiqs3neCwPnkKHtqlV7cGjtZkiIqZ8ooKfqriREXz0Sh3v4qtyaFS2iWZ7nlaFo1hD3SyMlEYEtDDzHte1luVYTPHWx8iQbPtdtWjyE6PZtsFjijqlcDFraZxDqyVUV5sVfZ+htRzXg7zQFBXe17ylcUwbD5LWDJkxd0tNsUiRmh9YAftizZWCSfqc8xXwqJZTrjKgSzb2eG22lbrPxqZ0UTXVqnizRa22qpbzYpk5KlWNKMZOz/U4URs1igGeBlzac0ptmWg5fNYECurYmDmAhJ/FUTiM98dNmLEhOj7JdIrTSYXtY61KTGvQfdHLANJRbT+fz2lrg+m4gTWOV957ZrOG3W7HdrepDc9hmvvsmiiIK+Q+cnt7y/LsjMePf82sgHMh5Uy/XbHb23gs2Pntm8bAxPv3OVt2zJdLFvMFy7Mzmq4j+M7yqWquoxZlv9+SS2azWbPZrLm73bBerejalvPlGW8+eki39JyfnbOcLy2jFKZzYb8f2O32eOd59OYbfPzkCYpHggNvCsDQLrl3702CV25vXnBxPuPFcyNFAFVxUMedaqkqDuazjtXNGsFTpI4rdV+6o/NIqlzWrIllul5GYNE5ma59GwfH89L+bg3Dqmyo44TU8e7+xRnf/8EfkIZM0ziCFM4XC8ujfOsNXn/4gPlsdmjG6sFSNWezEo1phxNH2wXOzhfEYeD5i0/4zne/x2q1ou937PstompN9pKJ+75aV/up+TnOyzklcoq8ePEczWmyel3OW9555zE3d1va+d6IDUdWvC9evODJk4+5vbnm7u7G1Lah4YMPPmC72zGfzeiaDoAYI+v1hpQy7TywWCwBz5OPP/7M6/2LVBNozC9LLVLH82ko1GkO/DR4ebwukelPT5MSpOMsr7k+Urq9ZMs7bf/4HsLf+v0PYHjMv/GXHpKGFcO+J+8G5uf3aGYNI4mn7wdEQp1vC42DlAbL0fQR5+YM+57gGpsn+4GZhyLCNmeaNhBzxECqgtOMKxnvjkCSUhhiwouyjxl1Qmg74jDgfAMYASWVQkoCEuhTT1ZhRcs6AWLAvapWdb9yb9ayaAJBQEuhqKPXRCngvUM0kFQYohF6zubmaDASA/Yx4hqzVE+qbLY7vO9IOYPH8vmS0DtHGQYESEPGN5BSscxTNacH7z3OxzorFbarlWUCFmjazN/9pPC9F3d4Sejn1Lb609a5dp7AuCL7Ii+HO69mA50Ss7YllYQTxTklp50R2Sp4lZPZYrbeM1vOarZsJuVISnbeuDq/pmKgXSuR4ItZwRe7JuK+p4xzai4EVVIs+DzQD1vuLnuoWcJniyWzrqMNDc+fPmE+6whO0JzYbNZ0vqHfrTlfdNxbNLz91YfgUiXqFTSMin9v83hRI5SgaPFG2lIlp0zWMzIGrrVDojQN2sCiFfrsuF7v+eDHP+JpO+PNN9+gqHJxfsb15Q3vPX6dITueXV7zvR/8Xb7+9W9w/vB1nn7/9/Elw/qGrmtRb1mOPngz0g/YaRLsPjcplkEo2PPV1oGqrs5hNpeN92Xjes7WNONcLczaFpFQM6SrGtp7MjI5OYzjm8t7nIMYk/FyxObZIWac04mIhXPTmkBcQeqaA5jUqN4ZYSg07dFnCKo2FzpcVTHb8R/jAwTMsv9oDHfeIyOwaH6w5lwg5i7i3EhSOdxHOScG1oY0rV1LqU4dWQmhApbpZUeGU53qVKc61edTJ2DxVKc61al+xeqzboqPmynHNx9jQ24ElUaAaQSfZrMZv/u7v8u3v/3tacE+DMasztXKz1dm/zFQNYJVTdPQti0hhAlUHJ9zsHb5NHj1qwRkvcqYHo/F+HjTHFitwHQMxv2UUmI2m7FcLnnttdf49re/PR2/kRFsDdFDI73xYQJuQwjMZrOXjsUI7o6fc3wMjo/FWL8Kx+EXrRQzWswGSNWyQUITCN5TNBt7eEi00kxNdF7ZZyrjzbXdKBuoVOw9nVBSrsorZ6x/RhWhVMUh9YZcEa3XcFUkIQcW/age0vr8gqLJrAwRrbagUmGtCnZWu0+7iq05MDZ0DexKlUpc9XDi6FroGO0ba/KVQMzZMqSyoGrqiq5tSGQ82CvEUygEFc6bhtJALEorHg2BGBNFqTZb1a5JzbZyBAJ9VVg5xEgSmJWs01GdSW0sjWpP20fBecR5a3yoNWPKqKxSwEm1GD0ArkWVIkbASPX9kEPOY8FVVrpMx320qnL19QYC2rWU1ZomWo/fCECO9qlUJXFRzHpVjo61jqqcw3c6gKx6UJ7au1mzqNrvUnQ8hBW8GVXKI+R8pH4cQccvcI1AVdu2XFxcWEPp6G+vKr9NJdCy2Wzphx1NCBTNDLEnp0TKmZwjKSXW12uGlHmX99jttlzd3ND3mZJzVewJTXDMzy548PA1Fotzzi/uMZvN6bpFZfJb9qVzHmesA3LKrHcb7m4uuXzxgn7Y0fd79vsd222PAL/5rd/kvXffZT6bU3ScFxQsPRfiwDBEnjx5Qhwyvm1YLhc8ubmuakizKGxCw9nigjcevcOTT35IzlvaudAFh0qgT3kCUcDO01AzT1MeLMf36sbOpWMAxgmujOPEeH0dzqcxJ1JkBBUriFmbhFotLRWmzxcnVS3tpnM6BMd6fcXV1Q39fke7WPBr77/H++9/g+Z8QeOrMqvOoyKm0J/PF7WRHpkvFnTVMu1N/TvsAAAgAElEQVT6+ponTz7igw8+5MXVLblmJOI8UpU1KQ0V+FQ0m4tcToW+j+z3O7RE+v2eDz/8AM2Fh68/5Gy5ZL7o8G7G8uI+5cMX3K0sE3Gz2bDdblFVrq4uub6+IqeI956hHyZCkIgYUC2OYYjEmAjBFC1Pnz5lPluwWC5J8YvfLB0Bl5cxuz/PukEOrxb5U99JR8n1p17d8DRlZl3AbyMlNChGBPlprgwDgf/yBy/YZOXf/svv4Hd3lLgh9msknEG3wGnCty277WCNcTV1Yi5KaEwNmPstUpScI0Ut07ikOsOKqQSXXaj5xgUkoLlHadjFZGqsUox4UzIpK6lA3w+moB8GUyJVEk7oOnabAS2JfVT+4KMtmyw4XFWm23ziFOZOkFwIzrYrxUxoDeAIPrDvy+ScgJht8zBkGufRAtvdjuBbkmYcjrYJrHc7hmRz4nzW0G/3ONeCZhpvIGYunlTVfillxBVoFNVMzIW2CXhX6IeME8dzf8F//o8/Qn2ynLlfEGD/RdetLz9/HMP0aF13gLdr6OYXtra7dQWNFcUTQkOMsdpxGhnAO1v7N6GteXxKzKVmRheCU0IbyMMOfDZCjct47DkpJbOrl0IsEd8IpQJ/pRgQ1GZlL5apGFpHLIm833GzvqENDcv5ApXCrgnM2obgPffOFpwvHfM3H9IGIXita8gFjO+v5mSRs9CEzuZomPKmSy42prdKLjOz+E2ZeVODA/LAcjGnz8r9exf0MbHdbdnevWC/79nftDxF+OjDe9y/d4/FcsHFvXN+8pM/4Z3tiquPfsz5smMpDlGHw1cLUkFJlYhjn5WyOUhMwKwYiUzdSD4sNbMQor5sIYqA4+XMQxGHE08upZKcPOoP922TI03u6xqVOkcLiWobq4fPPrYRDU1DTjoBuKWumWMe71lHVaBQcqEyBEmpuh+Js3VQMStVRChV0Tiej0NMVG+Vul0eQYlljHYwQmEpZVqP++An23pX1+HOOXIs5jhSDmvkU53qVKc61edfJ2DxVKc61al+xWpsBh5nx/y8eSPHz3vpNQKjFZnqAQAZ77dHnnopByu6cRt+Wh3bUI2/v7oNX3ZQ67MA0s9izP80y1o42NYeWzK9ZDXD8fGQTz13/P34M48/59Vt+Ky//9NUwxBRBd94IFtwWAWInNR2nfPW/tQjUE7LBOBUQdjU9rQb+pq+VwystNeWSSlnYF1VCTmtiggOarVRsaE6gcmuomiKAVIFtSbc0fF0Y16gdfYty6RuZq7M36lzNzZr67YhgjR++h6eg2pQgS6YmrMAWhxDifik7HKEkpnPWlSrNVXdfhEhcFC7hGCNEpxDSwUIsQbntt+j6mibtgKIBe883ps9adGCVIXH2ITWQgUPpVoagsOBrypUkzOaQrRmSaoY+OExG8jx/YwtnUkl4au1bXLBvkvNk8uqlGw5mAoGxOAoUhtZtUlieY9mG1fc4biCZUyW2oziSBkxindGUE1kankeTr3puNWep9aGaP3bS+OJHn546Tz5EvRlXAWvGi80HgOWqmqhlFIV36mSWxq8C5yfzyk6UEpis90bMSYruZJlcjZgPjFmH7b86J/8MaFpObtYMD+bMQx7Vrdrcu/4+ld/g/e/9s+Q1OOblhAcBZ2sWQ3ZTtyutly/uOTZ86cM+x5Jm2k7t9utqdMWb4AOnC1mPLh3QSYgGkFMYTukiPhA0sJQMv/kh/8ERGmcbWvpAuwTHkfTBHx7xjvv/jqbuxcM/RrIrFYZmHNxPufZZY+MsaAVWPDqaDRwc7Pm619/m/nHH7LLvpIWKpCHIM7AE8QU1eLMvsyJXYfTPOMrmF7tU50Iudq22VWQLGtWvSmkxrlFhA+f3/Dt9wufrK9pJdC1D7j3+mPO7p9hwGVVP2sh5gFVZd/f8ebjN3lw/5yzs5YxLyrFxNNnz/nRjz/g+vqaJjju3ztnvVqzWSe2/eYlG3DvR/JCYb1Z0fc9d3d3rNdrVqsVd3d3vP3227TzM5rlOaGbsZh5YoScevbbLXd3t9yt7nACZ+fn+OBrZp1ntdmRU5qIW845RM0+Mmum6RpcEyAaaeV2d4MPQjjKmfpi1vG64vDop9edo9rw5/k+P/s549rms9aJCmQvbKPHSYackNBWq+vPJq1Z9pfQF+W/+v5zPtn2/Lv/wm/xOrfcXL5gv0vMUIJvMMjfo07Y7pOBAQpNGEgZGhwpZZt7xEhEJTi8KM5BjkY48hJIccsQI/t9TwgCzjLGcgL6QtfYtVZiT3e+5G61xfkGUWHIkbNuwW63qxarQhTPR1tllws4JVZQG/vqNCXisbnRu0Cv0YZ+D1kT3geGZBbARTMpObvuvDDserPmrZbaqK3/57OOuLGxjdrjz0npZsH2SxtYbzLS2aIopYz3sO93Bixkh2bBzTxuq6TZnP/6Dy+56gshO8oveAn8+UBFGCfDl85nDqayxvn54ua53X/toWUeVlKM8x4vdo77tireUq5Tv60LnSrz4KGaaaYcyTmi4onJ1mltCOQstgYslmNrTjgNKdnat6gBe957W/eUMeRZ69pTzEa/ApvilK5rCU5wqAHMcrC2Fl/nVILZDas5UGjOhFTzvIORvArFwLS2uoBoIWuoWdQFraSjVBKLCkbGaFneSZekVChZGYZk6loVNG1gsyPpmuvhBrk642IeWHQBIaDeU6pd6RCLxSeg09wSmkDpD041464okii5VBDPcr4L8pJdavCB4I0IllK0sUQT2bR/oA7vHVriRAQ0N4ZYb1nclFM4gni25BsJaJXwht2/+xDIJVazkHosix7WkUUtrxkI9e/2hwqgimVXj/0H5y0WoOQDqW9aP4iNa7nupzGLPg7VbpWD9W6urIySlUKu16XNJyVbPMEpY/FUpzrVqf7i6gQsnupUpzrVr1h91g31z3uT/dOf53/K3+ozfvZTfubn/qoBWD/v8fhpLHrgM2+Y/J91h/8pn/PnOXd+1Sq0DRKzWZWOjeoCjTcN3mjNKUGrjVHVi+VcGyLOGNNItc8UY1tXBrxMSkOD6YpCSQm8vTdOkJolJxjYWFTBjYzjjKhlPQm+Khwri34EmpEDIQCmtlhRy2DUEZ0SrSxoazSYHaeprajWqL4UcqmSB1/bbiaUhSIECzw0C7NmYapMbzlU+xxJWfHFk13Ge8fMN3iFPCopsCZICI6uYAo/lKQGXN7tE7nuXwP8MiE5Oq+WGVOVGVkPTYmxfLWhHK0drbdcgXOpzquCqUlrjtyY2Ubdj6Hav2bNpMm+1E0aPxkBkqLV/lYtU1EsP5PKyjZgtNp2VQZ3OQanqzXlAXC0bSmq1d61mNpVD3afYM1qtJ5zRskHaSfA2Vo2uWZ61s//GWSGL2LlemxiMYa7WZVGuz5rrtOjRw8nhbxzjs1mM9mLjeWcIE1AtSDOxrk33njEYrGgbQOP33rMbDbDhcBi0XFzdcX15Z01TkVwPuDEV3Wigc/73Y79bsdmvWK73fDk6RNySsShJ6eMpi0xRsYj0s065mcXbFdXZBUkNDgNlFzPPwmm1FCzGIux54/+6HtVOeLY7QcePXqDu/VTfGhp2o77D+7hA9ysr2i7lr5Edus1uWTW+501aqtacGz8NSGQU2a1XnN1dcVbb73Fjz9+QsqmFnZHILcTA91NZcA0Poir+1Rk2td+ahw7GjwqShCl0AIFcR7vA86P6kOhH3p+8uGHQOGNNx5xefWCtjXbR8RUVSlF9vs9m82aEDxN6Hj/va/Qth05A1poW8+sm1GqPWoTWt57713msxn/+DvfYRj2Ux7TaKu7WCy4f/8+i8WCy8tLLi8vub6+JqWEc44333yTr3/963RdhyJ4r1xd3XBzc8v19TVXV1fs9lu895SSuL294fziPh8MH7Df7wEITcPZ2Zmdn21L7AdSisy6rpIdIEqkbVqyz2jJ5PJlzY0amQ4v/ccva5j5aQQ2m5YcEjp8A67f2Twc3NGWfLpKBUIKhb/30Yp/9Lf/Hn/zX/1t/tobX6G8eELZ37GTjrP564jLlCRkTJnYhZmBmJrZx4QED2qElFnX0viA5ILmBGrjhaK0zmyKs5iKv6nzgG+EGHcILbkoXdNQcqFpA4Ijp2IKqJQJoWPdR/o+UZYP+MHlx+z6hG8DwYeqWHRAZuFh1nZVAZQoSdmT6WZz+iHSNplUCjEVQuMNbFGh73uKeryzRr+vhJsmtOQ+kVOq85BOgLpPQhMMdNnutyxmCwM6g82DbTcj7mIFgIQ8JLS7x//0bOAffLQGHYjO1gq/DObLnwZEH+rAzjFK0kGlLSJHsLgca2q/cHV+78EE8IQQ6KP9bIQSy+pz1XEh5zR9N3tMySWSUrT9kGcApGpzmVOmcWNG3hHxUBoOq436eK5gY13rtAFbcJWCQ2jbFufFzh0pOCA4QUoHzlPEVJAGZmWSVjWtQNJCiGVSBxZVEqVm0uqkuMNlm+MrMcuJkLM9R7AoAFPHDQiBlBTnLI84OIWScR68KD4IKXsuzub2/r7DOU/MGSeeVDJZDGTzjKo76Dp/tJ+opEPbR857SjblX662zdLZWlxVcVqQIJTQ2jrWGxCK2to/hIaY+sN6MHjoWnLFAye7cyox0rt6Slu+elvBQO8MKF4uz4wUVDMgFUWmOI+Dk4FWxST164SczdmkOzgjIaMTgeU7jttScjTQkSPSbNHJnn68RmOKE1htBIXGrry6ZA4hMNpGhxC+xHPlqU51qlN9uesELJ7qVKc61alOdapTvVJFHVuNpH5vqh6UhWtpPKDG3o8lUxRC8cboLxjAqKaoKQU0FXzjEFU0JdSbajGo4FUYSqYEIeBQbxZpThxDKWat5gUXBM2KR6qirTYhsjX1O2+w2gg+iprCIKNTs79UG04nxuoWheIsA7BxZl0kVcEmzkBKqeCjitADaEGKUQxM4WfyPFFTXDqvBAFxpjacOyheWO1NBdhLQYp1VTZpj+JonCNUBdpkZ6paRZml2iQ6Hoy5NM7bfkeI2VRciDV9igOpmYFUa0ZGRaYITKCeZWiOrOl6SEmGFjOQGTRTkoGSTjyio9LS03ilmCEYQ7b9agAyBBHUOSIGPuZU6HMi4E2NCZM6BLUmnNR9af22UlWrdh4VTZQKqCha8zcPiuVcIcMxU0jFGYDsBKEYqKr2nmW0i6qKHV+bPrkUU47yxW/KRDXm/36INL3tZc3WVFoul5jNnjVFd7uN2bG13afV206ZtR1N29CElrZt6dqO+WJJ13U0TUfwntAuEVHWzQbFGukZkGC5n/v9lu12zfXVFev1mn63I8aBFCO73R3D0BuggeBqQ7AJgdAEvBdCOyPjSKVMNqUFQ6RzjmjO5CESS+Q73/l9Xrx4jviA8y23qw1fe+trzJ7cIq7FhYYHDx/wk49/jHgl50QpmT4OFBFr9Dtfzx9Xr++qyg3W5Pvw44947733efedt/jwww94ualu8qSxOYg6ELPxnrJinXtpX08W3/X1zvk6hgkSaravuHq+2rl8d3fLg3uv8Y1f/yr/1z/8BMHA+lwSQ99zc3PN9fUlq9WKb3zj68y6hak0opoacDaj7UxZXFRZLM94/Y0lb7zxuALuVQ1dt3G5XPLgwQPu3btHCIHb21tub29ZrVaoKvfv3+edd97h7bff5vHjx6xWq7q9mWfPXnB5dcVqtSLGaIBhaFCyKSlEGIZhsiUPIUzgZUyR62EgFbtOmwrUgFnL90NPLpkmNHzZylTXMo1x42OfJxTjFJvMuhavmWE/4LRDPqP7cZx7PeaZljLwQpV//7/9v/lr793j3/kX/wrvuFuGq0v6DRR/3+aDRtCcwUGflIvGs8sDbR0jBEeKitOESEEkkXHM2pYcEzmbUrFpmkoiyJTiyFlYdh1oNsWZF5Iq/TAwa2b4xpP3maEMlNwaIUHgH314xSpTlV6jqhMDKpzwcN7ZuORbsydvPapCHHqa4M2SPJttu8uKeiGlCg6ostnsmM86+j7TNIHr2xWL5Tm59Awp44nkUmh9Q44JUSUXcG2g5IhQaIJn18N2N6CVkDQkOD875x+uZvxnf/AJfTKV2sHs+mfXn4W0d3js2Ap8JCcdXAJGkFGkmC3ALy1T9Jdf/b4wbp8WxbvOCDg5kUsPFFwF30SkWv8XAukAyNmrcWOOXgW9fFs5cRxdz/UH75yp8KS6d2gGFO/rOkvsOpFqP7/H1kyum6HiSIYWTUo4U9Vh43V1s6gPEKSqGcXsNkMIlZAGznlwlmmuxSI7xg1VVdTFiTiWyziHVdUxB6WqjJnzUv/3jrn3RJjmPJXqvlH3uIxKOj1kIB67ywRv309x0+Ouks18yZOi0LLSD+4Zzo0gt2PyDxFTZrZuPuGVWkolt4z2+tXnRCtpgSPFIhWgDU1dC1dHEAnmwEBgtHQVMXvmcb9IqTnV2HjpbWdMNuX+6HtPY2s9Cq5aLMu4Vq33Ej64KR+elGnb1pbxdV9nb/tAq3OCq//GqBb/xefGnepUpzrVr2SdgMVTnepUpzrVqU51qldqkwayQBE18Kuqb3LNrJOaNYhQLTJ9VSk68pSPp0hRtNoAUZvrRZQ+ZfCCdx4S5KBoEa76PYrS+ICK2I2yGtNYk1ozMWd805idZkm0TcYHj1LqjbbZDooTvNTsP6gqJbPczBW8K05ICpoV0YJXMdtQ5wx8RCklU7IwimZLfby6IjOmp2lt0EgF6MD6b/O2JWthnk35oMGx6Qc2/Z5GhK4JJBpyMjBVxdjsTjwOU4B6Z20bJ4qvjYvGeSimQKwyQ1KphmXVEnbM2wviaZwcWX9JtVezNpDT2iiqDRJv3YwKyNZmCTXXsBTE22uDOIqqHZ9ix1Zrz9FVHaUTs4XUoqSqCDWlZG21H4GeYxOnKOSSEXEvAX5jnqp9OgfL05FFrpYxiRgQOTXzK1G+1P1kOaGmtJWqkPwiKzDGKsUUr6ExFUzXzVjMOnLO9H1P3/c0jWe1Wk3NuK6bmVJQlfl8znK5ZLHsCL7B+cBivmQ+X+CbgHc1H7Gy6cU1ONPVThaqq9Udnzz9mE+eXXJ7ewM5USqINww9m/UKAC+FohmP4HxttAo4D23rESeE0EIF1HNOleGf0WyA6W63Q4pyvb7he9/9Dv2wxTJfPbfrHUOfeOPhI243W959623u7m4RCiKZod8zDHvi0JvVcVXmivM1c5WaL2oq3+AbhiHxwQcf8u6vvc1XvvIVPvrwI8tDo75uzHKVarjtZGoEisBobTxmLk7ZvQKKm+zXmqZDvZ33pqjCfm5aZm3gq++9w8P79xBVUoz0Q8/l5Q2Xl5es1itWqxUpD3wlZfZxIPiG+XxB23QgQiqJ1WqFDw1vPn7M2dk5bQjEuCfGAVP5OubzOW+99RYPHz5kGAaePXvG1dUVwzDQNA2vvfYab731Fu+//z4PHjyAeh4sFktWt9dcX99yfX1HH/sKSFuG8XzRkVLi5nZF27acnZkKxIlwfn6OD6Ha9g6m1gmNXZc1b2u0weu65ksJLE7qRDgA+jrpmH6GauyXvTGOdr5ACgx9T5FuUtWO/+CQdXb8u4iQXOF///iG3/vb/xv/+m8+5t/7V/4q+6d/zHq/onMLigjiC6I9ezxSHG3weIR9cTivNE5IMWHxo4oXb7nEaU8IymY3GAFCE7O2ZbsfACHGjHOxghPCfhuJWXFY1qIU2OwTsWT2+0wsyg/XhZ204BIyzTNVsZUz8ybQNZ7Omw1hPyhtcIQmkHOp5CmpdqnVWl8FwVeg2JMzZpkaM6135CLkYlbnhYJvhc2qZzZrjvA6tXw/58jZyDAF6ONAzPDaa6/zk+L5m3//e2gq2Bb8/Lm/v4jjxrH1/+E57pXfK4BoA97Ri9WIZL8EBeX/XzXrbMzI2cgqOUfIEVvF1AziPODUVGtBTZnmNNlY7Q6AkDiHiOeYZAK2RhzBqVJ0WkcUX9fIIkhOk0reqkxuDONjvjoGHP/z+OlnrSQznLPvU7fE1PBGjAlNU5dRFdSqJC57j+rscqR6LdIwQYAT+G7rY+SwtSJ+AhSpxK/Rkn60Ch2BTuqjKFMkghFyyvR3cWbvydH6T+v/Uu3CLf5cp3k1azG7U2yNaq4aR2NXXbeOMQm2phjH1zIRyMSZKvBA+jFg0/swrR/tuDZHr7ftdUeLyMk9RxTvw0tjqHMHF50x77tUoHMkwxmp7RCo4I/y4707RLiIO3zPnCd7FRuTqm15KUY+bIKd2cGfWtunOtWpTvUXUafR91SnOtWpTnWqU53qlRrIU2OgpIyfBbQUYi7GVk4R31h+UFZFnU7KNx1VcrkQ1B0yTEYlBDXDRZRFN8MXTLnohISyjZE2Fy7mM7x3DCmzzwlHwNfmbCyp2kKZutJls4JsgqP1Qp+jgWQipoxynq7z+GLNoJGlHbWCnxjwGEQIwexbAVPIVcYz1U6pr9aAY/9NxxxJNZtWqazyqdmAWBMACM5YzOddQyOejNlfFWDTDxMo6IBZcFURqhSXTY1IzbZCsPaHHSet2JoT+25ZC6kofYz0OdI4z6Kz5rKIM72h1CZSVnz1hlUcTpUw8vGdY8yVtSZ5qfvOrL20Mupt/4zbUa1tq92od85Y52KM6lJqLpGU+pyxKeQq+Dyy9S1bZ2zOj83N46a9k0PeIkePj8zySVdQ2e+CI1egcspzpNrA/hmvlc+z3nrzYbWuNAuykgs3NzfEaAqEEMKUj5Rzpm098/mctm2ZzWaTRWpoPIv5kqbpaJuZZQ/JYZ/nahM3xJ4Yt6w3d+z6Dd4Hbm8uWW/W7PoB0UJJA7FEhn3PMPR1X0MJAe9kygS0Qzg2Oi13SIqShwHNidjvKboHMnGI7HY967s1+/3AJ88+4ubmipwHcDNcaEhF+OijJ3zt175O090Q+x3DbkdwQooFUqTfbCCXlxuK1OawWMPXB8esW7DfDxRVhpj58Ccf8fqjR7z7zrvc3NxaJmRtoo6goXWPDzl3cGgQv/qzZZHauerbDufD1DwVN2bWOjrf8PDiPu+/8xZx2FNK4pNPnvDJ0+es1lv6fiDlyPn5OY8emXXt+fm5gZMKm+2a6+sblETTdJydnzNfLvGhgZSrXaMpWJxr8d6zXC5Zr9c8ffqUm5sbABaLBQ8fPmS5XBJCmM6h7XbLMAzoVnj+7AWr9ZZciilfXUfXtSyWC+azjtV6hXOOR48eTZ/hvafrOjabDdvt1uyvses7pkhKiZwzs/mMtmlpGv/5yvx+SfXpzOiX9E2fH6iINfEz4JdzAkIfB7T4av13ABFHVc24fSMoLmKmmEmVv/W9T/jv/+i/41/7+lv8W3/pDVabFzjf4JsGfEPrPeoGgleQgneKE0/TJNR5druezZA5nzXkvCfHgZwywc8oJaIlEZOjCQ1xuyN5z9m8o4+R4B2LNrDpC9R5Lnhl0c4ZsrDaboiy5LsvnnC97m2/H1noqxdIHRczQYqz90gQU2YxD6w3W5bzFkpLLj0i0O8ji7bFewEpxGGgaxz7/UDTBFwqEDzbfofmSNt2xNTjpEOCqbBaHwje0e4jfSoslwGfC1EzTXa4puViPud/eLbnP/g/f0LGLOi1Oiv8WesXjxcY58yjD53O23FMM9cCY2j8/KDn5137rZFbDqA+qGYjiZUEKJr3wJijVwGzEVznQAaQ0OFGcprIROziCIR3IqYiA4JzFPPzNoLXUY6tkU5Gtd1hJaOV6CZeyKm6UDhvlv+Mc+gIiHEAlYJp8EZ1nAv+CCgczf/d9FmlHKxTnRgYVfK43vIGYB5tW52yjfCmNd+66JSL6KoDgFZi2rhKGw2Xyzjvj4AmpvpzIgw5TwSHkQDnxzW1Kqp5Uv9Nj00q5Pq4GoHOVH9wGGOdXbN1vs651LVNmcA9y4rXl8bqkRQ0uluYtbmrJDRFJNTneEoa7H6HgyXqGDcwkgzB7isMBDZA0XtPdUwe97Dde1QlpyDkknFItWIFX6MJ5BX7VOccWp0BytFnnupUpzrVqT7fOgGLpzrVqU51qlOd6lSvVCmKd0KDIwg01ZLTMtJMueRUCc5Zc0DMOsyXYje/UqY8uDIqDmtTAidElKgF4sBZNyOWxDBEutmM0lnmyjD0zGczQvBIyQwp0oXObJ0azzD0DDkiWmh8qMo46DWRvTOWcbDm6S5l8BCCgZAFSDGRPXi15lIuicYH2uIRF0jWssALtL4Chu7VBl1B1ew/3ai6QyZG+vRMgeI8IAQneFWaJpCwhrp3gl/OSYWa3VKbFNlaD0Nt/hQtBOcsiwemxsvYuCCpgRTizObNe9QbONzniNlZKssQEEJtJAlR08HqqaqxXFUqlNowcgi5Mra1bkvKR+xvUWKpdq/BbJ5ED6CgVjtaRjb/mGk5gpWUau1VURhMcZrhqFFWszyPGfLWNaxqt8rul7FxU+pjedqnMu6fChSNeY1fhozFphLiS+xJRclZ6YcIHDJnd7uetum4eHjB+cU5y+WC2WxGCGECFpumwfsG7wLOtXYOS6mWmoXtbsd2s+V2dce+XzMMW7pZg4hjdXdDYVTiaQWplcJAKT2TgkF9tSi2h0QcruYK2jER4rAnOChpYLdZsR8G+v0d19d3rDc9MSnLs3t89PFH7DZrSsk0bQPicD6w7wc26zXvvv0mTz5+hlPFS2C7H+i3W/IQpzxXURDvzXJxUoPY8Y85kVUR76zBlxOXzy9ZLBZcnN/jbHnBardiu91ysNodG8RUgFCOAMuXVShF7Px0IZi6xDk8o3Wqq/vG0TjPe2+9jcaBj5+/YDHrePb0KamAb2bcv3efR2+8wcOHr7Fczut3Kez3W66ur3n+7AUffPABX/var/Pw0SOapq35ULBer7m+vpoyMXM2e8f9fs/d3R3r9ZoQAhcXF9y/f5/XXnvtSH0JwzBwe3vLMAysdiueP78kZ8uS9J3nfH7BYjGflOFta+rJi4sLUs50Xcdiuazn6I79fgbV1CUAACAASURBVI8UA/xTTsSUKKp0Xcd8PiM0YVKAfpmq1AY8+hdnFVmTaxGniAqiQnHC7GyB23v2uz19bUgfK27g5fN2/H0sr5ltCvwXf/iMnTr+zb/+De7nntX1h6h4+lRoZo2pljCAX1Vozxv6voA6Ag7KLS7a3O2cox/s+M86b+qvmlnqPOQho8XTayT4OaoDWoQ8FJbLjpIGvDT4Aj/Yr7gZapbw+B1GBVVRHGZfGpwzB4KcUU1sd0poOgqWpeicI+aC+IYh5QqgWKXiSBlCqzXT2JOGga5rKSWzmLU2LudiFswVLO+6jhQjmoSm8cy9p98MLC7O+U+/e8vf+dFzouZKHLL11c+Lqv8sQOH47/ZjnTdfqj/tfHWmTpRSVXlMqrkvaqVhWxVpplgMOHJKpNxXYM7UhFamZHUiFXS0h2azGSklkpqt86g8S2kAIMZICMHAOu8JR/abE2hY0vS6MctWRlJKXfscQLyR0PMyKFc043C4EOxlRUnJgLjRy8GNFsblAMZNNpzF1rfj9SDOUbD9kqK5jVRR7mTD37SN5SILxJgn0OrY2tPVrMpJ2VcXqzICpwrOu2rnfwC+pnMxNMScalyBI+XDe9UpewLaxpxCs9d2R8fWIWpzmatzcqy5iE7GnMNxLV3QamVesrmc2DEabVdNtWzHugKMqtXxRBBXVdw1bsC78JJ6EsD7o+/p7DNjsvXZ9L0FUE8II4Bpp0CKuZ4LRsYoWvC+MZDRjS3rCjZO62oILlimpW/wnyILnOpUpzrVqT6POgGLpzrVqU51qlOd6lSvVHCO1gWCmorPccg5UW/AnyLshkjTFPpkCofOCQHLMlJV9rlQkuXD5NpcFxVC2xIcDDGyyREXnHlC5cI8eLYpspdMSAnXBJy3HKddzmg2e9bGNwTvrHFSMs47Zt3MWMnR7NMcmFVU8MScq7pNiKVQ9Xkme3MO51sUY1LnjNm1ukIXPOM9/9Q0DwFX1SA+CLmqkURHi9SjRp4TKEqQEVWz/wqW39M4X5tNindYTmBREId6a1oEaRhyImVIZSCIR92Y7WZ2syLObJ8qENg1nqZ4kmYILUVhSJlcG1ZazKKq7wcDbbvZBMCM4OHYPJSp8SxHX21sAqkp0kSIOUGpNq7OGlaOVwzd1HJ97AiYAsD6bJaTaeo2ZRSN6pStQwUPx+dUa110atRJbSKN/HjDuA6M9/FTi5iq0r0EUH5xFRhjpX4gNO1BHSqFEKI17L3ZA7/3lXdo2xYnlmn36OI+TdNVFURj6gZXCKFFxRNTJuaC5p67uxUvLl+wXhnI1LWOQAHf0McdqpnkHF27qE21bIBcgRLVLIPFWQMPa8KN40ZRA+7NUrWgBfLwMV6Uu5s1d7d3rNa3bIc13ie8u+Ds7D3uP3jMBx/8HTb7HSoOgsMHIbiGEGas+p7uduCtdx9x9fySm5s169un5D6BDxQKrgS8FpJmusasIClmb6jBVJRt46tSK6DZE2Pibr1hsxu4d/8+rz88pzxYcne3YbPZ4lwgYzZq4pzZtSlItTydbO2cQ0UJYpmq3onlykoBLwTvcAVcyggD++2KH/7gljIUfNNwefcc1cBv/eXf4de/+h5dt8D5BkRYb1dcv7jh+vqS58+f8fzqGU+fPuXtd9+zZimKK5ndbsdP/uRH3Nxcs99HmjDn4qLj4uKCEOx2+P79+5yd3+PifMnZ2Rn3799ns75ju9sRY09MPdfXl/gQ2K237LZrI46UzHl7xtmZgYrDMEC1NiUXYj/gnHC+POPevXusN2v22x2aM1LJFpSEKJzN5yyXC0LT1P35suLni1x1lKnq9b/YBq/ZCJp9QOWH4Cre33QtLnj22x1DSlUlX8kk7gC4HwOLB/V9qHMX/Dd/9Jz/8ceX/M7jM/7Gb77Hb791j7tPniAlMkQQFwk49kOE3FH2CcRRMmR1kCPNrKP1jiEn4l6ZzTJaMkXtvPChgu44+l4Rtrhg81ETPEY7cfQx4YPQ98JVzBOQc6zAVAVNe866N+qY4HG+NTKFRsLM8k5d8KQhUYoAmRQzrnWEVIlGTshEhih03k16vpQKMScaF+hmLXHT07oZqsUUmNnTDzvapqWQWTRLfuKW/Id//wnfu7SxtZqQH1OS/tx1OI4w2Skev/+EdxxDhUdKz2PwSw/ZzV9k63CNe2K1QY0xElTYbDY4p/hgY7Ug0zmy3+8nlS7Y+ifGjYFXlWySS2GoKsCiSvCenGo2aY7EYiSVtm0Z7ULtelJKScRY2G13NE1zOC+dTGur42tv3IaxnHPVPcLWbiMY50IHMLmCODVQK+dc1+hM4Nfo0lFiQsKoehM0JyqUOYHwKUV8COAD4sTUudVtY1L8OUf30rl1BBrCpJiUV4HO+v2SMrK/yDnX9aJOhDMqeJljsqkk57p9GXU6qUrHpekwxJfm3VxJC4f9KFOeoVSw067ng2J7qCStw3lgrhDOe1uTV7B0vIq8s/NrBAiLVgV+OYyfztl63ll4++H7J1vguhongBzyGUsplreJHZvgD9atU45zsWOa1BSuWpQ4AuOnOtWpTnWqz7VOwOKpTnWqU53qVKc61Ss1ZuN58dYIr3ZFRZSUrJHhnEcaTxIoOSIqJPHMNdTcECx/CbtxLtUaKjhT03l1qMA2D3Qu4JywzQNzGgLCIJZt49SsTOezjn3OaE7M8cy8p/EB1JmKbcxT8Z5WhFQyUpREzXYLnlSUVDIJs3ZrtCBilo1ZLbdQi5BUWe32NK3HB08sWtnZ0HhPLkJXcx1jbSY4DDQIblQsAVVdV0qhuIxT26+iAsXsQaf8Hi3VZsuAOFMJ1GZSUZxiCh6Eopl9cRX0xYBFZw1Xa2iYwtJjjQtj0XvaNhjAqooOqWbqCcU71kOPE4cXTzCJIsDU6JQRv6M2R6pSi9owKlDVqzWDUg08Koc+UUVntYKt1DwdAwUnO0mHgT4y2qZaBh5SAcAJ5NRpO7TUz6tZlFTFztQqHXupxYBIs0EtjElRr6p2vqi13e9h3zObLyqY5fFuYc1GH7i4f87F4rxany5MoVgz6rw3hn2q4O9+37Pre1arFbv9jv1+S04G0L/28D5NCGhOvHjxgn3f19cLITSmCKJm4mmhZDtOdlBr83mUp1ZFASjbrSlJrFnW0LZr2jbw0ZMfmDLZAThSGvBtpg3w//y//wer7ZqUEq7xhBDwzpnt5mJByZlnly9oZq/x2sNH9NuEU8U1vjaXQYIHdYg6YqwNV+z7WEZprttNBcnt9aUoGeXq5pr9ztPNZpwtzzk7u8d+v6cfYm0sZwMQvEer+tCyqSpQEKRaIgYkBNQ5y5urz/MILsCyabm6ugUcrghdN+f83kPuVlvefed9uvkSLcLqds31zSU31y+4u73jxYvn3N7dsNtvGHZrNPeQI/v9lstnz3n+4gXPnj0DLTx48IDFYk7TGMh7c3ND13U8ePCA2WLJ2WLOvXv3WC6XDPsdyI6bmxt2+z2b9RoF9psdMZp16RAHs8bTYn1QIMaBu9UdMQ62X5o5Z+dnzGYzXrx4QUrRGuHO4X0gqGMxn7NYLmjb8FKDemzafinqL3RTfz4rPCOkBBbnZ7R9z263N8tFd8h1e1nhJp96X1MrFzYZ/teP1vyDj/+Ar96b8y//+hv8S195nQfNHIYr1rcrWt/iRWiCYMmBjpzK1NBPFIxa49gPmeDs+g+hIRfBB9jHnVmee6UUmwucqw1/VVQDWTNtK+TdjsxR1tk4rgu0Auw2zO/dB4QYTXEY6vjQ7xONB+9ahjRUUgCIOlI2UGcYBmazOUMfoQmUVJi3czb7HvAMKSOp0HoHOuA02JoiQU6KDy0fx47/5LuX/C9/clNtuIUsfiK6/HnrVbWpyNFsKJVeNa4TPhMgPJBxvoz2ijlHm+5zBi1oKixnLaHxxNQDGcIM501tGrquntOetmur+k+JMTKfNfT7PQ7wITAMA94Z0GTRgwb6qFOkWqB6sTxy25ZSgcARlBoVjQe1GjABSqUUmqaZfh9tUkslTRkYaqC318N5LiLgldT3Rh4aF131A4rqtD7U4zVUAefrPF1qzvH4fjVTOBdTJI6kLjgiZenLWa05HzKxAUIILykWp+9VwT2qmhAg6SvrNphU7fsK+lkWo7M8dV9BvJGAUC2S3ZFisGQDxoWarV53eqnMNVe0rj8rCVCVVLWgI9DnxFSQk2tGKUYsBFLOB+t9yS+rv2u283R86v5yBI42ZbLRHV0nRCwWwkDJTKwKVe+cOX8cbZuvQL+ta78cJJxTnepUp/pVqxOweKpTnepUpzrVqU71ShVDw/DiIJsCUYLZKIkqkpSUBpwLdDNrnPUpk7I16IPWG35Xs5qwn6MWNjmyCK01M8Xsi/Y54qWhaKKPEPC0KqSsbNMeLYVF29F6T9O2dI2Bj14Erc0dFbHGhAiz4Ck4shZMWzjabIJLxuxuFGKGQTOuWA5gyplUQdBUEqKOvkDAkUoFCAuUI+Atp6p+lMwsWE6Nd5aP6ETM0kysQZDVGrtUtV0qedIGeEPOzPpzZLJnY317hBapbHVHKpmSE9k5cFUdiLHAR+uosSnoveBUqppKq7GZ1mYSdM7hpWE1xEnhF0tCiiDeo9VOzDmPVCVlHptiytTEFaCVQPGWWViqB6Y9x8CaXFn9oooXD75m0jiBnCv4U9WH3hpIvqpAS82NVB2By8P5qlVFY++dKygrtdFi51jhYDM2ssSVMSfp0DD7Itfrr7/OarNhiD2lYBZsNKY6c7C+u6VzDSyULnTgFTf35AypmOXsfrdju16z2WwZ0t6ukeBo20B3vmTWzWi7lhACsR9YrVdsd5sjG1MFrNFmdm2FXCJFUxWOWkNMqlVaTskUtJ1ZsDrxSFUEpLwl7SA0HgYjAAS3pG3NHvXp0w/44Cd/SE4D4oM1D73HNw2z+Zym64ixpwme65tb8kJ5/PgdmlD45OOfsNpuaZwQs1K8qRbHHEWzS4NQclVsHSkZjs4npeDEse8dKQ8MQ6btGrquZblcoKVMAJsWJauvuUz1f3GIF7z3BBcQHyxvtDYR85Bw4mjahnkI7LaR2WLJaw8f8MYbr+GC8PTZHxCcY70dePbkEzarFeu7a1Z3V1xdX3F7e4uTQvDCoguk/Zb17QueP7/k4yefcHe3YjZfVFtcU2mtVisuLy9ZrVZ84xvf4OLiguXZBffvnbNYLIjDYGCuONbrNbvdDgWur64oqRCHWK1zU7WaswsyDon1es3t7S3b7Q7va85n0xJjJMYBECM1hEDbmjqxaQMh+Dpf1CYshwywL3y9kqP4eZWRPQ45Xz/z+ZP4XGhnM0Lb0u/29MMAVSn4arjfZ9miqrg6dykJx/dve77/ex/wH/3ej/nm/Y7fffcRf+Wdh/zaRaCZF8RtiUOkzwMpJ86WDf2gxFwo6iZgvpGAYg3zYUjM2oZ527LrM5ptHi3Om224eHIxhormQh4KMy9sk6OUau+tUsFB5Vv3lzgpzMWhKdIGT/JCSjaLNU0glkiQ0YrUsd8py6XNW66Yo8EiOFzrSRqJ2tCGwqwR1nslO5AcaUPAOwM9hiTgAk/8Gf/x76/4nz9+QhqSKbBrdvKfFVT8WVmKAKWkI+XWqLL8ec9Vmx9ldFz4FPTzxauYDAyPqaDqiBRySpRhIMaBtmtx++0EmjvvK3HMxrPxK4oT1uuNqeHkkHVIidXa1gColDLiPX3fE0J+CUgDneZNLSDuAPiZot3UhePvAMhoqWq/eucQjEiUU5rU3JoNpBttQjXXrEQEiqvgqjk55JwPdqLO1uej8rEMGefAV6A5DpF9P6AzIyS5SS2pR+BmqS4RcsQcY7JcnQDHYsCek8O504QwgXwimAVpKfhq+Vl03DaBFG08CE2dZ6RmMxZ8CIyZhGNeo6vEHq1OAuNnGnDMtI3/H3tv1iRJcmXpfbrY4mssmVVZmQUUgG5IT48Im0sPFxEKyX/G/0PhLyBfKHyZhxFShjPTMz1obN2oLdfI2HwzM1W9fLiqZh5ZWYUCugsotPiVyspID3c3M7VN7Zx7ziE7DJRetWJlLkbXocQZCKKuDUxWsN7r8SICFZKzwAUj/XgMvqv61u1K2Y3ETd9/NKaj3ayBGptzcCfnjbHxg+n7XLZTB+FY5XqqU53qVKf6w9WJWDzVqU51qlOd6lSneqdcVhaabBIZJEJUS9TKOazXruYYNUvRGUvlLL0JDDnTS+VqJpOSdsxw6WPAD46qqTEkSIkUwXhhXrfEXh+iK2vwBkKCyntmVYWrSjaSkk1BcqZMeYAfO4yLqsKRjJqeIgnvKmgVPBUReiClyBCjKvcQGBLJwNl8xhAGUrdnJxlMQbNehESMCWMNzlXZxgx2nQI0ZYy8dZABnJLBmJKqEyWTFgUSThksMBlPkuy3pNyYWirWxuQOebBZ8Vd8mQxkRaACKSKJFA1iHCZbXEXJpCgoiVIspwTmVU0fAwW2iMYQQxwzCF1CO/XJhIvJ6i7UwkpyVz1SyLucyYiCutY4DFHHKhOkSaCE8NlMtEhWR0reHt0ulHQ0ZdwmYjNJttwqYLApr0MBRZGpm9saPRZLVh7xGDj9ftd/+9f/Nbf3Gz7//HNevHpDSpEQBrrugK8c1lmuXr/C+5rb2TXr1TlnTx4jCN2h5+bmls1mg4lC09TMljOsBd941os1LmcQOudwzrG3Vs+L0f6sWI9Fomj2UorCkIasKM2gH5Zu6HHO0cyVVFrO51zf3JCISOgzSW81lygKi+VSLQyNBQk0TcPNZsfNzQvNX7IO5xttZmgazWPN+VW+ciDCYv6I9XxFCgNt5Xj5+jlXN9ckUcWFd6oyFgMhidqqIVhTQMRESpo3KaNk12rOERUxCsYm0qGn73sqZ5gvFrRtw2q9AmAI2oCgaj10PLMKJBkwMTKEgGR7NW+E1fqMtq1hGHjy9CkfPn3KxdkCSHRdh4TI1ZvX3Hcdr1++Ynd3x+31aw77e/bdgWHoeHRxzo8++SF9f+Cwu+XVsOfq7R1937OYL7h4/AgQ9vsdr1694s2bN2w2G7W0y4rF5eqMyiswu9vv2GxUKRqCEhN15TWrbIia9YRQNzUIbHeqeN3v99zf33PoDoQQRsVKjJGu7xDAeYezqj5tmoaq9lmBYh8oPgpQ/H2vfzzNkoHp8d+/2zb/LraUx4qlZMA4S7uYU7cNu+3+yHZRHnzmXRXj+9RsImoz/XdvB/7T9ZfE//g55zHyVx+t+O+fXfDXnzzmbCWk3R5joHFCF/bElDRTE8EY/dMPA75u6Lqeytc5ww6srTQfGct+N3C2bjlsOqzz3B3uub09cHAVde1UtWTAx8iHPvBfXrYk55EYsVWVLbkNlXfEnPcWYtBMM1EypnJGiSUHvq6Q6Nh3PVhLXdfEANvtFudmYBJBDH2y9IOj8sKhavk3V3v+t18+5xfXOzAOJwZjBoJ1uOT4fevbkIpjnnEu++57jsWM+TpVSKKHZOKfTvlKVYeV0UaFzfaGpm2x1rLf7zVzOCXevn3LarUac/SK0jyEMNo6+8rRzmY6bsaw3++YtTPaWUvXddRVjbUDgwjL9Xqc45Umm0IaDcOAryeL3pGgGw44r7bl1liGMGC8mzIRC9mUyAp8Sx8j3nm6oUdERmW+tRYJYSQb9V6skylfVUpeea/uFsaM6rfKVvSDqjyxeh2u6hbJVquTulUPFc1NzH+TrUON0eYs0fuf8y7PdZXgGy1aczaiz2K+B/mL+bs8+VqSSVFr7JjXiDhszrNU9WAc7zEAxUI1FUKzuAcYo84FR6VKwcm1whptpoPSRKiEYuXqSVGa55FN247LS+V8EW2aMvn71OLVjsrTMg6Czqucc/occUTGls2wtsqkLOOYxmxvG/M83eUYBckPAX9S6v5TnepUp/pnVCdi8VSnOtWpTnWqU53qnepCwFrHIKo+E2ep8aQh4KLFeHCVwQ6O3f6AN6rQSUZy/qDJ3dNWQXoRQtQ8EGOtZoEMCjB750ky4AxI0Gw9MVDVMG8qZlLlh3Vli7TjVzNUTCa3EFUu6q+y4o2JXFTFQgIUoCkAWmsAbxGfyUkDsaqwVn8eYg0k9kPEeo8A3hqcVTvGfuiJKSm5iNAFJVt8bfExUNmc80KZdBq1diJlIsyPmF0s61xAX1HSUy2tppwYGa2ecte6oiLEQrjl9zrnCBIIUXRAjSGIKtcEUYvZYxxCwB8BFSK6jGRyR7aowlJstpQSwGiGo6GQmYaM1eQ8w1J5nawFU6lycQQ09QOl8V1BFpDSmV1Am6KzMKgCsygpKMoytehFJFusQkFpzJEIpwBtgHbvoyTrn4KNlCVRO+GnP/mEH/3wGS9fveLqzQ27w0HVYEEwTkhE+k3HZnfPm7vXeVzVdnI5n1F7Tztrmc1nqvyr6gl8K/lN1mR1mR5X3hfLXiXkMEJKEGJSq658XoVg8M7x9OkTLs4vePHyBXe3t7RNS9/3modqDc5Z2qamaVpVUqSEqz1VXeFtzXy54m9+9isOQ0+UiLcV1lbYrIADJQvbtsEjLBcrnj75EbP2jPX5I372N/83l+tzVvOWm7t7bjcdDkPV1Bz6DmuEeASoG5Ptfp0lx4+q0hjBOI81CsIq6KzqEUkw3N5TVTV1XdPUNVVVU3lHUy1GMDIOgUESfQjEmKicx1ewahsWTY0zCYYDjz78mJ/+9KeYyiGpI8bIYb/nz/7sJzRNxZA6vvzs79lut4S+I8QDGMtsPuejZ88wxrDZbOi6DmMci5WORUjCfrfl+uYtb67ecHtzzZDVNnVds1wuWSwW1HWNs2r3+OrVK7our8PhkEFQtdZ1VtWFIQb2uy1ffPkF280B791o/RdDJKaYweSk1qlDQFKiLuPVNNR1ReEvDJp9WiznoGSBfZ/Ljteob1flwidgpu3U36iC2xq9ln5VHTb925ivX2a+BD+w3xt/zk0UhUAq77XOsVgvNGdMFPQuYPZ7t+I9pCKASapoNwIuwZ1Y/vXzLf/6y3vS//sZkHjsE//V0xV//eSCv/rwjIWH+bwiDR0ikbqFobdIDAQBSyABja/Z7Q5Yp81Mzhv6OOCtIcieRVVhZx6zDwz7QRt/JOG946OFxzLQuIUeY0FB+6HrCN7R1J6I3gNr69k5IXUDwQmz2gFKbPR9YFZ7Qkjs48DBJz5artkMCbFCVXloKj4d4H//2yv+nxcvOaSyzzJpYQSocd/hoT3Zn44Xua8nIsv0oojkjsjn6TvKm8pKf3/JxiGTazZbUVZVk88nmxvBDH1MLM/Os82/XpOMsWoVbp0Sx61jCKpEPwS14pScGzpkQmiIBxAYojZgOK/NF/0wUHmfz2ejzSQSxvzPQiR5q+TfLuc8GmuRvn+gaNNzUUky79XCOpiSoWhwTjBYVTNmkq8fBsjq8GOSS5ethJlzLk+RzOg0YK3FV6qwDEGbgxAlDYu9dxg6PZ5E7WZjjON6AplY1c9oNuBkEVpUdUMsTT2qGE1RyUhbLFLR5wMjiZgi3abLKk07zutsJvGUQJ3m/hQytlzfCnFXDtncaCe54U3nlXk8pKyrZCcQIRn3gHy36oGrXyWlMc3iTBxJRh0HnasnObL6N2otqypOq80PKWUl6bRdUlY2z4mVvGUkvo/zIycF6T/61DnVqU51qlP9HnUiFk91qlOd6lSnOtWp3qmA4ZDUxmhIkZSgNYnWZXIhCcmkTEBYQojUTq17ipGddVNmEyZntCTNn7EieG8REmCxDmrnuN3vYTDMZy1V7bLyTRCyVZTodyXJCXmZZAIZlX3G6vfqA72qJo0lqxozWI2CuCZ3TztnR9DBKaakPxu1GZrVNUkkd2EnVNRhqWxFSEpwRoGm8hyGoARXShhvkJiy1apmyI2qOlOoMrJyAiXFitWqUdJGRyh3VhfQQgrhJhgxY56OqguVmR2J1bwUsQZSQlBLUSuAsViUoBxS0EzMrG4wIwrDqIRMWfmXhEw/ZiIxE4QRVbQJIFazIqccQ8bx10PiGPgsSriUCdWUU250f0sZEwpAk0Z9j8ngVMpAXLGOSpJIxjwElsrKUXQYZrRA/f7CpFNZAh9cno0Zi+vlgkePrun6gc8++5L7+x1DHIhhwBhLdJ6w7dFsxJpqNsMZYTGvWZ2tmM+XqkxAkJRJRdRazKA2XGN2IrrvDQ4RVZ52XdDsMIl4X7GYa/7ganXGD3/4hLpu+PyLzxkGtQ2LUYnAKqsrrTUYFzHWMGtrnLNgBetVFfTqzZWqiR2jFavzfswTamczwtBzNp+xmq8Rqdh3lvnyMff3e7Z3b1jOPY/PVqwWK0JILJZzrm7ecrfZK8BnC+mix7Nmy2aTx3I+GIPYqMSA6Gsx6dXLGENIA12I3G/31I4R9HPO4X1F42qqyuNqJeWWszmL2lEJeIS6dqzOV/z0L/4S5x37w4Z+2OGt5+x8TVs/pqkdt7cb7u/est93uq+coWlnXF5ecPn4MZubG/Z7BWAPfeD88ROqZs7t/Ya//4dfc3d3x26/BRG8V2Lv/PycpmlGcne33XJzc8Nms1WFz27H7c0Nq+UK7xxt09D1A9vthpvbG25urokxMHSqEFksFrRtOxKLUus5WzIZjbHM53Oapqaum2wNCEV+bdNkOWesoXHNH+Vc+7b1u2ez6vWLnDhYqhCMqozK5I0UK7/jz4r+Xrsv3ruEd1VpD9SG43WTr/CW1liautalZLWM93psdF33gOQt2/2uwrQokI5/P/5MwojleTA8/82G/+M3d1RBEGdxgLeJjxZz/uxyxierOT9+1PCT9ZJHTU3TJXwNc1fjamEIYGKgEseb/sCn1TPuHzuePI6cbW9ZJM0ivtsO0Fh8bUlDz7xSYsk5q9btCNbCMAxYI6zmLYcwsO97rFUSZTZriREOnV7HsB4xjqpy+NaxczWfbrb8n591/F+ff8H24BnIyngz5P38T3uH+W1qRcl2Q/A+hgAAIABJREFUkuWeac10xz0mnR98zhwRxA/IxQcL+t7fK6u2eUCq28qNCr1ZXWsTS1NTrDwLqQbgacbjeBgGlouZqu0yUZVE57AwjZGI0MhkS2pyzvY0fll5KMP4uaJqtNaPaslif1osMFNM43oZ46broiHfl2TcBs0WLMpAbQy0xfvTGI0mKGRzbkoYcw+TjMuXbJURc8NeyIRkWUbMak6JiRQjwzCMzQe9MDocTCrCiWAUEYYQxmcCW4jAlFD3EkMyabS/7ruUx20aC8lz3bJNKdubl2O8EOjGTPNiyfuiOJsUUlGtWgMgIxnqiNP5UkhBV2kDm058NYs8W/XHGDXbMUaQMFq+jtaluRmu2L9LSjBa45ZmQPLcalKCixTL1+kcLHOK4+Ngus5+9RpwqlOd6lSn+sPUiVg81alOdapTnepUp3qnKutJIRIlaYdyDGzlAKYhWYvHIWIQq4o5MRBMwiTN+fNGO8WtNYhR+1DrnGYXeY83orkqorajMapaKhgwRBZthXcGkQhW8xOTEfwRkKpZNyBHuSLGaCdx7o2GDBIYObIZMsVqc1JuaHRgMQENFHvOAhEYRO0WjSgUbFR1aCtPhdoxgVoF1lnNANDUNfuuI8ag2UtidXsBouCMqv1SVoIp2KGgAgIhZwQqODKBzZLBwlRAiSPSsXQ6l5HK+kOMqMUUNnepp6z0FCEi9CllIkVw1qqCVISY7bIQQypkrTK15ZspgHeSKf9Qv77YZ/r83rwdNstLR/UNgBCjjCBRzHmdKZOG+u5CQpYxycoe/Q/nLK4A28WGq4CA5bgQkPyPgmv9qXR6f/KTP0dSYrffE0JgsVywXC1JKbFeLBiGgb/71a+5u71XVWlCbYatIaVAHzfc7TbsdmdsdwPnl5HV2tC2LdalMXvSoIR6CokYyzEmOCM5Z3Cg7wdSTCyXq/xnyfrsjLP1Gcvlit12z/Pnv2G7vaedeZwTzs5WhBBI2R7Y24aq8tpkIJoHVXn9+/PPf81hfwt4vPV4X2Mrz6xpVFU0r7AE7q5e8dH8p3xw+TFtO2c5XzNvPE4GJBlu7w5wv2e5XPDjHz3jf/hX/4qf/e1/5t/8+//AZkg440lW81nDEDAiVEmBP1c5BTABMUpwFfFwxkZVwYsgEnFYJEGIPWoP7JUVtxvqxYrl+ozz9ZLLeQvhwGzWcrZeslysOD9/RNPWXF+/AJM4W61ZLpZUdaXLRQjB0Q96/lW+Yj6f86NPnvHs2VOaxrO9e8vZxZL5fM3LF69w1iJxYHN9zfXVW0KMpGho2xmr1YwPPvyQZ0+f0rY1u92GYYhst1u22y0xK1Fu7zfcbrYY59Umzxq2hx2ff/kF2+2WPmcxxhipm4Y5LUPoMjhscE6v86EPDEPHbNZQ17XmbWYVxjHAKq40Xmjm3Xp99sc41b7DKtlr32CBKXYk/h5wO6Zc1+17r1nvBZbLa+8hicz0hROpYLLpoXM4HMY4tQSt9Disqor9fk/f9w+WNwL1x0Ti0c/6AiSJ2FCu+xbxGew3hsF4PtsFPt9vMGY7blMhwsIwZBUQLL3jo1XFn5/PmM1b/l5ueW0NMVq69oyuXdJ3kVhvEePYfPCEn3zY83QdWS/OSRKJEepa1dazeUNKPU3VYg6BS9dhTYWIJVSRm0741dsNP78+8Ol2w9/dDrztQYxaess4DsWFIIP/8t3DTcfqxNH1VHITWFHFFo4pv1+yyur93zWRxEBuPIlHy/l+2xOn7MogSbJddqVkGFbnjGLpY59V5ykf81OeqzaPWaX/j+ws1cnCQlE2ZmKr5IhjDUPUfOpCaI02n+PYARh1ADCWiDpT2DJrNao8LOeOz2RaiiHbf+ZzwgrO6f6JI1k3zcYSQgiT2riQoCklbeZ4QDNr7njKcz2Tr8mGiKQ0umM4q88C5biwMtmgxphwThWV5OUoOQfW+XEsSMVlApTUtzpJEVGiP39nTLm1zJW8RG18csaP66TfY/FFKXm03GEYHqy7ZDIyD//YQOVcBTJlOta+1mULGnsgQkg6hwrDtF+GoHak6sBg8VVFf+jz/kwPzh9jNMrAZ9eT2MfxODPZVlbnsTY/SyjRqVz2lK2o92R50Lhx3Oxxylg81alOdao/Tp2IxVOd6lSnOtWpTnWqd2pWeUKMRDE475lVnv1wIKVAJ4ZBYrbxQbuMBfoYqHCZbDQZ0zIEm6APWGfpSYRuoPIVXqJabxqDjQapDIumparBuYRPDmcMEQXuEQgpZqtGsjIyAwZO7eikPGQ7xgd+yJmPBQPNgM8oFzSMIFSxJypYqOY9uaxgzLZUphBqZHKvPPwLzlhm3mW1nocktM4TkiouR1tRg9pHAkSh8n7skB6tlcaVM3n7j8Ggsj1KukXR3DhbWI+s+ksRBZ/y/qBoJ6Tso0y4Ssk81J9N/h4lVCarUTjKLjT2iLjLVlJFAZjVaRiTsyODkp9AzLmao9WTKUsqILLmqrm8LMnkcBQZcyixFpMBQhnVPSaTOTpOznlMJq4FBWyyfkOPnJFpZFz2972apqHvNVep6zolBHMXe9uq1WjdtNze3bM/dFy9veX66lrB8WDUptAYbvrX3G+vubp5yXp9xmKxYLU6Yzab0zSzrEJOSIr5PPI4W7HfHzIp6Dg/v2S9PlNCcXXG2dmZgv8hcHV1xZdffEGSyNnZGSH03N/fE2Mcs5+8V/UhkNVsiWFQ8sn7ii+++Jyu66Dy4C3W1zhf0c5mLJcLbGW5u3rD7ZvXyMc/xhshhS3dPrC92dN1B2IalFwjcX+/oapr7u7uqJuGj599zM2hY3+34RAGUkjMGo9NgIcYIRAQydeoNOTjJu8Ma7CigKAzqjipnaXxCesqDkMgJEtKwmxxzvLsnMViTls5vDUszy9Yny1Zr5Ys50usqbi9u2Y2n7FczGib9shaLmXyLXG2XlLnTMQPP/yQpq6432z48stb7m5vcM5xe3vD5aMLFosZztVUlWO9XhATVHXNxcUlT548ZrVaEVPk9evXbLdbmmbGMAy8ffuWq6srbm9vefXqlZJIn3wCGUS/unrDdrvl0HX0nSokrdOcy6LgUPs2Va0M/UAIA8YYFssF3vkjciOfi7mRoYD6TVOzWMz/JM7L36V+1+0xpijRf7tS7Pg2px8+uu0d8xrj+7UJ5Ju+N0kcrcEN0PcHqsoB9aj0Ctl68hhQL4D3+0jGkZgY1VgTAP8+Jd1I2hltMgoi3MTI7W3g5zdbVe1HT7IBN59RG8eGexDoDzvadsZ/+Nkd/+svDJgaL59j0XlLFG26KTnJMd87h7gnieCriqqZgRMwDlvmE5JViO+M6TEx913VAwXq+HOZL5T5QQSc3vFNSXI+GuvfcjQdKxYNZrRpfDBx+p5WN/Tj9UiP+4RJJmfcgcHifDONleh8xnqXnSny6CQNslbVntptWue0CaacEMYRkuAkYZ0dr9mS7eNddu5Qe+cps7Dyev4EEygKZM3I07xyvRZGYmatrfVooxxjVl9KAZisMIty0GSlapKEL+o4mXKmy/3EuomIGkIYr8HOaVagZNvvFHX+HuMAmZDWPEclBL23tG2tFq3ZEtZm1R3GkIaEs/ZIpemUvEs5+ztbpRpUSVxsTEGjEZRIzY1/+RpQSFZrLX3f65jnfSmZdDTZOaCQionpeLauWL7qOSyZWN6HiMvEZj8EJXmzvXfJAbdmym0EP6oNZ+38wXocX8vKtTIlwfnpujceL5LGyIFy6JXnmZR/V6xf1bY3k8qpkMfmq/mppzrVqU51qj9InYjFU53qVKc61alOdap3KsQB573a0kliiJFF3TKkmAmebB1mDY1vSBLphoDxVi2SnKWqVZEy9HtCDFS2RqyhG3q6GKm9ozaRymmHf4iqBqy9xVm1IyzKvLHGDnr9v4iQjGBSGn9nzWRPJWaCWpNRwsugeYw2g0zK3U3dv9ZYsAV4y7aIkhVwJMR67XwXVSuQ1Y5k2yUFpCSTkkrsGedVzXek6AOIMTGEQEgJax3eFRJTLVMV8JQxs0o5uNyVboo1qRDy6wXoVBDagkkEybhVUfsh+EwGp1RoNqiMU42FObJMMwZNiNRMxHSkFCx2WiXPsKg+rTFEAYfaOAnFujYRR4JQSedC0MYjMpe8b0eVgHGkGMoaTYRuBoNgUqCSTFZ8KglT7CrJOZ8TIZxGMIk8ht8QWfa9KecrGutIArP5Au89Yeip65owBHb7Hc8++pDz9ZLdvuN8veYzb9jcb9l3akUpGMT0pDQwDB37/RZfVczaJfP5QonG+YKqbtjtt3T7Pc46KtcQvaGZNSzmS87Pz1mvzmhnM5xzbDYb7u5uubu7JSUhDD2SAkPoiVnlMGYnZbB1GHpCGOi6Pff3WzabLf3QMWtnvH1zRd/taKuVZhpWNa5qMc4xnzXc3lxz9eWXuBCJ3Y795g3DzWsAlssZxgoasZVGkmO1WNHOFvzDp/8fn375gtnZOefrFUES+64jxYiESL2sub65Z+iTkvZisEQF7qwC1KRs+ZzzZWvn+PDxBR8/fUyfEr/89afcdxHjKmw1UyJ20XL78kv+8pN/wfn5BXXjqbxlv9vz9u1LFus187M1lddrp3eapyVJGIJmFD599oyLiwsWiwW73Y4XL15xd3fD0PdYY2ibhstHaz748Amr1ZnaHn9qqGslZdfnFzy6fMRiMWez2fDq1Stubm54+vQpjx9/yOvXr/nVr37Fzc0Nu92Ovu9p25auO3B9rdlOt7e3bLdbhmGY1BQh0KXEarkcAdOmaVD1RaSqPE3b0DatqofyNXok+bNKpvIVvvI0TY2kxGa3/SOdbb9PHV9E3gV5f/8LzLcBjN9LWJZr3HtIxfL740+9jxQblVZZyuScAwNNo5aiMQizWc7WdKrYnXLhEvv9fiSMR+LjaF3fp7J5156yvL+oJkEbV0IIYL2SBI3D2iZ3w6j1bkoRXzXEpK4D+5BAgm5Kvh+k4rOdNzHEASewWJ9rxltWE42K2nxf+7o98l0Siu8u592xm4gMIN+3J4Xs+IsH753e99X1HslFY0ZmWsr84ntMYvR994BILdPDMl5FRVjmGKoSGyn40cq6uFwYaxlin+dGBpOPZ4zalgqCWCF2quItFp1KPlk9L0SQNIzrqDnmRklfM7lBGIzO5/K6j/s4xnH+l6Ja8lqblW8yNVe9qxwOTnOSy7lnrcOY4grBgwaAkYTMmYnEnJt41ChgLDgsRkTvgyI4a0gh4J3F4qiyirGcJ6au8vqUrRe8cfm4UjcQzRhUwrFYkZvc6Kc2qiWvUZ0pyu+SJKqqHd8/nhdSrllTw4o4m58PdA5YmurKuokz1E6toEvTY7QOa6Z9EWNW7pocu5BSbnJLY+ObKl9zgwX5WmGMKjN1L4yX5BCGrJp955poLImU3UOcNtqVxkkzzWUfntp/ApPYU53qVKf6Z1gnYvFUpzrVqU51qlOd6p06xEQlMTdkW/oYcV41gkkSzlta5/Vh3ESSlayWM4SUGOJAHwPzpqWpqpzvY6h8hWmELkUlyoy6Yg4IbkiIVetTxJIK0yNQLLtG4V3JxTNHpJK2oiv+ZSbgrNiFmjQp5AwoAVrIxVGRoUCAFaPkorEKKpqSAag5M8VC1YjmK5ZQxJLhInn5+h6lw2xZX6uvV8Yj3hJ9zOTgZG0KBkkFixCCqKWTZeTzMjCStydBNq7STRS1kdWMGLX5MiOqk5UaJddRoTIcSpJMXd32CG7M42Ockqym4MyZdBRhKCrETHiWZEhJShwkUWVlQFUhVrJdGcWiK2fRmAn8UyTXZqBo2gcK2sioehSjalXJP6e836f1V6vKxJHyx+QxzHDQ9xcmncp5T2UtruQXCQz94UEWT1PX9F0HEnn29EMuL1a8vbnh9eu3XN9suL3dEKOqCATNC/WVEPob7u/uePvmjeYxVhUSO0BYLlaszi4wOJbLOZePHuOdxznP3e0dr9+85v7+DmNUBdEdDgyhH1VAMIHRxhj6vs8AnX7fy5fPubq6ZrvdMYRBlVH7DrEWbzVntfIVdVWzWMyIoeftyxekw4HKQN/tOGyvuLx8xMXjS9ZnS/7uZ8sRPCyKKtBsxIDh+YuXhOdvOF80XD5+RDufY31F1Vrq1jJUHTebO1LImYo2kozFeZeJE4vLFq3lvN1t93z+2Sv6KOx2YNyM+XLNfDbHW+H61Quef/pr/pf/7r+haeb0/Z43r1+x22559eoN/+P/9D+PKmsogLEQwsBut8N5wyef/ID7+3t+85u/5+7ujrvbDV13YDabcXF+xgdPnvGDH37I2dk5YHh7c8P95o5Dd+DPfvrnnJ9fEkLgxcsXvHj+grv7O8IQODs7482bN/zyl7/k9WslaGOM1HXN+fl5ViIaDoe9fibb7xlrOez3ALRtizEGX/lMjuo5rURhQ5uzz0r2lF5ji/rE4Go3ZnP1fc92uz3GW//k67vclmJj+l4l2nvw5vcRYMeZcNNHzfiKZCS7iL2NMVS1BTNgXYUki83cn1pQOtbrNYA2NWQVz7HCqhwPBfwfhmEkB47Jq5SSEolMSp+maR58PgxqyTvlm/rxs8ViG1QJdJxxpsonR1VVrFcrjHfjmE0OAtO/v2k3Hiv9vot6n6Lz4evlFZ0TPXzf1Gh1/Frmd46/7eh7j38wfxLnY53vh5Jzwh3atJBi0MaqbHEZB72GVUVNl1VxxWYz5LkekvAmE4hJ8/esdUdnRskR1OawZLVJzuSJhstEWyGbzEhuqU2/Qakmaxzv7i5JuSEunx95mqvNBlHPB59zDRGXLVz1eNecc23KcpYxc7PsbClNVfk6rnnmufEKME6/b1I2GiCiPhSmbDophaxWNtpsB+M4AkieS9s8X7TWUlNSus04rmLyvCaPQdu0ZGfsfF67cb1LU5hAtkudXtf57HFeYVYDet0WtTDN5HK2PdXhFpytstvG8RZPy7VGr13G28lyNzfIILrNx2rKeNSxZvMzgcsNg+U7dZ4eM9Gal+vs9Kwh4yxc/z5qnnTWTkT2e6yNT3WqU53qVN99nYjFU53qVKc61alOdap3KkTLoeuoao/3hmASfRgwuEy8aSezs3DoA5KE2nsqYwmihFUMgZ6OdlbT1rVaTBlLU9V4EWIItL6i8h5Cj6SIc0ZVe7kzvqSHFEsgyUD1sQBjJLneAc3GB3eKJZGMdp/Zz3MEFzJrBoAxQgkqGu3bcme5kBG4AoTmZdlCKhZQgJEBRdAsmmR0HdX6L4MqYvCuIqWEl0QIiZBECZGkeYd9jISk9oLHmKA3LnfPZ3JNV1hXz06gixKeZBC1ELQyWtaazE5mPYJaxB0h0YbcrY2SdaoCy+9xajEaCygcE8kWlYMFrI5LBj7GTMT8XZNCRvdjlEgRfyYMUVTlCCmPnxnHOqFAShy7uCcQWMiWtsUZtoBnx+hpUX5msHS00f0eV9Oo9WldT3aDdeVG5VjTNHir9sXr8zOscxx2LYvFkkeXj7i/3/Hm6g2vXl5zt9FMvSRC3/X0fcJ7r+rCvsM7h0Fo6gbvDW1tOb+4wPuaoT9wtz9wfX3DZrPJyg1DP3QMu4MCcOWYysdkyONrc9bQo0ePuLx4RD90/Oef/Se6rqPvB7rQISEi2Up3c3fL8tzSVI7LiwseX675+1/8kt3tDYjmcD56fMG//Mu/YLVcYivLIQxAYr/f0vcD3lcsFgtSVBr50PUs12fsDwOHEPnNly9omobz1ZrlbEZKjrae8ehRzXZ3YLfdsw8RIUDIgKW1HFyN6TSrS3OhDClZgniaZoGpa9ra4WLH8394xZvnn9E4VSjebwLb3Q1N41guV/zsZz8HkoLf1pCckh/7/Z7D/kBMka7reP36NVdXV2y3W7quIyFUjeejp0/44Q9+wPnZOU29oO8TXd+z2x049IGmaZm1C+7u7nn+/AU3t9cMQ481lvPzc7z3fP7557x9+xZrLVVV4ZyjrmsWiwVNXbPZ3HFzc0OKShp1fcewHzLBpJmPdd1QV/V4PjZtnRWwHmsdzrqpiSOrepxzqmLFqJXeENgfdux2O9q2/WOecr9j/Y6sS2lyyPWPJqSOmmzKPXK8V36L7z5+h3nnxUIklt6XSSEjIC4ru1JuDDEjqVdK1atT/lghBsu/S47jfK72tzGGTDZOAPx+v58UQ5SsMcbXnHOjqnFUKeWc4kJoWmtVBeScugR4l1VcjPf00pDwvvom4vC7Viu+3wL1aF+Yd98PD2dLD35x9LuHBKSM85ev+fz3vEII2WFC65h0t8Zm9V7JPrSZ1Cn7VudpScjuEUpKmUyuKYGT81HH8dVGKQuYFHAyqQidc9g07Rtj7LSbjCrjkiRMIfPI858H/9ams5DCZJmfIKd1I0GzsG0h7fN8B7Ha7GPsOH8V0dzGku1X7EkLaVzOBShxAprVWeZWxd66bEAhywo5LUfk1kjG26mZRN09GImwcm3SiAM7kbv5fPYUZxEzNiscl3OOmAnFkfQ3xaZ8alAQgWgmReOoRj1SUaeU8F6fT3T79RhxouM6RSZADB2Vs9kiNuKdZ8jkNLjymMDMFivaciwmjPX5Gl0IaXVEiCFOp6ZVNebxqTda6tpyHdZnqpINeqpTnepUp/rj1IlYPNWpTnWqU53qVKd6p2pvGWJiHzq80YylXgQJPVVVkUIkRVErP+u0UzeCM0oMMj4464O7NbnDOgWsQAwRj3ZhO4HWVUQTaepMNEoagUzJSIsZlXBf3zU/wrQFYBUl0RSMmAjB/GP+PiX+ipIt8aBxGMg2mUaz2iSl0f6zAK3FqrRYc2r/choJiEK0KJl2BCxlcNRmQs86i4maJSnOqkNbVv+FqOBSIf2ckWzXBEby9pVxOLLGyltEYWR1PY9I0pGALV31MGmmCqmo4FH5qijgrWXI4J01VgnoYcjKwUzg2oxCZ4K2UJ0pJlUr5Q53GUEpJRvSmJdoiMQRUFIVJljjyCZbjFlDYkZVipSOeuzYfa+qR47eMxHHcjQO3+dq2pkqP6NmH/q6webO+bquaZqGrutpK1UcJiNISEoqzVrm8xl1Y1gtl/TDwPXtHdfX1xz6nm7XE4aeOAxY60jOj7bCQxgYhgM3t28wVlVpwxDwvgKjyiPNXwyIRKyDmJRaLBZsrqqZz+esVisuLy9ZLpcsFitEIr/81UeEIRFCZEgDEbX/NBbC0NPtNnhj+PijJ/TdW65fvyYNveoIXOKjj59ycXlGDIG7zYa77Zbrm7fsdlvuN1uGPvDkyUdIgrdvr3F1zdnZOd539BIwMRBT4vr+nu7Q08wbEmq96JczLs/XSkrGqHbQMebco4qI4LzHWUs9W9IuW7AV+0OPcQFD4ubVFa9ffkG/37Jerrh6c0W7vGS9PmexqHFWsylTUFVtL0I3aFbVMAwcDgeurq64uXnL3d3dmCk1m81YrhfMZjN+8Oxjlqsl3nuGIRH7wH6/5/Wbt/Rdz9BHXr96w9W1KkNj6mialvOzM5arFXVVsd1usdaOeZl93zOfz/n444+JYWCzuVNy0Ht2ux3DoNao7WzGerVisViMFpiF5Cmkovea91aAY2st3k6P4ikmkiQlS7MldV3XHA77P/yJ9l3Ue+5Z35ZUfJ/O7BtrbCphygT92hXJoHcm1sYWEzO1mxx9rX5DJvZkvB8ft/Xke6BM7zvevmP7zuOMsaIiUxIh4bNy15pm/Pxs1k7NKCOR8FClM6mUynof5fkeveerQyYTAft73gq+a7Xi19dEnOU1yf89XJfRHvSdV8uYHb2S31QarN5Z1jfMwb4P5ZzTVc9zNM38sw+sLK0zY9PUuHkiWDvl/JlstWmdQXL2q83OEdNH1BLVZtKvqMxMysspx5OZxlkyOWgEQuzG9VSST8k6a3TOpoS9IRrw5Z6cl1syG21e3yRDzqee8vyM8dmOVY9x5x0mTU4Czk7rhgjYyf3AVUVJrGSWnqs+b7eq5Y4Vj+S53zg2Rz9Y63TsIROHOaNUW++OxlPGlyXPVFNULw7NLmdUChoMfdB7kLGqDA2ZnEsoUSg521d3Qc5DNJNikZzFXlTUfTjgnSPEmI+DfI0xU1OEtRZPyPNJnbxGGRBbjVmI2iyR0FxiR4gBlwndkEImds14zUshO0/kObXmWWqVa6Z3XpWXpQkuN91ZJhL1VKc61alO9YevE7F4qlOd6lSnOtWpTvVOOQ9zUxMKiRESg9HuWA946/HW4pJhXlVEn8k3C5IMtnIYZ5CYwOqDuXJzCuyIgHFGARBRaylfeyrvFA+ydrQUGoHJDJyNPfZjl/XD7nvt9i42ro6SeYPVv5ULVHhjQtgUhUpGjZlilAzs5Gd3K5AybSgT2CZGHlg3TZjkRDBKyiq9pKycmJRVhRYkjiRnUQtWNhOcAtFA4yuiZCs4SQwxaKYhQp9C/nzCmSk/RrfQkY1g9b0hYoylsg6flyEGtVlFrVOtUdtSAyRFKzK5WQDqrPwY7a7AZaLUGYOtLYMkopCzFE3+OzOSZDDZTparKcXcSW/BSs6NVLhEHWktGnNZbKEmRYlIzF3dMioYQwbHU1F+FgDaTsdI6X4vSTcJiPL97/oWMar4kmLFpsSs9RWV6L7AVEi2K1YwfsHusENEqLMlpT+vqJuGDx5d8Or1HER49faat1fX7Dsl2Yahx0rExgrvPV0/IAYq6/GuAmOZL5b0+44+7QnDkMEyPZfKeW4tmgm4XnK2vmC9umC5nFM3NZWrcM7zL//FXxEGzVryt5bddkNnEiIWiycMkevXr/nw8pJ/+zc/J/YHIJPftmLRznn56g23t7e8vb7m0HVcvbnGOcd8Nuft/orXr18SY8+LlwcuL56xWDziy+efsut7QkgcugOCJRpDP6AKwUHBZVcF2sqzmM9ZWIcVBXNj3h8xCUMfSDFxs9+SgiqKZ7VnVjs+f/2c2B1IMdCHA+3S8+jxOb7yOKfXhiTCMHRI8oTQ5/1Kg4EfAAAgAElEQVQdef36Na/fvGK73bLf70cS+fz8nKdPn3L56IzDvmOxWOJ9A8bTh579fs/Ll6948eI5u82WIQ589sWnDMOAc57lYsXl5SPm8zmLxYJDdyCJ4fzygvVqzW67Zb1ecnHxiEePHrHbbpjP5pNSMka8tcxmM87PzpkvF6SU6PqOerWibhoWs5aqrrK63WsGqz3Kx8p2mCEEtdi2TnO+rIxge9/1f7Tz7Z+0yv3iHVrntxFRhbA7tik14/1Gxgaeh3VECL7z9ZNyppBJUzPOg28ab7LTtfuryyh/5xvlERn1beorhNa4YXrvMsaTMkFTtr8QGRP/8H6S8PepCej/ZlXiu+v9j13ut123r/u5zB2O1qR0Pj1cvzzzESnzpokYfriwcpCUpqR3SebvdxNOyfAtcz9XTypp61StamyiKONKXqI5GovR5SD/STln2zqbM/XkgRLSJEfxhCiqwhBitoPWc0SOVIzlvLb+iOR6z3KLureQVWPuqFXVor6u253TtinqXJ0subG5bRwfk8ZlCjISosWqdCK9BgQoGkFtvjuGTwWXlXd6vbbYTN6V9wN5DgzOeYrVPag1a1H2iQhiy3xZxzUMATE2N4Nle3Dz0B7UOjs2rw0h5OObUQ2PuFEVSLZjHS2ZtUttHNti36+NbRqDUM4hnbe6cdukEJckKq/2qTEvU5LmpzvvINppblka5/ITUZnHJhFqDCFOhK+g+zbkJiabm7mATI7a8Z2jO8tJuXiqU53qVH+UOhGLpzrVqU51qlOd6lTvVDf0VM5RGwvGMYSAENV2B2GQhDcWL4YWg3MZ7DSKRSWrhIJ1XgEBEYxTcMd6h7cW6x1GwBvACNFkgN2QCSUlkIohlCTNGVRyL9tdZnfQ8XFaRphzJF4gP4jj8sO4kpXHIoZiVaTflQnAAs6hH5H85Rl6KZAcGdXQ7mp5CC5OmZBFEWdyZ/kk5pvkIkdgidGBVGxXMMapFWgCZyvNZJSpc1uSEE0iZh/RFBnHBiCIcAgBZww4yWoyBRhjXk5lnG676PKjTICyZMJWij+YKf3iWmPHNAZvvSomM9hDJh6j5NyhTEAbktqYZiIUEVKKSghiwE3Zj2JVjZgygCVESKIWWJmUSQhjcKeMqz6CbikDOQntwD+2Hytg2ve9UkoPrAQ1c0wtTFVJYbA+W3hZPS76qiJsAlVV07YtZ2dnDENERLi/v6frOhaLBY8ef8Dd5p6XL6+4u99yf7+h7yLDYU9vcq6j9YjvCcljrCXc7/X4Gcl2PRdCSFRVndWJF8xmc9bnK2azFc5WVJXP3fuGFBM//vFPuLu/BaKSS96y223puogRj3cGCQN/8+/+LZ99/g+kYVAwLwSauubVq9f0XUcfBmJMWdGnQJwxSmze398jCZ49+wHL9SOcd/zyFys+e/4pt7d3WIR+0AyuVPI6k4BJpH5AQqLrA846mqqmrmt8rarQqq6YzWcoSR2x4kgxsV7MkNRjs9pB95NayVV1hffaDBDyxUdJP1U37Pd7Xr54zqvXr9ntNlhraZqGxWLBRx99xCeffMJsNiPJAGKoqgqDoet7tttrnj9/zpurN9zf3WOMnmup72kaPQbOzs6Zz+dUVcVqteJwONC0LcvlnLZpWK9WnJ+vSQm1Yz0c6Ppu5BQqr9u8Xq3x3tMPAyEEzVKctcxnc9q6ommaERgv+1ttkwMpRmKK0zHdeAVjRe0MnfMsFss/yrn2T17vIQC/FRElx+SZmW4l0ytfof4UeJ9eeR8R9j5i7CuLlulC+sAq81ipKOV3woML77cmnzT79Gip42ePc8jK70zuiDHje7927cff/zYl4e9KCH6bsfunrq8jM/WXhQCZjpNyrJhCEmYCbFLzAyYhyYEpWYIG7Q6To++SbzHW36/qum4iBGNWFBbyKJ9PSj7CZJk75X/CdEyYI2JpfI+YsWGpvLdkWpsj1VjZI9ZMbgo67+qVsCv37GynOVqAvpPxaZ26OJRtatsWKw6MNmVNp1zJAjT5D0phjfnUWkqoZVcJMTllWm3rjQ4WGIPEatwmFfel8edpC0HPS5OJM6u5keaIsDYPj50YVbGXUiYrM6EJxUpUtzvEgDiXp4dZCQhHFqGa7S4xjft3PGoNo02+MSU7/eiXZf3H9Z6uaUnUIlb5RYvL+z5m5aQ1hoDN5KPQR3QOZCwa2aj2udoUMR0jKS9XG/nKc4NWQMdhPKaMqi5xHkHn8M66/LhgR7cVsn2szg0nYvJUpzrVqU71h6sTsXiqU53qVKc61alO9U710ZBCokJVRHXtaUxNEsMudBwYSCbhTE2bEso/KjBlvc0EDxgLNhrE5iwWk1VVzjBIwrqMOWTQJUUh+6aOFopYg1hRUIPcsW0m5dwI1lBy9MA4i3P2SNFhcpev2i8p0XjUUV34w5jAZUApj4W12s0toEBcJsom0MSMSO+kWMxaQZloxykLUUGMGFTNWVZgJLmMaC6hxuJkIk3JUGdznmMSrHEKPOT1i3Gy9YxRxg50i8U4m4kHXdaQAjF7voaoIP+qbnW7suJPMklXAEcdA5OtVBWoiWIzeKVgDMZMcG5Rchbw6IiKtWhXuM8gVRSQZHLu42TdmqRk2kyMceEhC0EM2vEtqPoRo8qBsq3FOixJJq1ToYELQc3YNf99r5QiQwjEGHKOnZL6znosavnW9T3WGaqqARJ133B2fsls1lBlu8EwxJG4KRlmlxcVjy8v+PDxh9xc3/Dli5fsdnu2ux339xu6YQAG+i5R1ZWqz7zuP2days6xFtp2xscf/5D1es2sndG0LU1d4VyNNZUOeMp5Ss5TVYa/+i/+CufgN7/5lLZt2O7uub3dIMngrWAJvHn5Bfdv39JUFd5ZnDWs1yuurt4Aql5w3jOEnrZt2e22hBiYz+fMY4u1FT/65M+YLc4QhMuzM558dsnLVy/5m//4t3hTlMKqTOj7npCikn1J1dpIYh8OHA6dKiwrT1PXVLWn8p5ZXeO9xxvL2XrBxcUznn/6G5qmwRi1fNTsK5RMl0R/2LNerjDGUNc19/c7uu7A2+tr7u9vaZqa9dmaDz94wpMnT3j06BGz2SyrYiz3ZsvhcGC3PXB7d8fN7Utub27Z7Xc4q/aji/mSlBIXFxdcXl5SVdWYpVjXNV3XsV6vePr0CU3d4Kxlvmj58osXbDYbNvf3qh7M27A+W7OYL3De5WuwsFwuWK9WnJ2dKfGas+xGy+gUGYYBSZIbLFQFFDMgqqe4GeHWJAlf/TN5XB8Vfd+m7DvKuOmDD69T5uj/Dxf14F3vKte+iaT6PSq3fDBpm779J79aD7cX3iEWKRaK306dUwD8b6pCGn2VyPx29YewP32X2P06BePXlhT+0RwNxxEBJNk7dBz7P4Eb4jdUCNoEosSYbkuMUZs7jNX5FyV7syJJIoZAMlnpduQAoU1tqlgLIWQF4HSeGWtJZb4SdXbhnSdmm82USaPcP6ZzWQMBcBiGkPC+ykSfjI0/5ey2SXCuUTW3CNa1qsKzotafefuczTmmMjW5OW9zvvZ0nMb3KNtiFFyemxIT1mpesLOala0kbVTbeVOWV+xWyzQ4EZls78tx6UYiLzeoScrcZZ6bZ1uMyGRLKnnuF/Jrxtqcty0jyaiEIRqfgKgpSLl3GMZz2lk3LkOHVM+BIUSM0yY3KOeVzQSdOmtEEUhxtCgVESIg3qrtvxQC2SB9HNfLWb2/BnRfRhFCtmW1UsZ1slcd8vzY5n2Z8liNttOAHYlYJU0NBiNBn5WKAvNUpzrVqU71B69/Jk8qpzrVqU51qlOd6lT/dLXwat8TQ8JEQ238SBS23rFPiU4iGzPQiKNJRl09bVJk3ikxFVPCiMMW9RgZOLZClUkqdaGauu0larcwJrMU8Ug5lzHCoi5LKSkpaEpmS8pqR0PIYJBCkJKzWWL+rEWIGaQk/zurGDPJJLnLOSTtNHZWs5pKx7KVDG3GYrM5bWPJdyT/PHUn5653azD5e7XzeMqBktHqqahOjObAYIhSQHdVXhojWNTeyWcloliwPilYb1XVKQiVCFIsTLM1q1iIREKK7EPEmJTzdCxVMhiXAZ0jXYzFkJKOj4gqPAVGyyrEkEyxNNVxUFvVjKqVXVtyGDMJmEzOA7Ixk7IJk1SZiclWqZIBF0STZbLVqaq+Uua2dLlWQExRAehhCfnYSaqiVcIxqx3LG77HFYYBRO3WJEZ85bGuysBZwlrPdn8LwNmZo64rlusz5qulbnNWh5HzNM/PL2jqlr7v8U6J/bbdk+LA1ZXj8Scfk5Jw9fYt1zd33N3f03eJMCRyQBTGQOMzYGYcGIN3hrauqJ2nrhqaqsb7GhFVTxhMJtfy8WAMznkeXT7m7nbDfN4y37ZUvuFw6Imh033c76ido3IOAyzmc87PzhiGXlWQWSHd9x3GKpHVti3WwnK1xDrLer3C2IoYBsR5fvjsGY8uL/nisy+YzWb0IbLrBoYU2Ww23Nze4LxHFUAJiXoNqH1F7S2Vt9Te4K0BCcz8gouLC169esmHH/yY8/UZzrkxA7OqKr2O5Tyq+/tbDvs9f/EXP6Wua7bbrVq4zud0hz3L5ZKnzz7i42fPWC6WtG1LXTmskUxMwu3NHXd3d2w3Ww5dT93o5afvB6oK2rbhBx//mC+//JLVakXbtmN+Y9d19H3PMAz8+Mc/4aOPPmS/21F5z+Gw4+bmhmEYCGHIKkvHcrHEOTsCtEqIelUqzufUdY3VUK9siTuRNimlDHTrtSFEzZIsFq8uK1S6vvujnGPfXb2jIPuaOibCfh/y713S6askYsrXw6m5Zmr5MON73kfwPdia4+8cFXO/6/qWMSlEx/tV49Oyyv1afuv6TfXVDMbft74um/G7rG9Sm3798VEImOzQYMCg2dVjtxKOksEs6d3jsjg7lOadPzHComoxTmcmqnLL4+UqdTkQcLlhoSgULUDKOZ/OTSSN6PzCOr2eWesoujBDtuYFrJkau0SEZAyOyfJZBJx3ajdaoc1h2QrU52VZp+viNPgwk1RKiOKrkWwMRhszvBjNRETfM4TDQ+WeCC6WvMiJkPLFtSNfn611RCM4cTkj0CDh4TWoZKBKcoyWrjJkotNmFV7iGF5N2Tp2yHmEeUA16zKYTD5Ou018hcYSauMcOAgBsRpvgOS5t7GklElxoJMji9jMckrQbbTGkAKAI8R+bCIoZZIlxSPFJWFsdBHyvsvXnaLWHAnR0itS+t7UfkXnCYI6Jli1i7UmNxPlRkQhjc0m1gBuurYZY6iSGTOui5KxZA+LFOcUVXX6MfLhZIV6qlOd6lR/jDoRi6c61alOdapTnepU75RDVVBSOwWBjdGHYwwYh6scIUZijBysknUl+41MLplUyEAFpibAhWyFeWTPJFnRZ7LFVAKs2lzabO+pD+AmP8FnNOIIWyyEnQLWWbM24o9TLlUBI4x144fVTioDKbmtvLh0FtUjmAcgiFol5c8cdUIrOXmkfhi/w47KOsVR7ajMAUYizpik64s9Gp/Ss2zG7zRM42Cywq9yus3iHQmXVZo64AlDHxScqZzDVZ4oCWctDsswBGy2B0spEcVgxBDDQCp6Q2NxRCU4japajbPkXZ23LxOORiaiMRagy1Jg86Mm9rwd8gDwkbx91iqlWYhAJI5jlQqikwnPOGHyR9+ZyV2mwTRW7cxIeZ+mh8v+vpZBuN/cIynRtC1zN4eUiKjCN6XEMAS8dxjrcL7CIHipkBiIw4AxiTD0WGtxzjNfGBbLBZIi3eFARGialicffcjZ+Rlg+eCDR7y5uuYXv/gFsTXEKHT9wKFTy9E+dehRaKjrhpvrG5Bfc3Z2wXp1zmp9xnK5oKnnOMuYLzoMqpTY7fa8fPkFh27H48cfIAx8+tk/0LY1IrALQz7UhVnV8slPfshuu2O9WtO2LaNKISXa2Wy8ZizmcwTN8ZvNWtbnczCDKnrjgDUBYxwpCnXdsD67ZLGY46qa2WzG3/3857x6/pxhf8BXjYKa1lL//+zde5RdV30n+O/e+9xbpSqVSiqpXHJJRsaW247iRGBserA7GJYVh4buQIbHBLLU8tCwusmCxYQxoeV2t5anPSgeaNweGAjLCcuOF4ZFyKShF4TGpsHJYKYJMVEwCh7LtoQtoXJJJZWkKlXVPXv/5o/9OOc+qm49VVfK97OWLek+zj33PPY59/fbv72zCrJqBYMb1qK7qxtdXWvQVe1GX986rO/fgHX9a/Hznx9GpVKFQOP06dMYHx9HV9carFmzBucnp3H23BlMnT+PrmoVfX29qGZZGsLPaIOZmfMY2jyE4eHLsWnTRigVKnz9ZvDJvloNp8bP4uWXX8bk5CSyLMPGjRuwdm0vjh8/DnEKAwMDGBgYwMaBQYyNnUZXtRsiClNTUxgfH4dSCps3b8bWrVsxtHkY2gCTExMAgLNnzyLLMp+cVUBXtQooP/dVnvv/tPbzffrEroG1FjPT0yEIG+YELbW/cU4pEYc8zBmV5zlmZvwx2dPTAxHB1NQUqtVqqhS5VIgUQyr6ydqAxVaKlZNO5eRtq9cVStcMFEU8SynZvhBDg9YlAxoSp3OtQ6s5E9tVbJYrGFu9/0JazBC2Zb7jjS46OqVKOKB83InE+w4AsOHxYojKxtd3Mmtzn3zRoRouVKRpraFN5jtkWAtnHXLk6Rtp46uvba3mh+ZHrBDz19d471h0GgujJAhgXS10kPHDPqdkHuC3v/Lb3lcxhgRUWKeius8v2Ler4XGUhxT193f5TC0sayYdn37I1zC/tAiM8e2vFRsSeXlxDx4eA8LtusR7Zt/ZQGxYz3DPqrRGHr6f78AU3gsXOvuV72RLR1f4zlrHoWNROq8cMuM7LMY3p6FLgTBXQJi73fcA81V+MQlbGnK2cZjbNHVB+XcAYmeK+nPZ5c7f98LfP0CrpnMs3cs7G36LhNFSQucYVxpyNU0SoHwHGhW+Vxy6tC4BCvhkoFKAs74jZjjeVOm6p+J1X6m0H3WpTYqfz8QiEdHqYGKRiIiIqIEKPYNFKVgtmLG5rwQMP2azzKDLGMxAYSKfAZChx2ifMBMVKv5Srq4hkBd+jANhLpbwu1/CcJUhGRXeCIRAiU9qFoEQlSI8DfOVhM+Kc6VoAUSHlUkJwBg8DIEOuFIQMVQvSpHQAlAMqRl/xCMmDEuBB8TgBtLQpynxGRYV3xfSXqUgR33isnmnIAVI6kPD/rtp+GRuXFocxsuXLPrhaBECPEYZiNZ+fjMR6EwBzg+NqcPcOzFZmee+itF3q/ZJZieC3Pke4Ta30EbDKeeTiPDDPsUqUb+vdRGTDFWLPlYkad+XDg3/px9zNVW1ldKpoWoxbs8Y3BGUYlqIlYs+ruQDWbFi1IV1T6H80Fu9001NnUeW+YrbSmZCNarfHsYYZMZgYGAjskyHhJsPWmnjt7+t1VCbqSHP/Xx/RmewuYVSfrjM6ZrFybFxTE5PY936DVjbuwZQCrVaFRPnJ7H1ii3QkiPPgYnJaYwcPwnrgOmahc0trBPMiEDrDGNjJzA5MYGxrpPo6VmLtX196F83gL61/ehe0w2tBZNTUzh7ZhK1vIYsM7jsss3o6+uDtTPIKgaHDh2CyaZwfmoaubWQvAZtMqxf34/169ahUq3AaGC6VoOIw2WbL8PGTZswfuZ0mGcSsLmvmOvv74fSOZzMwLocztYwNXkOL58ax8mTp7Bp0xAGLxtCT28PtLM4f/48tHM4PXrCd2oI81h2hbkq+3q6MbTBzxu5dm0/1vb2o6enD5WublippQDsxOQUAEGlUkGtVkOlUsXU1Axmpqexbm0fsoqBBpDnFqJ8wnByYhqnx0+ir68PGzash8kyGA3A+uDhzPQ0ZmozOHlyDCdPjSPPc6xbtw5r165Fb28vKlkXBjbk2Lx5CwYGBrCmuxu5tT5RB2BychJnzpzBzMwMBgYGMDw8jGq1ip6eHoyfOQ1rLXKl/DYIQVtrLcQ51Go1nD9/HtPT0xARVLuqWNMd5pe0ORwEKjMwKoOILjpfQKVzNQaBc+uHK+zuXgOtDabOT/mKTicpiL1mzZpVOttWiiuuXTLXvK7hmiZxLsMQYa9rphqqb+rasHLPjfbqE3TN6zXf4VOXe5jVaLZltn5cAGUBMXUdihazfuWkYqsE5YXQvL4x2xL3VXkOvVihqPzfRYWKRF+pHkdpKA8vCyAku+Jyy/v/4kgmlomNiR4TqsdCAkb8c9Zaf38UOxSFr5eX5uqr2+/a34MUSaHwOSJFMifeM4XPiO0XoP31N+wu5yyc+GG8Y5Wfk5D8VSpUKwKxo068l02JMhfvacJI+uFGyGgN62rwQ7hKGKYzJOZCYrGYv9DB2pjE0n54V6VSYstan2B02rf7xhg/E6rWgOjiHlj5pKG15Tkqi+SWgk94+jkHXRo6VOuQANVSP1KELiVzxaXPQVifOCy+S5394r20Tfft5cJbCfsk3WG3vM0LZ0q5XVDFVAsKCmJtemUszvaDqfhOallpWFPfmSbMmWnCvgsdM2NSMiZylVKQkNQUwL8+JpJVfefEYt5n/6eLy4u/i5y7YO0RERHVY2KRiIiIqEEuDjokk5wCanCYyXPo0JN2jaogM10wCjhva8isQ5e1vkexi/2eNXTqiV3MdwjEoFbxw9gHrl16Pg6NKpCQ6LKIQ7YhBnOUAsJwh4AfRioGpCEIQ175RGHsVeyfcynhhPQjXhW9mUu9xNNsXyEQrpWC00Xv9TTkFFC8LqynchI6/MeeyZJ6bcfvHgM9LmwnP99MHKaz2DY+6OPnD0QIRtUPhxbWJSY5xX/PGDyLkbNqVoFz1lfNWBeGaPKBEF3R0MpAdBjKKVRMqqr2c/7EuEhYHwOFXPnh0nLxyUeBhsDBCmBDBYRPFGvozFcKWOuHJ3Xwx1YRGws92pWE+WXCPEEAlItJSInhdijo1EMf4dCKiUpJW1WKfRT2jUsBmBCoE195eiGqbpbq7OlxrN84gEpXl68qtQItNcBU4IxBV9aF9X1VWAhyZ1GbnkJX9xoo5xPEE5Pncf78eXR3r0FljZ/zz05b1KZnoDIFB4tqVwX9eh3Wrl2Hvp4u5Nbi7Nlz6K52Ycvlw+jt7sbk+QlMTk1hw4a1mJyq4ejRY5g4dx7WKYhYP5xYDjjnk4YTk2dxauwERtccR2/vWlSqVZgsQ5atQW9vDzZu7EfPGp+wU0rh3OQ0NqzfhM1Dkzg3OYlarYaTJ8YwMzODarUbRmUwXQaVagVdXV1w5yagtMHll29FX1+vP/bh5w/Na4Lu7m5cdfW1GB5+JcRaTJ45i5GXT2H87AScaPT3b8Llm/32ODN+BqfGTuL8+QmMnRiFrZ33FQIzGrqSwWiBrSnk01PoW7cRGzYMoHftOlSr3dA6822W+Ipjl1ucOTMOa3MYE+fzAtb192Jd31o4ZzExMYXMZKla5uWXT8AY4OTJUaxd24NKpYJKGCYtlxqstRgfP4sTJ09ibGwMohV6utegd20venq6UTEaDjVsGFiP9evXo7t7DSAKp8+OY6Y2jXy8BkAwOTmJNWvWQBuD3r4+3/SKxdTkJFyewwGYOOuHZY2VsLWZaUxMTGB6ahpOCbp71qCru4qurgqMyUKC2gCx2jp1uvDDPgO+84iIg7MuzXeWKjAgmJiYQLVSRSXLUKlWsGZN9+qcbAvUWD1YHloyJgcXvjxAqdDqqVLfklJnlFneHV/Z5nXLJSYT4pDkHaChM8pcQfe5qhnLSabGZZT394Ww4HkVA+eKqix/7xC+l9b+Ohoen+9yVyp5vFyqlUpRmdaQWNZaQ0wW7mP8fHpaF8esCe2wv19sONXiLawqb6swn6KVNJSpivdd4bNNWH6qRlMqVPHF29BSBVxcx5B8ih+sdZwnPHaOEmjxy41z7FXCc2l4V619QivcV8b71vL38a+L95ChAhFxmFSHrmoX4jCqsTNeTPjF90XOT2Ad7qmL1yG07zBxzks/FGpeq9VtF2ttGlY1ftdqVk3/RrHKfv+EL2HFJz/FCaz464pzLlWPpmrTsB+ctUUVIDK4+NtFxeFZVbpfV1ql3xV+bkh/zOS5hSAOJauL9dca1iK1F3F4eBfXISRwfZK2PA6J349Kl66Hpd9MsfrVhSRySiiGY0GFY5eIiC48JezaQUS0Yk6dOoUNGzas9moQXbSW8xzi+Ui0NCtxDvG8JFoanpdEnYf3r0Sdg+cQEdHKmGv8ESIiIiIiIiIiIiIiIiIiAEwsEhEREREREREREREREdE8MLFIRERERERERERERERERG0xsUhEREREREREREREREREbTGxSERERERERERERERERERtMbFIRERERERERERERERERG0xsUhEREREREREREREREREbTGxSERERERERERERERERERtMbFIRERERERERERERERERG0xsUhEREREREREREREREREbTGxSERERERERERERERERERtMbFIRERERERERERERERERG0xsUhEREREREREREREREREbTGxSERERERERERERERERERtMbFIRERERERERERERERERG0xsUhEREREREREREREREREbTGxSERERERERERERERERERtMbFIRERERERERERERERERG0xsUhE1DEO4me7d+PAt0cBAEcf2o2n7nkcY0td7NMP46ndu/Gzp5e8gmhcx4tHJ663X6cL8TnL+r2X83g68TgOLNuxudKW+xiaY3lhuzy1oP/uwXMnlmnViFZTaGMW+t+S25Flvlau7PVmFM/dc4HaI6IGre9N64+hZbl/vWD8+bQ8lvNc4nlJy2EBx9G87sv98lb23r1zr3E8H4mIiArZaq8AERH9A/f0w3jqvsfR87FHcN3183vL2LfvweFHDs3+gp0fwDV33oy+BaxG22UGZvensPP2wQUsuYOFbd/OvPdNm+V14razZ4/gyJ8+iu2AzDkAACAASURBVDM/OAg3BaB/G7p/8/244rZt6DMLXdgkjn//UYx+5UnUxmtAdz8qr3snBt95KzYv5GDctAs7H9m1wA8nukRcvwc3PLKn6eHxv9yP5x48iOqHvoDrX1tpv5x5tG8Lue5cCPO6Dt22FzfcMb92dFnbt5LaiYP4+X/9Js796FnYE5Ph0Qr00DWo3norNr7+Zgz1L375dGmb7/0WsLj7hnkv/7a9uOGOHQtaNlEnGfvxV3Hsz7+HmRfG/QP9O9D9rvfgiluW1sYvN56TRERElyYmFomILoiD+Nnu/Zhs8czCgyajeO6ej2B8tt9n2/fgyn27MLAcywIA7MLQI3uwZQFruNIGbt+HgdtbPGEP4mfv34/pX71mQUnF6IZHHlnCWs2+j6PlCGLP98f5vD6rMYB/4nEc+L2H0bXY9ZwlIRC3Tc1UF7HQFTR5EM/evR9Tv/QBXPHZvdhYAaZGnsTzH78bz/54D7bduQsb5x2YmcTRR34fIz/+ZWz8d5/H1qEKUBvFS398D47d/beY+ncfxpWbFrqC4ZiaJdBy9KHdGPnOzdj44AewrXuhyya6iNhDOP5nB6E3DWLmLx7Dyde8uf25WW6Plti2LWu7O4dZr21N5lExsaztW1ooRr7xAI5++VmYN74Hmz76u9g41INuA8DWMDHyLI5/41Ec/eAf4eU77sOO2wbRQbFtWqxw/tjSQ4d3P4zDAIDt6L9/H65ewPVtfse5v/5NL3Rd5738BVjqvVFycd5zUyeaxNFH7sbIXw6i98P7sP2XBtFtgKmRgzjy0D149tu/js13vRvDPXMtY/bfLZP37cZTdY8s7bhc9nMSSOflziX9dgN4XhIRES0eE4tERBdQfRJxsUGTQVy9r/WPqKMP7cbIkUWs2Cr2EB075kNT08dGgeuXVs029eMnMImbsfGfrEZV3A5cN9uP2/Djdzk0/Th/+mE8dd/hBQf2Wjo9CgHgbNtXLszIYUyjgq7LO6mEpYYX/+STmBx4N7a9/+YUYO8euhnX3jWJg3sfxS/+35uw8Zb5rfPEDx/GyHcG0f/JD2DbUHiwMoht79+H/N6PYOyhJ7HhzpuxsC0wiMo2AEeOYQw7WncW6FuPLiYV6VJmj+G5T34cE5v2YNtdOzH+yY/hxQcvg3n/jVg/36zVEtu2FW13m4ziubs/gvFKfSchn9wEbnhk3zyWsbztWzT1o4dx9MtH0XPnZ3DNzp76pKGpoHd4B65+/704ff3ncPiz9+DZy+/HdTvmUV1Kna2hiv6pex5fQAe21XIQP3vvfky+vv7+9uS37saR//6G1V1/VmXREk396GGMfLuCvv17cc3W4vHuoR249s578ezdH8PLX78Jw7+9fY6lzPG7ZUV08DkJ8LwkIiJaBCYWiYho9dhDGP3GIaC7AvuNx3H8tndjc7tA8dRB/Owj+zF5ttWTFVTuuA/b5uyhS7MZfeZv4QDMPH0Iduf2Zas0GX/mACxuwpqrlmmBy+HsX2P8+0D3h3+9qWrHDO3CwOsfxcjjf42xW+YT6JjE6F8+CdzyYWwZanjKDGLLW27G+AOP4cSJm9G/oCREL8x6ABOtnhvF1BEAQ4PosDpQomVz9oXHceT/fBT5Ve/Dtjt9gmzjnffjyBfuwfP7forB/2UPrpjHObVSbdvKqEJ1AXD1j86MHQNwc91j9pGP4KkQF66rllzW9i2axPHvPQlc/z5c3phUbLD+de9A37efxPj3D8Lu2Nnh25sW5hhw6FmcndqFgY7u1BI65rx4DKexA+vDo1PHZ+9991SY97rThkgmqlfDyA+fBP7RHgxubfG0GcbGN27H2S9/H5gzsVg4+8ITePHLX8PUs6NADQAq0K/cgTW/tQdXvXoQy9M9ZOHn5KzXOCIiIuoITCwSEdGqGfkvD2ICuzD0yZtw9t/vx/FHdqLvjh3onetN3Ttw3WdLPWxtDWfPHcPLD34cZzd9GFfdNjjr3FrtgpsxqDS7Th0KpwYstcpw8kcY+bNjMDfeCPnOF3HkN/bhqk1xuM2lLfrlvzgI7PxAZwUhjzyLGezAwLWtwyXrrtmBke/MN3h6GFMHgOq/3oFWL+2+6hpU8CTOP18DNi0kPNODylAFODDh4zytbBvu8KoRooWZmhzF+DMHcPLPH8XUL4bR87v34dpyYNP0Y9v7P4X+A1/Ckb3vxegrbkb/P/t1bLx2GH09leZ2fsXatmVod1vqR9cVABpirXZqEo3R3VmHUl/W9i2agJ0AsG1wHpXXg+jeBowfGcU4wDbqEjLxw68BeBKnv/cObH0TcLhhCMH5JJEXcu4tPindC9MLYKIpRz+rpQ2HT3ShnEY+CmDbcErONRoYvhKHZ71xrDf2nXtw+Ivj6L7jw7jqzm1YXwFgazj5d4/ipU9/DD+97U5c9xvH8EzDcMgL78O58HOyE+dmJyIiogITi0REtCpOfv8B/OLrPejfvwdb+gF71x4cvPuTeH74Puy4fSHzMo1i9KFPYNy+E9t2h6Rk01x/8xt29mIMKp0dHwVwBNPHATRWy82XHcVz//GzmHnlHmz74M2YeuT3MfK5x3Hyrl3Ycscj2HJH6bWzJG3nMvFSBd1vv2lR816uFL/dBlGZZaX6+gcBHEZ+DmiZLSw7cQzTALr6ZwmzDAyjAmD69GkA8wiQNG3jr+Lo7q/iaKvXHtqPp0KAlr256aI3eRCH/+0DmLrsVej9p/fiitcOo2+Wi8H6ne/G+j98B07+/RMY+S8P4PnP9qP/3n24uqEdXIm2bVna3TmY7h7gyFGcb3xi2/y6tSxr+5aEoPCITxbOnVwMFdXD80lC0sXi7IGH8dwfPonh3dtx7Mv78ezWe3FdGpp/gcP7b9+DG/btav+6RetBZRNaV/wPrl9EUoSoU6xHNog5h8kfO3YYqFw5j2UdwuifHYJ+y7249vXbit9epoKNr96D7I5jeO7BJzDy9g+UhkP25/rC8ZwkIiK61DCxSES0ysrDvADz6Z3dZpL5+Y16syRpnbfvWficGHYSx7/1AI59uwcD+/fhyhCUNUO7sOO+9XjmP3wMT4/diaveuWPWgHI09uMv4cXPPgZ57e/iqg8uYL6tFeF/aE8u8F2pSnJRc3vUMHbgAIAlDPFnx3HkwXswfuJWDO3f5YfN270PUx//GI58EnB37sLgUrarPQS3/T3YfOPpuY/bi0Td+bpS87E0JcaDkPhgApEuWT07cN39n5//600FG6/fhY3Xz5KgsOMr0LYtQ7vbRnVgGC3LlAdnq09ZHnO3bz3Y/KZdOH3fn+IXT9+E/utnDwOf/fHXcPZQD3revoPDoF4CbG0Ux77yAEa/dQz69jux+fZrYEfuxsh9H8SBN30YW9+1Exs7cCrN7s3bgKdbVPz39Mw/n94B6s7Lxdx30yWmgqHX3oyTDzyGky/twkDjcKj2GE5+9xD07b+zKms3l0vhnOT5SEREVGBikYholRXDvCyst/dqVtctamgaW8PJv/sajv3JN2Gv2oMrPnVrU1DXDNyIHZ+8Dy9++QE8+6EKrv70PvSbxsWM48SPHsPLX/kmaueG0fPB+3HNzv6OCV4udNssaT+eeAKnf9CDnrfdjKlvPIZjb9+OK1r8Mp8tWDw1cgCHP/0AJs/uxMBde7AlxonNIK7+X/fh2f94D1688zAm/80ebB1qMcRgW5M4+sh/Qu/vfAYDAAb2NXzXE4/jwO89vOClLodYsTM9hpbj9PmKn8uQra1/vOX+3TSMLgD5+CRaDg41dgw1AGb9yiYFiKgQ27eBu76wvG3bEtvd2TV2TjmEkd2PY6TuNQ/gqR8ANzzyqTmXtKztW0n39XuwZfcxvHjfB3HgTXsw9MabsH6oB90GgK1hYuRZHP/Woxj/7jFUdt+Lq6/vwGwTLdjUS0/i9A8q6LnT328BwJbdn0Lvr34JLz74TZx+405sHF7llUwaz6MjLSr+i0p/3L4XN+zu7KEWORwkNeq+cQ+Gbr8bI/fsxzMffh+2/dIguk247v1fD2Cy593Y8rb59DTdjsF37sDhL3wCzwx+FMOvaxgK9aFnod92F7aeexwH3r/YoVAvrXOS5yMREVGBiUUiIlpxMyNP4tAfPAz7K+/EwL/9ArZsmuPFZhBX/M692PwbB/GTOz+HgX/zPlw5VAQnp176Hl7+4k9h3nUXXnHL9qbE41K0n2MRHdQ7dRJHvvIo7Pb34LK334QzL/wexr71Vgy/bbgpSD7bj+CJpx/D1Pp3YPhjb8bmxiHzerbhmrvux5EvfBxnDpwGFvEjevRbn8DIdyax8472r73gtl2DKp7A1PM1YKAx+F3D6Z8cBLa/B33z6kJ9Jbp3AmM/OYipW25s6nU9dehZ1LAd/VcxyE40q0UMs9xK7KwR27frGocqXVLbtvR2d3Y7cN28O5qMzv30srZv9QZv34uZY7sx8v2vYeTHf4pjI+PhmQqwaT0wPgps34Mttw83TglJF6neV74Vv/KZtzY9vn7nu7H+M6uwQnNayHlUuLqx4xNRR+vBlt2fwprrv4pjX7kHB18I7XD/DnS/ax+uuWVb21FfooE37kXlyifw4pcfwPMPjfpq+UoP9DWvQu+H7sOVrx6EwfYlDIXKc5KIiOhSxcQiERGtuOrQzdhx/80Lek9l0w7ccH9zhcdsAa65tf9RO3D7PgzcvsDFrqKJA4/i1A8G0bffJzn7d78HZ/c+gOdvvA/XNA6LNIuNt92JjbfN8QLTj23vv28RazeJkf/8CRz9s0PQt+3tmGrSOn03of+WP8LoNx7DyVe/2Q+TGNiRxzD2faD6r2+aZwK5B5vfcDPGHvgGjv7WjfVzvNlRHP2LJ4GdH8CmuRLqwXyS25P37cZTc60Nh0qli9FsQwBHCxwKeM72bZFt23K0u8tjcO6g67K2b7MYejOuaOpkE4ZqX8py6SJVf5/Vdv7EQw/jqd3zGbFgO/rv34er53H9bBZGAmmb5PfHLRMZdLEZePU7MPDqdyx5OX2vvBU79t66DGvUzsLOyXOvY3UgERFRJ2NikYiILmILm9fwUhm+ZuKFr+H5B56E2X0frgrBbDO0C8O//X0c+cTDOLq/NKzpfD39MJ667/ASAniePXsEh7/wCYz/aBLmLfuw/bcvwKSfi1LBFf/iTkzs3Y8XP1NF7Y5d2NwPTI08iec//iXY6/dg6//QP++ldd+4B0O3/T5GPv45HLnrfdg6VIEbP4SfP/SfMD62C0MfvRnzWdpqDnFMdElaprZtRdrdWc3v2jb7NW152zeiwkE8NZ9qpTlGd9hyxyPYUh7JIAyL3sVOMUQXgcVVIBIREdGlh4lFIqILqG7OpaAjqrm+U5rboqWl9BhfSfP9cbuw+Ss72dgP/gg/f/AJ4PV7cc3tg3XHz8bbP4qpkbsxsvdzyPd9ANsu6Hitkzj6nz+L0a8fgMMguj/0v+Pa13bO3Jct9ezAdfvvxfNffhTH73wYx6YA9G9D92/ei2tum/8wUmFh2HLH/4Hsqkfx8n/4VzgwXgO6+1F53TsxfO+t2LxsCQciutAufLvb7toWqjnmWsSytm9E0Y55dYB56p6lD2vcadqNFlD90Bdw/WvnsaCL9p6bOs3Yt+/B4UeuxNAje7BlGZZna6M4/t3Hcer/+WvkvxiFmyo92T8Ic9VNWHv7LmwJczp2gnYjfSz3eUlEREQFJhaJiC6I5e/d2XbIxNv24oY7mocSrddmODVasFbJ43o96N33eVy7qEK+SdRGRqFu95WAvS2WvWX3vVCVj2P0Lw5i4Hd2oHHqxCWbdbjCHqzfPogTW9+KzR99B4aX/YNXSM82XPXevcB7l2VhGHr9+zD0+vctfVHLVGVFRPM0a9vWAe3uYi1r+0Z0cWp/X9bGpl2l+eWWgvfc1LmmDn0Vz3z8m5BXvwMb/+VeDAwPorc0Ue7U5CjGn/lrjP7xx3Cw99ex+a53Y3iRnebme06a183x5CqdlweW4ROJiIguFUwsEhFddBiYKCxwKNQVXZcLMTRQD4bethdDbV4z/Nv3YniF16SV3uv3YCeHMSOiS8pqtLvzHAp1rqAr0YqY/1ConaL9MPi+Apjo0jSf3yfjOPalr8Hu/ACu/dDNLTrQAN09g+h+9ZsxdO16PP2vPoeTP3gzhm9b3JDa8z0n56zKJyIiolXHxCIREa2spx/GU/ctbUisnjbz7rR7flZLXLdFfy4REVEbHTEv8KzXyYdxePfDONzyTc3P8Xp56VjUcTmP+612Q43yGCIiIiIi6hxMLBIR0cqadXi5DtDJ60ZERLTaeJ2k5cDjiKiD9WP4f343Jv79H+HZT5/Gxt+8afahUP/kq5jZ9lYM37K4akUiIiK6dDCxSETUMS7EUJqXpna93Au7MPTIHmxZ4fW5eB3C+O/Nc1tu34Mr9+3CwEqv0j9o3B9Ey+PiPJfaz0O1nfOw0gU33/nROqXCcMlzLBJ1tMcxsvtxjLR93dy/gbq3vhk7Pn8Tjn/3cZz64/04+YtRuKnSC/oHYa66CWv/5X3Y/kuD6F7C/BLLMsciERERrTolIrLaK0FEdKk6deoUNmzYsNqrQXTRWs5ziOcj0dKsxDnE85JoaXheEnUe3r8SdQ6eQ0REK4MVi0REK+zUqVOrvQpEFPB8JOo8PC+JOg/PS6LOwfORiIiIOg0rFomIiIiIiIiIiIiIiIioLb3aK0BEREREREREREREREREnY+JRSIiIiIiIiIiIiIiIiJqi4lFIiIiIiIiIiIiIiIiImqLiUUiIiIiIiIiIiIiIiIiaouJRSIiIiIiIiIiIiIiIiJqi4lFIiIiIiIiIiIiIiIiImqLiUUiIiIiIiIiIiIiIiIiaouJRSIiIiIiIiIiIiIiIiJqi4lFIiIiIiIiIiIiIiIiImqLiUUiIiIiIiIiIiIiIiIiaouJRSIiIiIiIiIiIiIiIiJqi4lFIiIiIiIiIiIiIiIiImqLiUUiIiIiIiIiIiIiIiIiaouJRSIiIiIiIiIiIiIiIiJqi4lFIiIiIiIiIiIiIiIiImqLiUUiIiIiIiIiIiIiIiIiaouJRSIiIiIiIiIiIiIiIiJqi4lFIiIiIiIiIiIiIiIiImqLiUUiIiIiIiIiIiIiIiIiaouJRSIiIiIiIiIiIiIiIiJqi4lFIiIiIiIiIiIiIiIiImqLiUUiIiIiIiIiIiIiIiIiaouJRSIiIiIiIiIiIiIiIiJqi4lFIiIiIiIiIiIiIiIiImqLiUUiIiIiIiIiIiIiIiIiaouJRSIiIiIiIiIiIiIiIiJqi4lFIiIiIiIiIiIiIiIiImqLiUUiIiIiIiIiIiIiIiIiaouJRSIiIiIiIiIiIiIiIiJqi4lFIiIiIiIiIiIiIiIiImqLiUUiIiIiIiIiIiIiIiIiaouJRSIiIiIiIiIiIiIiIiJqi4lFIiIiIiIiIiIiIiIiImqLiUUiIiIiIiIiIiIiIiIiaouJRSIiIiIiIiIiIiIiIiJqi4lFIiIiIiIiIiIiIiIiImqLiUUiIiIiIiIiIiIiIiIiaouJRSIiIiIiIiIiIiIiIiJqi4lFIiIiIiIiIiIiIiIiImorW+0VICK6lJ06dWq1V4Hoordhw4ZlWQ7PR6KlW67zMeJ5SbR0PC+JOg/vX4k6x3JfJ4mIiIlFIqIVx5tYosVb7mAKz0eixVup4CbPS6LF43lJ1Hl4/0rUOZicJyJaGRwKlYiIiIiIiIiIiIiIiIjaYmKRiIiIiIiIiIiIiIiIiNpiYpGIiIiIiIiIiIiIiIiI2mJikYiIiIiIiIiIiIiIiIjaYmKRiIiIiIiIiIiIiIiIiNpiYpGIiIiIiIiIiIiIiIiI2mJikYiIiIiIiIiIiIiIiIjaYmKRiIiIiIiIiIiIiIiIiNpiYpGIiIiIiIiIiIiIiIiI2spWewWIiP6hG/q166GUgtIaWiloY1DRCkYrKO2glINSAqW6YIyCUgCUQEHDuhpEcog4OKlB22rT8kUraKOhlQaUgtYKRhlkRkNpAHDwTwkyraA1UDEGGgKjKtC6eB0g0MZBnIMTAURQg4I4B0ADogBozDgpPl8ESikYURARABoKGoCCiEXuBE6A3PnnrfPfBwCccxAxEOfgP86F7yAQKT0GBaUsoDTEKYgDlDboVtpvW+WXLSJwzi/XOQdrLay1cLAQAJkxyBWgFKBU0fdGi0nrExV/VwAESmk4FN87ysKy43ooAE4snAMgCtYC0ArO2bSOIgLRFVjnAJHwGf51ACAQQAClNZTRaS38wVG/nv5tfv1VeL7uOa3DfgKc+M9zIhAnEEjYZ2FfhseUKx7XWkNEYCDpO5Y2HOAEvV3dEBH0IUO12oUsy8LrBN//+l81rVMn+Oz/9CoYo/zRqsO20xpa+32olX9MQ0FpBYXiOPObIOwrERhV34/LP68h4vz2Vy4cRfX7sXF/xdeU/67C65qPvGYKxfmodGmd4j4On6dbLMwp1B0L9d9HAdal9Y1/2rBWTcediD93wzFTrJ/y53Vcz7TW4ZhvJCqseukcSR/h24XYlhSrLuk99e+V0MJJ2si+fSmOdRFAawWEx2MbGLcPROAUoFzYH6F9kvjm0neV8F4B4ESgtPLnrRTrkL6z6NI61G8H30ZK+nz/tKp7vYPAWgeB8n93AufC46LgrMCKg3PA/X95pHk7d5B8+swi3hWuT/5sgUD5LSF+j/uNbSFiAWjUcsBaQJzCpBPY3ECcBpQAsABCewoAqc3zx5lSSMecP+8dlPjra/z84nUSrg3lfeqQSXM7bY3z1yUA4iyUMvEqChWOFyc2tT0CCyMaCOuiEK8J4s9v5aChANj0jPYtvv8zvdyFZQpEwvd0YTu44rjz/7l0jRcRwDl/ryLh1gAOWsX7CcDAQWkNgYJ/UAEaqIgDRCPXOaAMBAZKZ1C6CqcyQBuIziBaQ6D9ZUYDEq6vygl0ahsUoCyUchDRUOL3iYj16yQ5NPy57MRBTTu4mXPQtXNQrgY45e8PxG83AQAnfp/FazX8vtS6OK+L5qrcYsdjsfincrZpXxfnuE5/rn3N25pe1yn+4A8+k6791vrv43ILY0y63uR2BuLEXz+VTvcRsY2O97+RX45Clhk456CUhrU23AMW2yxeP+I9T/l+z79PpftVEUEGKT0X7p0UYHMLFe+vxEBBIPD333me+893Fjpca/313sDfFmg456CN//7+ufB4Q3utlYa/eVPQSiHLMjjnkNsajNYwpgJAQ+sstQtKKWit/b2C1mm7xm2poKF0eE24zwf8PZzS/h5Yh8ajUqmm9+nMQJz4U6R07dbxPZn2bY7WgBT3inGbpfta6PB+//vCnwJ58f3TJoj7BuneR3S8yqt0Tohz0MbAWQdjdNi3RbuplKq7/268XwfK187i2q3CtduJQ2aycJ4JIFl4jaRjJ+5Ta61fTwi0yiCYgjYSfpdU8JY33zrredFJ4ndR4ZgD6u8lWv02WIy4DTtbvI4D5WtyzTr/W0lyiFPQOoegCiVTEBg4VKDVDLSuAGLg9DQ0DCAmLMO3TcoBgPG/RxUAWKhwz0DLYyWOXSIiWjwmFomIVlkRf/LBLaUULOCDbSIhqShQsMitgjbwiQ6xcGJDgi2HdRamRZDKiYIWgdY+qOecT4RYBai4fAG0FjiloJyChQ3BBp/UhEMIqkpIIrb4HoLih3pdEiAmLWIQvpQeiUk8KPhfY61+IITlpfcXYhC1CFbEhIXfdg4OEBWCuH5ZKbEoReLMhT9zFb6qUuH7xu9WDl6FQIUrvgPgEw6tkh9x2SnppoqvEcJGcCGp4WJSICb0pFjvuI2Ld/oFlfdH/IHVlHyIUeIQeK3buiGIIlKfrJorURW2XArS+O3uQpCp+AQNBZdbTGEGRmlMQDAtDjo3PkA3S6KqE8SEnQ/cubTv/PFW7M/G79y0nDl+9Grdbku3WV6L7aeKF869IIlBXQnH7jw+Oyy31X5LAd3SkspJ0sb1VQ1fPSY9/d9jBqVoS9L3Lr1n7nWe79Fc/xYl/tyPHx33bUwAlc97hYZtEb9UanD835UIRJVO/PhdwnPNx0hdmnlhWq1Xw5LTsZ2StxIeW/jHXQyc0j65F5N//lEfCnQxQaSQi4G1gtwCtVxgcwerdLHPRYU2NLTHSoXLREwQNra9Magek3KStrGUk4eiw/XPr51tsd/FqdLhEDuDhGtLWq4OEXSfyQt7FarhPJB4eiG8Llzr4mXeheM4HYXl3EAMoMJAkCNer4B4rpQ+K2QfJF1Li+tTSoCGvysRIHTNsUpDqRCsVQbaVOFMBUobKGQQpeF7Q5n0/bSKyf3SRovZj7rzIbbX8Xv47aTDPhGxUOKvyI2LS50hwrnddKcjjY80S6tUtz0bXwQgHR8Xz0nZ1KFJq7BNQ5LLZ4Ag4mCtg9E6HLuhbVTFdzYmS69zzhad6sL9nmvZbnoxcRj3uUvtnH9/TDgW5yLSdU1r30FOG5/oznObkoYQgTLG/4ni/TYkwFD6HGn4XEFIKob2OX0/5+/LK1klXUONySCxTxlK9yHhexed6kIC05i6z/EJ/dKXC8vVpiH5Fm76Wt51x86CaQOFY790PYwdY7QuluBc0cbFpGJxX5qWnhKBxfVU6o75eLy4cJ9S3teC5vuq8v4ud+xKyUoRiJXUCcyJm/O+zTnfFmlT3Kv6RLNGbWYGgEDriydZVE4olh9rtJSEzcWRVAT8b6cs/TUyegYKOZzLMDNzDnbG4Hw+hYH+fuT5eVjJ0VXt9nlEWAgy31kFgIhvJ4zJAGUhyqVrDweIW34Xx3FGRPQPBxOLRESrrK4iDIASByUazrr0o9/3GPb/1g7QRqGiHWIVoXP+6bxF0s93/heI1nCh8krDQlkJRQKh970ClAvJASdQRkMpG3owh5/gSkJVRDmMUQ6Qhv+p8nqUX1NKxokKn+t/4CstoTN/OTjng41FUlFKyysHEcIzsZJOo3CJTQAAIABJREFUfA9jGxN6KFUsikrJML8FfcWkE//5NgRp61MtoRe+ba5JTPkPuJYRGp8wlFAdIj5xgaKaQqDC5xcJRREFxEqncqpGij9ScDsFZorERXNoc/ZgZ7HuKlSGziMJk5KefptJrPZoSFxa8cvUuYXKFM7DQucOsDlixWKnir324/nnk2bKVypCpbj57PmfGBBD668ZMxELTSw2LKLpuVh5MMsqxT2UQnhKhQqcWd/VvA4NHxwTVU2BpVl//NcH/cKqpUM4bpa6ZFzpreUgcXzJbIdtuVNB7IAAxGBt/XvjJogBW4mJwbiGISMTz7LmJEH8MsU5mfawSKr8KBIxMbVRXo4u3r+Y06O8/Fm2f1yrUGsCUeFfHZzoX4oU34NAi+9I42B91aZTsFbBOcGU1chzC+sUnDNI1auiU6USxPigIRASxmHh0ri7/LGTLonhpEkdReJxnLJ8KpxYpWO+dE6KxBEBYoJG0tMqtLPp2IzHtD8x07rVX4V9xbRKf0qRSpTyK1XooAMUGUaVXh+Tl0jvV6U/JbWV8bv5v/o/LaSoI1V+HSwUnMqgdAVKZYDJ4LSB0xms1jBiQnpYp88X5YrtLPGaHDuDlBIhaGiSRPx2RUgQ5w5weUouztG4+8OixfkSO+jUKyVFmqpRW71alfZ95wdQyyNClKsW89xXe8VKKYn3PyHJpaTo2OLEV1H75YWKsaYLXKy8E8DahnbTSyNkGIO8VvNvE0AbDZtbQIXPc8V9ZjH6gq9AjBcGgcA5m+6NtDHx1IVSSFWPcXla+4RZuRK/3CHGJ1pL1fo6VqIXr5e67YDSnwJrBSrzbZTJilEoYqJUh/V24mC08Wef1jAmVCDG71dsLL/wFteJuhEN0vWi/N54WvskrtYGWsd9X3R88J+hS8vxj6dKxLh5pJzolaLDmyuqCMuf3ajorFD/oqJPXTjWlK88d06g5sj3pKpWrcPPknC8KCDLqqFDSutOlp1qPom/5UjYXDQJxrSK4WDOu+DUNI48NwblHM5NnsMPD7yA33rbG6Bh8b/tfRD79r8PawfWQCkHQdW/V+UAAJOF+zsxAGz4HazBxCIREV3qmFgkIlpl5SHrfJCgCHj4PzVgEQKHfrgtYxS6evxz8fd2njuIbR1ASz/UQ3DDwSGH/7dSvgLSKf/zR8JIStZZ3xNZZUgRO/je0r5Ht4FzvmLOOouiLiKGy8vrUf7RH4OU/nVK+cHXfGzVpaqP4r+4Hfw6lAOziMGsELBPcdEQBChXXsSlWHGp17cfDjAkwET5ZC5UCmylIR1tUZVXTkwU3y8MudjUMztuDwMXgpeiAGtz39tZQmo4DCErKCoAVQxMlxIFjUnoFOEqJfT8tiiOn/L7VakqIB0n8MH1crVAqkhE/O3tgz4uVWyFISulfr0kBtol/l1DrECLA5SDVbGnelMUvvPURfX8ypqQpNYqDoWq6/ZJwwKa4nXlPJkqVSvGcz8lLxCPm/j3+P8i2BVfk1YzBvfDsqT83vAijWJf1aWAWwUWm4J5xXKbXl2qipgzqJSWWSy3nHiT8rGpQrA/PVY69mNgFqr+XCtt3/pVa6hYqkvyFO9zrj7AW2Q60ZCZKb2/IVCbkhkpOSjF4+UvLMU3ikmKVHk96/nR/KDSyldiqPJ3bV6vWD0Uv6PvxyGA8hUzAoemnMclwjeTCkqKapVcBM4q5FbB5sB0TVBzPijoYkJHmTScp4sLQlhOKWEgoloEqZWvMkSpzSta6SIwX3ehhr/GlY+VQMefbBJ6EUEajvXGnedr7oqrckgEpkunT/JI+rz4Gl9FJoIwtGio51MOvvosVHpK+fzzx5aKHVQkJsS0v6aLQupIhHjuxuPeJ7Z9CNZXIaqsBzAGQBdEK4gycFpDtIZysT3wyTefpGzo8FM65/2xHbdQeRuFFlMrwGk4m0M7P6S8iA3bINzvNF8KWorbojixpXhT3Y1ZOBbK1/NwX9PYVgESjqPOVa5UTO1/07XPd1izzpaGYiwNRwrfgc26WEWKeGGAr9YDFOKwmJKuF8YY5Hmehge1IeHoRFDRBtaGytPc+eu3QhqS1a97OD8U4JwNQ/+HYflzC6U0THguMybcOwJZlsHa0vU2dARzzsJkWd26+2E0fWJPILB5Xnd9sM4hq5iQcMtCMi0O44+0nkohDA9qwiEVh+n2HQQAv/18cjcOYaxKH+UgzlfhxaHCjfFDzepyQlSKezzrBCb+UCgNHxsPaOtc2PbODx8t8Pf0pctf/EdRSe+vQyJIw/vHe5l4TxU7nsUqzvK1Od4NxPM5TiNQbl/LQ+MC/r46fkdx8bdM/b2BE0mda5RSMHGo2HQQO5/cjcM2q4snsZhGTFnhzyj/2ckE/seyr0wV2Fzw2Deexuhxhw0berGubx2c1NBV2YrP/eHf4L3/4pexY9uteOnIWVzb3wPo8EtJZuCH5PdDJQOCU6fOw7ocl13WD61Llb9ERESXKCYWiYhWWRE8KALauYu9fn1Azv/I9/MnCRSsCLTx73DOADBQcKiJrQuWAwhB0BAoDJFjKyG0J35oVevCkEZ+xrgQiRU45eci8kOkxR/YIXjo19avZzmppwClm4dk9VWJOoY3/XpYi5RgBKCUK4ZllJgIQwi0xOB5rEIsB2YlJGWUnwsuJsV0/Q/cVskJCWFJgZ/nUCMmSEpBAxcTi0WAsJwo0ErDStxXcfnhhXHeHlcEWwCBEguFzCc0UCxfUAyhpSTOexje1Rw79ong+IVCUlFKUZ2YtInrWjwVAyj+f/WJpvKOU2l7p+RRi+hqXewz7CeIghU/d4mIDRWzLRJTHSiG2mPFLoC0HdK2CvMTtXx36ZwuP+6DZ/WPF8GvhgRU8YKQbC4Fb9BwPIQTIiYoG+d2WjDVEIYvfW5jdH22oNVccfgYwFQqDt/Y6rWtjrR2fGPkq0hiO1hO7jSumap7z3wqdsvByPrtgqLwLCy1aWmxWQiBcIQAaEwu+gGEDeq/e3N7mtZl1sebIvvp+FCCUN2iAKWQI4dKSahLjw5z9gEKNQvkVpDbDHnNYSYX5FYBOvOV/2HfSjguY6V5DET6wLdfbnHI++SPr8CvP+qbk4pt1A2RWv5rDM6Hv7nSEKcxWxhe4f+vw/VEQYe0nUpDf/pHRRXDARahej8Xpyibrh8qJhHTGgAxaegTivE6XQzpGq/NSjQcbNiOceQFlZYkCnAqVlcZmMpaIFvjr8yqKxTwqrAfDdJclnXJuvJ8yADiUKZh6Ml43McVS5VUQDguAIiFs+chLgdcHrbDQpX3cer6kLZH+RWp/QijK6Rn04fGv3f+1TJVzMUKvHD/FOfka0wM+Qo3na5r8abAJ4JVXVuVbmuAcG/jUJ63Ni6rrmoPflnifDunwvMxKRk75vjhM30HM2N0GtrS36uFERjCvIXOFZ1mVEhciTTM7Qg/POZll12G06dOY3p62s/RZ8IIGtZXGposQ+zgoMPcknF72TwHYGDCXIVpiPGQ0NTGXxuiPM/9fIzaz6ObGQMBUsKwjj8pi6FLQzWpMSbdx6b5IkMnsnhdKta3WFx5f6Z2J3aOkVI7EKuy0/v8Mz5XGV+nwjClrm7ex3QdU8V744ge8R7LJ2FL970o/iw6vQFOhblSTZydtrEtCAcb4tmr0zL8vVdI+CLMt9v5pybNougEYnDu7Hn09nbjymsux+c//W284Q070bX2/0Nv1+X4xakZvHy6iucPvYzzZ07D1V4BsQp+flULrQxsbjB24iw2bloHaMH3/tvfo7qmhn/2z2+Bn1+RyUUiIrq0MbFIRLTKfExFlQKSEoaAkpRUhGiI+HkPRfnKKWP8D9xyz96iM3cpsBmTbiJp+dAhEBBjc+EHslX+x7QKQ1OJsnBOhTkd/TpJHJZUYvKt+QdTyw6r4vy0SDERCV95qaAAJ7ChR7YOycc0V0uMyYZgU9pUYb1jj2gf1IrBQ4GKmVf47eFCoDDm/1xIKMaKQR+ICqFXFbd/DKWGxJ8rAhXlBJDEgLLE4EqxUV1erGtpY4TtFuZ8RNik8T8oiLO+h3UpedUq55EqkEqVik2JxZSZRGlZLi2zPGScX9Xi3+XgjoIqqmlmIeVgDiQkTn2yXImGKJsCjp0sVl2Uk3lACFSW4mStkoTl/V+vvAOL7RuDqvHRVgHtYijGOM9Rq1cVQdWW3ymc/uXcR10VQHyb9kO/qYZjIlYaFcHb4mtJscBw3BUHW10VIBq3nYRqgtbHVbF2c2scWjcOjVaOG86+ddO7Zlt6XZsWq4sa1zMN3Ro7PsyRpJQwh1P9EaGK4f9Kq5qKMWSO9U/Jk2JF6+eViy+Tpq0Q5/66VINfRnwHjRkL5E5jugbUZhRqeUxqaYhTMLChQhFQYkNbF5JZyoaAdtheaGyPQ2JOxbY9VnSH9rNx/OD4rhbHUisqJuxihZJSxXsFrT8jtsPh3ChmSPNVfvG8TYdXeIVC8R3K57Y0fUQIvMc/w1CpsVNJUdGj0/WmOE995bdAQ1QGmCrEZBDTCwcDpQRWKWiEii8pKv6Ly78/ua1Sdevmd4Gqu0an/ZA2WUwa++uTkhqUm/ajCaT94SDKlM6ohWtsA+IxFO9dBHGEgnLyRTX82dlicq880oQqPRcrynyirnQtKHekgb+XyTKDVCka2t2Y7Cr160rvszZUGaIYEtQvTCA2DtuvYcLetqGDngJSpV3s7BM7rvkqJpdeF+fbkzT0abx3i8e0Hw5VKZ/cO33qFGZmZuruzcX5O1DtQkVe6G8Qv70xJr3OLxSI94lxDmyffIyJu+LY0uFYd+LCHOrlTjSNR1GpmrCh0jT+TiiqfVVo6yS8r3SPoOqXW+40V//vphUAECqf68q8Bc5KujeM54R1xdQLfsjc+BGx1XLFPWzps5VWcLY8JG1cd1dXARx/ViB2yCslimMltAv34kC4BkDBZ61z0Ooq/aQpPVK+iVINz4XHw64+cmQUx44ex/p1l2HbNZvwtre/CkePCLr7qtBmLf7qif+Od7339fjFS8fQ3ZVh+vwUZs5brOlVEG0xdrKGMyen8ef/91/h6n+0Ebfc+hpANqGvV2NqsobetQpADkElXK/8dVGwlOuKvwcAYqcUfZFcKYiI6FLFxCIR0SorChR8AMQ/GH6Yp0QZ/JBlYZiyTAuq1cz/MnIO087PHaNEp6Eqi3yBpN/hzhYBG1EaWhyUC72QbUj6+RmVfE9q+KoFE7JxWgFKckBpWOiQmFOQkAyE8T/0Y5VH8UMuzqUkIfBa9HB2EJ8oVYCFQx7nwIFGzYY5DzVCEDL0JEcMBMUfiAKtDET86xGGV4v1ZSIOcCGQGXodixKIBZSLc1X6oF95eMUYvNGqeX5FJUVvfAuE3ta6FPCN39ymfVjsaQOknvniK99iME7i/vdJPA2T3uskLKtUTZYCY/DrWSwkBkDi9k4r1Hjg+WNECURVEOfu0uE76TDsn1JhRivnYGMewpeyAuJC9QrC9g51NWG5sc9uFoLgvpIszq7VmcpVmvHfum7bom71GxNP9Xky36Pev7UIWpeD/SolpmNQNiYlSguUMGyhKj4HoQItro6SGBSrD6IAfvFpyLDUtEh4lY/MxyBbUxViKQiczoTS01pikM3PfeaPZwlnuoKG1FdRhmSIVTokFcupy9JGjcHTIvsBl5IICnXHdlpKy0Ugboj6x0pioFeKJUtMEiLshob3lyu+lBSpFqS2rr7qsiHVn/4ev3e58iIGuhHaMgnnZlyPIsgep6eNX6CY8yz8KxxOMW0Uvp3y7b1SGqpuCO6LS3FGxgC4Kq5BAtQEqOWC8zWL6RkHJwq5M/DDfIfjLl4n65LpAFRsv2Mnnobhd+OfSlCf+YrnXWOlX4tjMrXn9cdAPCsg8UyKS5GiGSl1DEhLqNuNUtpARVq5+JqN1+o4fySK16bzubie+udjWrJY9zist9+m5fnmJFRIhvUUA6s1tKlCZ92A6YYyGi6roGii4vYofSkV10jS62ISIlVOavhhU0UAyRFvpUKdWqjJLLaJshaQHEosjMzAJyv8guqvyVI698pnoNS3XXH/lu7BiiM0XEfjTVnpZeVdl5JzDR0mOpK4UN1WJBZ99V+cpzJ0jHG+Wqw44oqhtZV/UXMiFkUlf9wmvi0uOlSloUhtGCZc+fsiGBXeHzozZf50LifP/PFsoXUW5gdU0Mal5JRPQrmwLzQqlQzO+SExBTmqKkNF12BUDlS6MINpWDsDY6pwLtz1hnvyTMfhgv06GxOHgS3uNeMwqiLij2GjkUuoLNb+KE+dESHF99Xik/DKtx/+nlil5aYqRSkqTBXC9hOkfzspkntISfDQEsWLIIpj1l8Pi/bEb9t4bxz/h9AMubAu8Srp6g/tkDGNo4+ke+Iw/LtYf60qWp3wNyneHtcB8TuV9rNSYQQQVwwTG0dM8B0zS3OMq1KSWmKniZBQlppP8Hb4EMWXOv/LxobfSPGeyaGYM9h3GoLKAcmg4KBQg7gqnOSAMjg5eg79azfi7w+cwAsvjOFNb7kaX//KT7B+3UbU8hxbhrfi1EtncPlV/Ti3Nsf3vvszbHlFHyo9XVC5wk//5gQe/Ox3sfNV1+Kln0/j+UMvY2BjH9zMDE6+fBZd3Wv970ol0GoaGlXATMNJN7RaZEJQBKJqEOmCqBlAqjBzTRhKRES0wphYJCJaZUWVSYiIAeEXU0jUxArBmAwQINMKWaahcj+ng8v8cGNOTAq6FPE+P5eSkvBD3ilAmZCoDMH/UN1jQyDAQcHAIdcOIbfogwzGBwc0fDLPiu9BnOY7Ch+pwxB7SrkUV9Ch8q5IfoU4uCiI9qFILTEQomGUr9rzQ8DqMByW9b2aYXziM/SSd04hExNrEtOcjyokLWJgVMR/visFZvzcTzGmoVAeVk3EwloH6DgvYxEFUTApiahUXKgPqpajJa0GVDOifcJCayhx/sPL+RFXCqqWqvvS/C/lwHZIsqQfqKWkREpIlNbbB9AFfrjFkhDoVAgJZOUrY3Wa6yckIGICMew3f7wITAj4+kPV97C3sRyzfrPGj+posYIhVjMARVIphofLwbQUbm5ReRffXWwDvz2LoH45TCcpmBwDy3VzbhVxulJvfP9njB2W5yZsFN/Xeh6cImHdqhKzPCxv/VxgQI4svSfkU6AhYRBEH1iJtVExqAwBNGxM66NV1VX8l5aGQ0bFgC3SeQjUD9ObYoR1iRyk1zYdhGHTx9BpqjiBqj9oS8tNqxOSwrHNbkwn+gBzqDQrfbqLy69PTbQWLgX1uYYYHHUN6xYTPUU1lBPUt2GxHZRYpXdxBkpVqrQMR5aKyQf/fc5OWkzXclin4FCBCyFGH9B3qdNLOqeKHBaK87N5WL54TYlVx/7VUnq/Qvqnv9SkJRb7T8JzpbZAYg2gKq1D/TcuPsE3/uVK1GLw1XgRiBeX4uCRsP5N2zKU/sXAfhxC1b8+XCtLiysyPfEhBROT4+Fg9ds1dFpSgNEZlKrCdVWBrBvQVUBX4JT4oQjjXMcN3z21ICEpUD6/VXl76rCNQqcXv3eLiu+YAPb3Q6GyLa/BuRxaLOIQsqk5ih014jyRLa5d5bNXijVp2mNFh4TSuT5rW924xA4V7o1ixxERvx9jokYgcLkfclNcnIfTV/wZUx+KiMPAp23iinvfpla1fE8Whi+N9yZGxXlB/dvjMRETSDbOsR0q4pzz1YY+2ec/ydZ8p4I4pK6IQ25tGK4VQDj3lFZ4/Rv+CTZs2oof/+0P8fzzzwHioHUlzLsWV9EfgyYMLqHDPMtOBBXl529ESsyFJFpdBxEV5j73o3GkeRjh7w1TZygRn0w1WXF6OoGYcA8ssZ00pZECxO+bumHfVWgyYtV1fbedumtufJ2KCbxwvgClvRa63EgcMUVS9Xf4UD/sbGkagnSpS9shHFOxHYvX7MaEdClZWNyrhDlXS9WwcV+reL1P9zDFfhNYf4kUHZK2DkoZOAdaRf7qFirrw0UoJhP9oSkAavDnUmi3Q7swNWExduocuqt9+OnTP8fQZRvw0ouCL37xm/i1170Ozz9/CmMnZ9C9poqf/N1hvOKyYcBUMbDxMjz+7QN4za9dCyiLXxw9gbW9vVi3fhDj54/jxOka7PQ0zp+ZRldvL2q1Kr7z2E8xdf4U/sd3/mN/XIqqb/8XxHfQsa4KANCqBuUqaeYUIiKi1cDEIhHRKqtLLMYEQQjlSd3UWvFXg0NXVxVdFQOlgbxmAadQs0Vv8bpevC4GkJH+YuOPMHEhIBGrFsPnh6CAz2nFZIIKiTdAjEJufa/+GDTQ0KUfNqoUAY/fU6evGCt5oDR8Xk0VlYTOwDlfdWIAwGShR3RIg6oMWlTo+e4DB1CCzCj43qkuBdG7tO9dDq2QI8yzo4r5UvyKFcM7alUa5jEGIbQPuDjrk6mR1q45QSNhe6W/x4Bx014v7U8FLXE4VAlVFpJepWPgGsWfdUGUcnA3LT4GZksBsPjyMEeRUg2JxbRWpUoZJTDaIM0tk4avEjhVBAGd0n5uS/H7Le5TP4yupG+rYsA3Lr+D+WHbiuSAX//W61zsn9aPF38vBdhEwvIWth1i5V5RzdN4/C1ODMTNpX64vnpOV/1xIuKT5aXUhg6ZPR0SKD6xo33VNGzdIptGjCwnyloEEOO6N69Y2N6hHSq+mszy+vK2LDJLRVIRdcnUuqEoSx8Z6y7DihXLjXGthmUYCUmu1vmK+Wk8/1EfdC8nxrXynRrE+nrzUKweqrk7+5ycTZEQ9X/mUvNViRaYqllMTSkIqr66XmWwDlDapsR08d4F7oEY1J/tnJgtISjl47ho62MiSYV9oWO6atbVkobzIbbHUt9RJY0TGiskYiK6GObQr0GsOkdq8xCOEoViruVYMYi4rPh+ifcVflSD+jSEBnQV2mRAVoXSVaC6BmKqcNBwygdMq0ot6jwon1et3u/ne/SVRypO8+i0H7HAzkBcDQq14vVhayoV90u4RxGUksDzV9c5ZEFvXNjLV0OWhfus0nWp3P6kamCEefrqni/a4iLJVJ9AVFrB5rFyONxvKpUqGZ2Lo1iUjrlwXx07lcSkHaSUgNcKEO2r4cTPs2it9Z32EK85KlX+Ka1hcwtdrfhrmq4ClQp2/uPX4KpfeTW0XoPfuOIVeP7QM/jhkz/A+Ng4NBycUnDKpPZHXA0IQ3NqbaDhfAc2CGpOYDKDSubnfNVaw6g4PCzg53aL3600THC4Tvn7Cj+dgSqdS0rrsH1SbTwgft7HdB8bt1XYniYrwkTFvizNKVka1jYm93wHpPJj5R2JlBRUDcuNy5S6Ni127tKp4tJvg7AMreBsURVbkHSPW9/Oxnsmnb6vc37+XRvvWeI1QRUdTbQ26bOKatf6oeJplcRrm/KdGEU5f48pAiO+O8mpk9NYv6EXZ09PoVrtgpMcmcnwJ3/8BC7b9MsYO30aZ0+vweT5Lmwa/FUcefE01q7dgErF4vmj45iZ7sbRo+ewcd0GPHfsF9i6eRBf+MO/wbvedSO60YU33nIjxs5OwU3nWJP14cRYDsmmsW59H/7bf30BDz/0/7P3pjGWZNl93+/cG/FebrVl7d3Ve/f0dPdwdpJDDskhPWPShERSpARJtknKhGmagj4aAizD8gLDMAzDywdJFCBKhGFJgCSKEmWK1pDiLJy1e7bu6X2ptau61syq3N4Wce/xh3NvRLyXWT09jRl2DflO4VVmvhcvIu5+4/8/538+z9/6rz9OSMo6eS8869v5lousgVubY6IKqwcL/PfAGjG3uc1tbnP7023zuPm5zW1uc3uHrfHy7fzzPoEALkf7NAcjDorSUQh4Z1JGUZU6mpRoRAnJIzto+lsth2EdIyFq8tRO+f0SiReDEoMBHPmzOkR7RSWEfB4LKAhBCIlEyoyh4TaJgMRhuZXy3zSEnrhoL4k4Zy9xivcWsOCd4L1Qlp7CSyqn4J2j8A7vHUX6vSwLemVB4aHwUBZCWTh6haMoBO8V75WiEJzveHVLBoRNQsoh+MzAJoAsgwraieRp8alpULcByaY4PyNoG0mplJ9Fm/fMzTTHwnQ5wK443tQrA77pRpymmtbOi0wQ7v1y+Tzp5cjfiQ3w5ETx+acI3mH174TSFxTeU3pnbeVM5qtw6W8RnCiFM+98J4pLclmZJEbiVBTjnWZG6iZiDDp5Sm9zfOpU3bZqOguQSQDNETNThGBLKNzuXjJo335nur+0b397KEMbZTB98RYM7t7E7a0XBpRhRBnHlFpRaIUn4KlxWiNxgo8TfBjT0zH9OKIfhxBN4Nlee/T39LL8UbGtwykitCUEp6IIvwVvmwMUdgOELeCtyhTYOQXW5omk+c7M5WYcAWQmOiODmPk0U8NBZn+1ftMSHTNl2VU2acDlfA8ONWeRBPrm/Fm5mm7Dm9/5JhNEapRAIDCpYHtYsTmo2B5G6uwIQRL6nmFx2z7wrWr1tjfQdpmZnqu004Cty7aOKvl+MtlOcpxJUtJquUc1kWGdC3TuqrMudWf43GdF0vLTjdiT5j6nnJryZ+mn5SHOa3dDeZIj+VTc7l4oMlXyJvewEyh6+N4yrr8P19+H9pdwzqKcnVjkspeci+/21dzc6lT7ydTP1n+jHbMN8RhTTWi0csaAxMpe0vXkavdd2eknT9LT435vm56Fv8Wxt1lXcs3f6dY4tMXuGkdyYkqRia6V/ZSkaCCJAGjP0+Zj1JhyGDYkVJeYzZFvKR9iikpzznUW0Zl1N50vxpjmxZZc6vY37w3td87bS8SUF1C8L1r5UhG8L7h+c52tSc0gOGq/wDiWPPjw4/zcz/8C733/e1he6SEuSZE6hziP9y5dxy7svEUgOucoyiJF7aXIxTRGvTeVDpxLBKW9cN5WTk0KHd43xzZ0rrQRolG1jYxM9aX5X2q7TKhmJ8W2fTvOdNLds9o5FZvjNMbmvd0jQTp7mXzutg/sZS5DAAAgAElEQVRZ3srpuVikderL/WM0HqX7aXpV+r42c4PlpHTNlSH1lzyvdhxLmt22tPWlzZ7DnCudk0RIu4Z0nNs7a07S/rCGGBwEJdYTc26LjsmW53P/3wtUW8Lv/JMv8vQXrvGlzz5P2Sv4mZ//IbYHFQdWj7K0so8zZ88R6xOcOeNYu+6YjEcMB5FLFye8+toWo9qxuG8/43EBO8u88tU11t+YsFwuc+TAMqeOH6HaCkwmkVP3LLN2bciZl4f88i//JO/7wIPUWvGVr13kN/7uJ6nCmLfrNaIBzpx9g3/5u19mEvvUeW2a29zmNre5ze0dsjsY0pvb3OY2tz8bZg++BgJneU8h/96+55wBDt47ylIQDWQJOyMNszxpbB7yjWSUlgxsSEEjCjOZqOm9us7vmSdviEodIlUdEsloxGJVQ1RHjK0EYUr3OAOiT1MFkpkxWmLRQBfwXnAeCjGiqhShdI6y8A2JVaRXr/CUZWGvoiUWM6lYeCgKe/X7BUUhFAV4p+aNnoAe7+2ejLD0Rm7kNnAt6FT4HkIB6mlpuGlSpuv1nQFlGg9zj7mnOssHMgM+W7SkwyfpVpfqKtVa88+18EcD6AhJRrYD9LhEUlj0mNJtCSeZ+JP293RuSR6+3lm6TJd+eqfNsUXhjdxNRGLhvbVRkYhe55rvOYEitaETLALQtXJZdzIu09wjrXRla10v+/ROQwi3bdON+smkl4jOHKPTlMEuZiz/lCYiw8hlncp5NHVre9Vrfm8vArEDwHd/7jp3c4pp1ktEKJggOkEFKlcw8QtMikVGfoGR6zP2i0x8nyqNHU9Fj/G3B841mHELGud22n1Q9+8cbWGVM01I5jLT/LRzTgPhzXc643Lqey2dkr7TBUalISRmAjja82Sua8+2S2Q0nZ/dAztM52wE66wDBKopMju/2rnm7QJd76QZiRGJRGoNTOrIxk7FzjAynghBC1RMGlBJufSodxM2HUJrdm66vXRw8+VE6EnrQKLSvNcl/ZrPsnPJzFpAyq2rGOkSyUB453ICMuuVIZiDECQysNvH88+9XvnL0s5BnZ92H5mszNNap6J0+t4tf7EjigNXoEWJ7y/hFpeQhRXoLaG+B0WBdxFPwGlNQaRoZCP3ruu8DjaqDE3tz85j9n7sTspg+6VMaMSIag31GAmTtJ+antdyy+Y5GmxPlcfpdJ+YjsFvf3dtHd1GarhZC2bKsfusd6ZlEjzG2PwN2WmtSzjmGF5tnETyviWmuVnT7zGGpk4yqdQ4gqQIwzwunc+y9EoMIbVtJhIzWWbEUM7tnJvOckEydT67lkWlZQJNFepQp/ux8w6HOzz33Df5jb//9/k//6+/wzeefhalZBIKFvcf4sM//MN87BMf59iJEyDQc0KpphcSY857qM0+LkaLjPWFNyLWOeqoRBECYg5+Me3tjSOnDpGAGrngLCoyKE39ZsJ1dp3fS30hk2VTBHGyLtmYKmyadOw4UWWykPxZXqebetWG4HTOnmlcjqgU17bz1LzbKg04y4vQOGxM5Uac6pfTpH0ms/MeoOtM0jgckmnrVmoZknxuMILRyOzZaPG5vXOmCAWvvXKBMBY0OAieC69e54t/8ALrrwuvv3wDGR7jU793gcGatfujj53gvgcO8vAjD3H+0jmOHD7JZz/1MuvryisvbrB+I3D69GVev7BNqPdz9vxVVBwrB3r80AceZXXhbk6fHfAv/tVniBQsLC8RtUfQbe45dYyLp7c4crjgve8/SFA4f1759b/+j+ktHrXI/bdVVIFY8O4nHuL0hR2ee/kmwU2vh3Ob29zmNre5/UnbXAp1bnOb29zuAGseojvwrpBk6wBwOKdEUcrS0+sXCJZfURUmVU0VYkM8xQz9NV7D6Xw0FEcCazRB4RGvRvjVdfL0jQ5HxBcJYI/2OQLijMDMUky5DDGavGOcAvsTOKQGiheZXJFoTFOmVSKIWmSiRIVEYpkEapwCAXwiWCGDCkYWZsBIMVCmTCRGncTciEIlgo8ugbUOHyNejPRTH4idKJ8QQgKuzWs9GoqRytsCJT4DW1MgCM1xVv9JIlESRdiQN22kluaK7JjvgCuxyVnTElExla2lQWhSde7qZ3SdxXcf1EQ0So4cTUSnk1S/qc4FhBasyjlNorNIVxEhBGvjHPkZNdeP9cQ9nNnvKBNJ7ZLKP008SOdnlySVaS/4WexO0siWti6BFiFrCJ58zPT92HidBv6ddLO1vHmFZjnA3efNt6GJoLhNrsi93kv9euR7aLnEzYnj4o0Br5y/wPW1WwzGY2KILPZLTh07wrsfvId7ju6nqLZY8orUMyecLUIH3Ms/JFdUrjaZOWbq/kiAaAY1966bdNjUhU3+cOZ2Ut008ogd8kIy6ZIGWlee8bbXhIZUnM7nttexHZnVzv1oZ47fu1yZaQn5rpvjnQjqbD1wd/B4nLUuSD6pPHWE4bBmOIlUoUjkg821zRoV01yqEGaG39tycsiEU1q3Gro7A+yzfQdu30jZpNvOghCT2tvsF6cn0BjF1tRowPg0b5Dnk3bNaSX90jWam2sJHpq+0gpkN+s5Fmk43b3TseIRXyBFibgCX/SIhQdXYA42ikowAjUaGepSLtZvZbPjqRtBfNvvREVd278bIitWECZIrHEqOXv0t76H3dPzW7C27qbOlefaPdbDTMLd6QRGCKEh3fJ8VIpBDDHGROhJ+t0Tmkiz1tzsOgR4XxBjaCN3aYnWqShU8pTb7nd9modbkiytl87WgBBis7Ybf2hnjzGAKLGubB9TB4qyQKPl7nbeNy15+szLeBconHD+ldP8d1/4b/jF//RX+Iu/8PPUwSFln7seeJCfu+9Bvvy5L/H8N5+l7wuGsSXYbP5Q+r0eVV2TlnlTHPGOol8QYmRnZ4fRaMj1q9eJMTAcjVBV7jl1iiPHjrF//37KhQUmkwl1CPSQVEbXEL5ZPrZbz6oR73KUpsu0+1T/7kraNjtPMWnQPP6aGatpE5nqD9kPItd/7usxJgULO7o5d/475zG054vY9KNerzdFBue1PZ+rLWb7txHb9pwVUx9soxPznifv9aRx6Mjld51J9a2s7XP7blmnf2HpPGJUXn7mEq8/f5O6DHzko4/x5Kde4sJLA+66636e+sI5Nm4tEGKPxYWjfOaT53nqS5dY34Rj925y4NBDPPnZ8+xUfS6ev0gvbnOsXGRVrrDVW+HMa1d49xMfZDtcYbRzCwkLvHzmPMXSQU7d3ePS+ib3H9zH5mBIf7Hk1vqAa1eGnLhbOHlyhedeusz/8b+9wE/95M/y83/pEaTupf1ASACA6+z70g4g5UJxrgPXCogTCqf88Ece5f/9N1/nxK99hFOrK1julLTnEX1L6+nc5ja3uc1tbt8JmxOLc5vb3Ob2Dps97LePSWYNU5FAJ3todh6LrHPJyxsDIMZVBeqIKf9Jzn3XyHclyyJDRpilPCGapTHt05yBRoEY0v14o7AQh6hHFKIkSSnUiExnIAVRqLH8i85nD3GLGHHpzImO6YCo6UE9y2QmEMJLlm3Kx1uOGFNwkobcM84yEZWilAIinjJ5hTon1FUCFKMSk3ynOtBEnqlmKS1w3rWAQvJ8L7yzOu7Up8m4pahHLwTtgBrSffxNv2iOOkt/SyYuEtgiAtmrv+VOyLhjl9Ag16XkVmvRzgZD7uIe+XyziJ7m1qYBWhzgcXhckkLN92yIkM8RnbSgTEwgs4pJ8hZOidEl4AhUvemiAqpCXe8l6HgHmYKmPEg+oWIdyrA9rAGh2vrrHjULQMnMT22OyyT77mvQGcdNn5IOAPYWGNpZQLY9dWyOmOmx06aQdI9RsYgBlzrnJMJa6PPSaxd54eJNzlzZZBAse6K60vJW7Sgv3bjMZ587x8n9PX70fY9y/8nDnOwLnhqjyKUB7VXApQgjJednlQ4AqM3YaG+wM49mkDDXm+41KHbX0lSRm2iLmWMS0ZOB/3zeTNwqnRxgDTWzd+3mMphqpNj8kie1mXtT7eYxa0FYSQB6Cxq/+biy+0u5drUDIr8tdu1P2toyhhip65rR2DMcTQhaELQE562uNOWsFd+wfMm/BctDm9fXvDJO2+17i+76XbWdA6YG664zzr61Z4/oHL3HXeiePFTaR1hu4N2LQFtv00RBS2BN34m0RGgqWOrlzTpuudhaEjJHJrneAs6XSFHgip6t24VD1SWvFJPcjuLTeuQJQoqYfzNir71vNzWP7d1KFn1l99oSU0kCUSMhTJBYUeZ5RvceOUkNdmocTzfAt5hXhNw4zQ6re9u537RrZXe9+F4Yk0yRU1GzpKVVUo6ujap4gVBPS5fmvZabStOder+ThuuNGhHXEmUCzTyZ/3fpc0kOXJHQuZ+8PidnobTvEidIzJFyNs+GaISb8y7l8YtGfkZtpHG3tjfxDurRiM1h4MDyAv/6d/4FzzzzDL/+N36N43cfw4vHi/JjP/4x7rvrJF9/6kmubg2JIeK9N0cs7wgBvCtAYDIZoyFyYe0qT33lK1y4cJ7BzsCi+1Jn9N5buUIgojjvObx6mAcffID3v//9nDpxkrIsWSiK5OyU+l/qvOYjF5LTWHp2SOuIT9Ksucd3VQGyVKx2Pst8W25Tc/aj6Q95nDZjMLOMYmobkhxb9l5+OiRSuvcYFVe0kaa5PBpjMwc1/SP97gRidM09ZpnTpp+opUTI/dX2t8mxM+0d2sjZTGR2pZPn9t23ZrdMmtVtP0jNa69dYvOa0Fs6yNqk4vmnr3DljVscO/EupL/A57/4KgvLxzhx/AgvvbzBzsaIRb+KDLf4wmfP8tDD9/PEhx/gDz95Gnf5Ve499BxPfGCFT/zqw5w5J/z7ZyJnLt5AA7z/J47xzFevofsPMN6s2L4+4NpwxAOnDrG+sUl/qeKN129y+OhBHnpikeeevcozz2/zxBOP8tgTJfsWCv7o977K3fcf5Yn33YOmPPQIRA2IBNCCeuLMybMHU4tGAX0VfvyH7uW5b7zG154+z4kff4JCAhIdxuJH2/f8KbbbOUDObW5zm9vc/uRtTizObW5zm9s7bAVCrQZcZA/ZaJqRLVwloHicTlgsSkopkOio44BRqBiOx2jsJXIQg/40E1Am8ZXzsCgZp1HAGUAeQFwkKrgEnHhRpCqQlGE+JgLSa4EBOCZliu/bw1DyPLYH/RKPUCJGFCrgLLeUxIiTAtECLWqaJ6ZEvDlvrELUSAwGPESNCJZLxjlPWUzwLklmqYAIzhWomoxnL1Wc80Zw+gTGO3ForHFAreDUWaSCM0DFRU/hWnIoJMQ9ihK9UHhHVZsMktc+iBGq9gqUmCRsSAUSJx3PUUHwRgG6/HAsiHiiWCSRKmiSecLV1vYO1CdyVSWBH5n0stYUieQoUBEhNF719iDuMniWwF8DmmqyHF9zf5IB5PzPJQ/wkHianOOtpkjXyqCd0xIlohpwhZHMdQDXAUm9OtTiYI3U5g5+8HVgbWjkfc6x2MiXcbvotwxqGQFlwOUsMSAJyEugnUtjXW0MZqIpyjRRkaM6NJGKODFQkZZc/FYRPNkrugXHYvNJw8PNyCzacVXqvVAJCJ4S4cZgzGuDyFOvXuTctS1ujYQqLqAxEGNN1BoUggjRg3MrDLeEy59/hbsO7+NHHrubD993kAWpiFIYoRihFqGkxsdILUuYjGUqYwMmxw4xm6pELWIbVdTlCFLplMVIIEmkcf7e3sRSm1lO81yQjrMcWLmdU39I5IGlMUzzq2QCPbMINGSN3V8kOxTkcJUm6iID8ynKC/EN2anNKbUBPB1JRrPDLzZOCKqJEO58N9VFZKoi7mzTQAgwrmA4UcaTQBUEKI2kECVq1TidZPHFbvNKDrWTTgRv1MbpImNVBoLfHrjStLap2Kxm63R7rd1UXfszt0vMbQtGqmXWKnfqJhZdG4JFUKLPmXTteAPZnK3J6fyiud9q2g+okXtTrJjFCyJJ5k8UiamvdOsPTNVAs2xlioJK+wh1liBZih7S61vdJuJIRBIhApGQKrbAJUIJqadvp1vHHfAwE3+SK1qaIbNX66T9jkdQXEw5I/GIVkgdCDqhpMJRY7oGe1szv6Y1GIywVs39w+qrKxPZKUDLHIL1k3x7aRxnB6ZE1UxF7wEt8X/HWusUk9LrkWc953zTVj7J/odQUxSlEUyayZxUj5qjHJNzgATEQQzBps0YWuJIU91EJfo0V4qpLSCaohaNZG9lsH0iJDqD3LXkFJByf6a+B2lurCwq2JVoUNbXblGrUAdlONii1+uxMFSqAKdfGfK3//Z/z3/053+On/r4x1g9uB+NE+559FH2HT7I088+w4VXz1GPIuIKhlVkf28fl2/d4Or1y1w8d5ZXXn6JW4PNpNrh6PcUpbberAA13jm8T3tqFxnvrPH1py7yja98ntUTj/Ke9zzGA/few/ueeIwYKqtXkST7CxQecY6gSeJV09iKeS6LnTyMafy6lrSzZawljoma9nWk7yRnl0b21RGDkb8aFV+k9axReeiu09O/q1q7xqh475rvuLQ/atqX1u1GktNmPnXOt9hItZKIUUcaz3WaGQPSevg099WNWJyTGn/SZs8sUKa/I1CjlEDg6OoJ6vFNXrt8hd6huzl3umL1+AqTHWHl0DI7dWDfYsnWaIdiwfGuUytovcl7P3QXD1w+xu//3nM89+INPvSeVX74ozUHx9ssbZ7j6le+zrH+AT5w8gd4ZuB47LGP8MKrN3nsg/dw9uwlrl7dJiwcYrx9i+015dK1yKkH93F1zbOwH55/6QJvvL5ATw7wyP0VD9zd59/+7te4/kZg/7ExtQbCeIeFhRUkeCbjyGgYePnZNT75e1/l/d9/lJ/9yz80VRNCRLRgZanHL//Sj/Gpzz5NXUV82XW2mffNuc1tbnOb25+czYnFuc1tbnN7h60sLDlhUAEtDfQmEUFSJFDDEVTxeJwUaPTUBEIUqipQT2pEywZgS7g17V8Zr2wPyACOeWkrARIIboCoEnFOkZAIR2cEVT6tS0SURMuTaICONqCHpkR7lu9PEefwpEhJSQC9JhFQdQ2x1ujHqXkIZ6/UDHxmAkyc4KIi3jXARgsMpchAF9AoBIEiGolVqjd5LJ/Jk5hyQgGFRVkWKdIxhOR97aCuafISqhoJKU4JBGsrJ3hx1KmMggEyMUVvSgM8dmVirfiiOcKEhpxtnLpduiaaGQtaBJsmOsXwH/PIzimdRI0p8jk3X7p3dYrGBMY0SHhLaoi0+QBb+c5EeIldx74meE1AUaKdYsSAacObG9AUMrEo1vbiifHOffjNfF6uGSPT279uhym1QTS7o6DaKN3uO53xKZLyJ3buoUM0NtZE3+2+6dtFuExJfe15w7nMbd+aimx0kTElhdY4aoZln7MbA6qFA3zma9/k9PUxg4mnmtRQDfFxQkXREpgoTCCIp/aeUVGyvTng6pPPcPqNQ3ziw+/j+ELJvskmA2+g80QWcd6Q6gbTmwLZjSpvIxlnPslMxFsA5vfi1TKQuJfkWY4S/I6CizrT+AnoNfm3ND84afqC5q9M459NcbvSqd1oT+mSyGk+EhVu26nvIBuMSoajikml1AEivZYUa2nmBgi36Wum/W5LoLaAM7Rz8e2tMz7eCpDXPaRZirX52YzdKWlARZJMZ0NSK7hg35JOwxuZaGFfXqF2oX0/nTZfrdtLmp8pVFhFcbGN4Gu+E8HWS5vDc7SP+AKfIhQlE4zdvKTdztm1TKLeJvfgm1altH36rZqmjZFqRGOFi7GRR42YI8e3lgPWqf6j6f+WU2zbbq8IyOmcb63TQUtKTrfMHc8pArY25igw67M2vyQHt46zi0mbplrTaUnUGJUQQpIVbh0/MiFmHKK2xKumSNQYoUP65H4RYt6X+mavS4o61LS3dDmXbieqzoiq0CGfkgy9c4RYs7Mz5Oz5s0wmEwaDAcvLy8QYGU8C/aUlNrY38E74V//0H/HMU5/jv/jVX+VdjzzMOMDS4bv40Y8ucunUKZ760lNsbO2wb6nPH379D7j2zde4dHWdaw6k6HOwSPcRKitzchbMO1eNliu2KpO0Z6iQvn3nxvoF/ugzZ1lZ3sfW+M/z4z/yYwwHg2ZfKqldsrpJJt2aOkQQ5ztjbHqt20uFwdowpihFbjuu87rcjWycXX+7t5P7lG0lI+BnliqLQM1RqVOftF2F7mjSZn+Wv9dZVCHtvwXvnKVBCKEpaSvDfZucA3P7rlh+ZtVoUadVDZMqsFA6nJZIKDh+1zHWqzGnX93h1N13s7ETORCFR991H5PJkI/9xPfxmU99hY36KKWreffhgxy4q2B5Qfj0p9dYe/UZjr3vNbZe+SaXrw4oFha4MLzK4x9f5djdp/jCyy9w/NF70TDi0IHAvR+7ny98+Qrl5DDb6jl9YcjXXrzJ4RM9PhIP8u77j1Gww3i0wROPnuD6xXX6xUke/8BBtoevMZmMmYwmlOJ4/cw6V94YsLkx5sVnBrxxYcwv/NWTu+ohO0OVLnDyWMl7330f5y5c5dGHTtCkK/kub+XuBGL9nb7+3OY2t7nNrbU5sTi3uc1tbu+wre5fYHtnxGCkVMHYGCHgKJI0VJIBDAb+Oimoa2HiIpMA1UipqoCT7kNz+7Cf4wpMTjVFITggeRY3VIPatSRHLJIIKks5g1PBq7NoShRPTA/WltfJuQzKafK+twd37w10FRWiuuQZ7C2fUVQQh8YmdWED7ECOjEjQqVquKSUlZZOI8948zzN4nIgyEZONtTyMDpfyRopr8zLGJDlq8Qwe5xQ0UvYKeqVFP9a15XiJtXk113Vt5VEDXouypI5GSnpv4K33nhCVKibY10nrpZ2AFum4UStd0D+metNE0na8wVNUSSae85Njlqkyz+vU8BLbh67skS0teJP5xCzfR262VHntV4WU/LJhtySzXC7fQj445VmMkRhNWrZI5Wpy/CgGSqsg3lFXd66UVMYgM+0nmiNNM0gle5JRDcG11zPv7Ht54DWUgkVIipg0WW5Dw7hSdFUmnDpkUs7RZYT07gtnIMwif6elULtHN+DqVFkMePMSqN2CRftEuD6pudE7wO/++ye5ui2MR4HhpKIQ6BUFJUrp+knKOPUrDwHPqA6Mx4FxgHphhS+e2eDqrW/wn/30j7KEUGiACGPXoxJHnyGStqxd2VeXwUs1gj1qTEBxK334rSxHL1juJ535rPtzpl5vw5XMHtPNwfhmx9kxXRonEbLSjejI59x9v3v1xWmwfJpc7N6WpHH5vQCT3tyqiEEJ6hLZ5nDaRmHm9S6PJ+t67TyTc+Y2UVadhHkZuG7m3NuSrW+P7nkzWUvJc6/GpA6QCV/Sf57s9hPFNcud5N8bftAcb+qYcjOmr0uKTDe54YhT16zReQbKXVrVpci82PnESh0RqzpXWMST9CiKAsSinxRhdgpyronTm65Fbcmjt29v0hZNJWmzR1ANaKxBA0WoLQOnWE2k2M03v9ruCX9qvszvzd6dzPw9+x3tHLjr2G+DPH0nzIifkMiplizS1OpioWZpL6AURdE4m3Rn6RDqNLf5xqlMMnGYSLCutCYp92ImLovCW55CBO/M8StGkwslEYwAjcC2c81xIbTnitHmC5+0WY3sLBGBup7w/AvPEepIv99jMBhw48Z1FheXWF5cZH19nbtOnuTG9escP3aU0y+/wP/yP/9PfOKnfpr/5Bd/mRDB+8A973qc1ZP38Pf+3t/ln/3WP2S8s8FVFzhEyT0jx6XlCKFCgF5Zsry8bLm8VamrurnXstfjQNoSTyYTdnZ2qGtlu7+NimO8NeF3/uU/53Nf+Dx/87/6mxS+ZLIzoudK6nqEiOBTe2RrRrtm8tsI2Fkgf69emftqCAGFvb83tQbl/p8UM6zHdI7pRmO3Ea2zJGd3PbwdAZpNnEPUpb23Xa/JOd/ZA4W6TtKvaYbsRIMZiX7n7l//9JkQgweEp778HIdXj7O+vom6JR57eJXf/Huf5FjvXkbjMcv7BZGSmzcOcOnaeY4dPsJiqZw8UfD000/z8KOP0GfA5jXl03/8dfzKAjtbgR7XobqF3rqEbEf65QFOnznPiYdW6Q0vsXbut9l//G9RyBKLBRy6517+/SdfIIYDfOPrp3n+3FmWJxVr6wMefeITRBZ5+ZtXOHW3410P3MtoOGZru8T1euC3eOKxd9MvFtje9nz6s2fZujlBnbK4MuDxD/X5pV/7WVaOxrwJaOpB00puxPeYxx+7m8996Rkeeehkchigc/x31u70tWhuc5vb3Ob2zticWJzb3OY2t3fY9i86Fsolbm2P2R5FxnVAxFF4UDX5J+c9pQghKF6EUEPllKieagKekiyjas/qXWArPxBnia2cLy/LptnDegiuIaCcQEi5iVAQdYQaove4wgDZgEMcuBgSkZUf0iNKoIge9UameQ8uCpECR6CO4IGgJFkkab1RE5BAkplyJDDQpag85xtwKUMABhDUzQOVcw5fqOVRTA9gPSkIdSSGil7PJJgEI91CnXIzLghl6SlLn/IqeqrK4EYvHpeiD1UjhTOvaa8m34hzTURnQPAhYtF5EfWJxIsQolJ4aQjRQLQovxzZ1ZB6wYjeJhpCUiSItnWUI0aS3F0uUzaLep2Gs5scey4Ti2Kks4Wl2jGokZgEyJ77mhMgZQAm9ZUM9DlJ5LBFW8ZoknriHfgkfSomTRVViXWgKLlzTRK4n2JKrN5bEhfaYdbNW9hEIHWI31z2HL3ZSAQmFFkaVkjTGTrimao2VjsRLbNI/CxxRKfNu59N9Y1ZND9jtbRkdhPh5oQyFOZwED3XB5FLI+Ubb1zixmZgNC7wgzUOLiyirrAI4FgAsZE9AyWWAa/KPu+ItRH1o22P7y1x+mbFb/zuH/ArP/393OMdRRigIlTi6emESt58y5r7fnYYsCLliL1W+hQyCZcJdKvp7vYFagsAACAASURBVGe0tZ9yP0kb8YJrCdwOS9D4Q5i2YROVQeO60TJ5OZoyt5WmPhGD5a3Nh+ecud3IiNn8eG2701yjC8h227H5rGlpy58ak0Rql7+8U20Sg83oaS6KEsmR10oiHzr5BWf7+TTonMZaIw8apyJ3lHY+zfU7Pa7bManC1JjN/WN3PtPWiSB/OZOKThs3IFMLaMpgR3XX9TpHtGvK5+lic0YHlhdZbe2Kmpw61D4UHCoxRTdG+5tgsugNyZodkewcSsAXJrHtygIpvKkFUKT2cBbh5KQhfLIF3d2xNOVnnLU81vLvbxaV0EQoSe7juZ5tz9BUUKpni+oKRtjEmkJy/VureIQsJTs7fpp5tFuGZs7ew4mhw/TnNdhImibebKpNbS1oJuHOEXt4DNxhZk5Tdo/em1R+qKqmOJaLMx+byX6ra9WQ1gjrM0bkZKcdy3WIWD5V51xD5MYYkdhtK5hM6sapR9OknPPSGnEU055FcFKS1TBiMJIoR9l675vxHkKgKArqaMece/11in7J8v4+5y6c4eRdJxkOBlRVTVVHTpw4wa31NVaWF7j0+nkO33Uft9Zv8Mef/jRnzp3nl/7ar7B65Cjnzp/lf/wf/lue/OLnWCgKDowLjgOb+yqKXs3HbzleOrKPwWAIwGAwoKoqupN0HhvDScB7T1EULO/fR7/f55BO2NjcYhSU8XDEtcuX+Bt//b/kr/ylv8wnfuInQc3ZzxdF0zdNkr3tg5rmuxzVmYleOnNgrn+weUhyXxBJjoOJaIztXOo68gNtNL7N2ZkgbHLA531xastWznR6G1TX9cy+LEU4Jme4dg13U2MuJpnWvLZ3Nk4muap5r5vus9mfv/ncNLfvvN26tUMMcOL4Cb70uXMcOnAPg8mAS688w313vZfx2iaqjrUrFffee4Qnv/AqB48d4cWX3+D9HzrG9vAWg2ofTz29ycFVz6P3PcSpo459B3sU4jl4eJ0n/90Nbm1V3Ly8wY44KEvcwLG6sp9jS/fzxdc2ufLNZ+CnTvLyCwNETnLpzDmW+vu57/6KD4fTyPuWePnWDc68FPgPf+B+lpfGvPTsq2h/gZWDq9S6xaEDyyz0K/7wD57ExQUWlw6yugCHjy5z1313c+DQYsp9mlR9OqYIuApCDxFPvxfp9fpMqprF8nvBPWxuc5vb3Ob2p83mxOLc5ja3ub3DtrJQUiv4nqM3mrA1GFFXDqgTaWQP4oVLkV4paq0Kls+lrgXvCnsQbx7KW6jLQGnLLWMxKR3wkDY6TUOC4J006b6yP7lFSnqIjhAMhHWogZpJRijLZxqxmMlBh8kWeWoBqRV1ES+W1ysE47LMkx00gmJe66pCDAlsFUU0GBCukRBNoslAiwQU5NxSTnDeGZnpMuDhDKgVKHKul+jJERkWwhnpLzi89+meWjkmxdrAu5QTRh2FsZwojqiJflIjEwsRvDdYMGgw7/uYpNZEU97BnO+yBT7EZfIi5VlLRVT1GLgbEyBkLRMTWNPwDpIBD9Irld9nIosp8NJwUSMXVQSklc6zC2dv2QxyagucJxAp46GWZ9Lea+SwYsr96KwfGPBvhLHFDty5D8EZSpsm/d6KZYmt7hjrRAN1fp/CpUSayDRJH2YQLx+W26+NgpNpZ+ZsugfQ3bW98LCGHJkmHxvCTkoKDUTnefr6Nm9USzzz4nlGozGhGrPcK/FeqDSAeCoRSvFNLkkzI0gdEecFcQUahGoypu71eH0g/PMvPs9f/eEPcH+voNCaIB69TS7OVtqxW7RW/rNTtcTmNnZHJnbze+26hnQJqm6+N4W96v5tWjfypnvt23mIN293OMvb2e7ztMBqziMm4pC33MffOYua53sbkzY/5nUtk7ixLeFtwd9UcTliMUUnzgLWTbUp6XOZOUe+rw7QDilCcDpOrzm3tKR044gwRRSnk6SMnm2e4aQyoIGYxr4jJgluTfOyJsXsaDnm0qli07cyyZP6c8qSSIpglLTOmFx5XpvA+z5SCKX34Cw6sZHEzuXLZOVbNclzWi7v9BjcW4K4LVPb8WVqDN9mxJhSQAi4EBKJm0hBsX7k43dwBGjXOaT9uUeBmuO/Vy1LoDrnqKpJIyVvEYI2ScYYGklS711DAIaqQoqiceDoEkkxyewXRdH0hSzdCTTkbeELgmvJbOmOL8lkFmkv7RoHtrxWmIxmu8qGUDcEpxNHCIFa4fr161y9fo1+r+DW5jorKyvcuH4Dl3L+HTtylM3NDXoLi+yMRizuO0A9GbO80OPW2lWKQvg7//v/yqn7383//Y//EbduXWdfz0M1JCwKD64c5ngsqHvKS4s32dmqUHGEkHIXSoH3u+ez9aWsfBGJww3cSDgYhJXlFcoFkJ0dtB5ycLHg3/zr3+G5Z5/jZ372L/D4ow8xHA4pypSfNkaQdq3N+8iudZUw3syMp+tEETrXmS07+6OOQ4BISxIb4Tx9L3vtFzMpaX2rjSBsye6WbBTpEIfka804ZM70m+6gtb6THRbmpOJ31bTCnhlyXt6Cm+s7fPqTp/mP/9pHuPvUJjeujnGl4/q1ES5ucvL4MhdfH+DdEZ55+hV+8KMP882XN7h5dcBj9SG+8doOf/T5W3z/Ew9xgIJXz21y5dKQXr/i+s0hw+2C9374fYxf/yQH9q/QQwmTAZObAy5vF/zx2XvYiQXHjx/l/CVhZySMRkMmTli57z4unfk0f+HBr3JkOfL8mX2cGd7PSydu8NC9noceeYDNnR2WDyorB5Y5fnwf65tbPPF9j3PqriM4n/qoS2tQeu7y7O5ntlfzIIKTBVTggXtX0VBD2e8sqm+1ru250rZCQhBtpJLzk08Y1+gkMJmMWVhZxPULc1FWOo5ed/IT3dzmNre5ze27aXNicW5zm9vc3mHrlx6nES0dbrGkXFJGOyWTySQRfIJ3QhEh4nBYzsMYI3Wl1DUUzptnt8X3oZ1EQYozUL3JD9cVNus8fEiWhssSpHYNn8BGvKAxe09qAlIVn7ySJUtmoimvoBFRCe6jT0Et0TzTneCI1BrxzspjcqhK1MqIrpgg1RDxXsEFVCx6LgSTqbK8hUbmTUOCOU9hzgHliClFSikFpDyIBjbVeCy6qlfmB6SYchu6BLgaoVjXBpCpQpmiJ6M66hT1lyrSZF5FUTH52DrURigJ9tCWzhFjJpiENq8hJO269HyYZOk05YHMYIkq0pGzbZC6TChmcor2vFPRMyLpvFbPmTBNRWhyEHW+0UTc5CiXhkwWiwxNnG0DOLtEfPrCIgHqmHqEQJTp6Mo7zVpQrW2Lbw/67ZD22oKmDYDcRe1Sm7ZNmPM6pfiWTmQUmvMN2kN9B0PNl529i+b3N5MxMjJEU8QBU98REca+pIwDxtLnha0x33j1IqNKkWpCv3CM/H48IUmlVpTirD9pe0s+9iBGolPGLlA7T8+DVFCFwE4seOXSkN//6sv8yg/fT18h0KOS0BIwIs0JJe7JLO56L0cl7F3+FuCcPUH3cNdE5LbleRup4W5vs8RiAnlu1/FyNNO33y93nyPHpX0vUBuqhS0W9pdNlS7J2iFtYHXTTW5TqhkJVNI8maNldvE9mk6Kza/dY9p7m+5Lu7pH03Gm115Ja6kdEpuyiBipqBot+jAdp6FGKkCDfR4jeJujvDMpUlW1ddx58I7oxAjBXFalIdTaqsi9SVDnLKewc3jvcN4RvKJ4c9QRW39DlrvMJdIA8hbhReNCyVuTGGnapFPpe1eidqdF7ZDkOttoZIFc0WjyhiGY+oDEpsg5nfB3RNywccjoFiUL2U6XTt5kTv5esVyE8XjMZDJhod9H0E50Wc5PpxSFKU5YhJk5oUWNScbaJAy02WvYfN/NnTc1xjTlWxTI+RqNNEw138mB69K6FjuRslnm05zIbC8ZQnutmL1RFEajEZcuvsHh1cPcWLtG3iMePnyYCxcu0O/3KLwRYdvDMcsr+9na3kHchMnODv2FBXpa88qzX+Wzv//vqMOAZR1R1EPuObLK9+3r88bODi8Pa26sKRpK6kKxPOttvwndtTm9uxAynCNNVN+mi2zsbFE4WFksOBg9W8MRhRScPfcav/lb/4Cf++mf5sd/4scZDUcms9rdH0JSOJmWfO8qIsxKp89aVivI/cDa0Zzuuu3Zjf7LhK85o03Pk7mNZq0bRW7noHWKapxqNEWixs73wJwMO/LX2f1ij8jQNi/j3L67ppjDqCNqjUjBaFRz/MRhXjn9Ob70xct85Ifu5UufeQPpQ0+Oc+PqCa6sbUJfOP3qq2yPHM8+d4WVwrOzfR25KZzYv8zKypgTDxzm4utnOX/2FX7hz72fu0+cZFw4Lmy8xDc+9RJ/5b77ec/Jb3Lk0H42hgcpyprthffw/KsPs++ho/hiyMbNPnffc5IXTt+kOLKPS2df4djWc7zuX+DRg0e4evYZhvtPUiwfoL+0wNKhyMpqyaHVJQITnnzqJY4dfYSNW+c4dfdRkAAugpQdx5+9zUZfkQJsjXq86/jq267pKOa6F0Xx6nG17atDXeF7BRqV4Y1NqCKTqqJf9pCet3lJ1FKgNNvn+fiY29zmNrc/izYnFuc2t7nN7R023wMQJEChwqIUbPdgOFSoA06M3NNQUIdAJKAamdSOKlbUWhPVoLWeC/YwhsOoOyAqIefYwx7cgwLiG49DAM84++8bwaCg4qmjEXAIOBdRNbkkH5wBl1IkMDA03rxOhKAWJYE3ILRWIQSH9z2y5BRaUkECfIzsQ4r0oB+JOjHQJ0R8VAqFqop4Covn9BmALUiqb0n+rUacomIEn/P2kqqmpxGnivNGdOE8sQwUhcMVldVfVHtgc4L6lJ8y1jhfEyVazkTpURSRwASPs/yYcRGkxklt0Q/Ro76idJgMqxPqqiZKC34EAs4XiMRECBoT49XaUMWjUhDxBoRmwFgtvqR2KXI0PeBpysclJPAXUKd450xirwGIEgnpSBEHOb9j6o8eQC2YE6GRliMieCIRFwVclstKAF5DYHrLvemFskhAt8s5lvLz552co0aSF6+BWzmgoRvRJIKVcYrdyWBqBuXaaBr7TptXqiUgEiBIqkfNhE87PruEGjMA4PRdzxBo0vmZiWNtAVuXwFAawFYaYrm5hiqW97Xm8qDkpdduwHiMjgb0+wsJmB9BAmgFRx0CTkIjlauqaNyhFqFwPXoq9BLQSFFCiFTVhMr3+eqF13n07pP82P2LLNVXCe4EuEFbZ+nWYlsNe5pLoHBogNFcN9N03DS23wUUaYIYYidKrvv1HPUikvkuTXlopTm0AWabSGXrATmqInWjFkbN5WtcQFqipJXcbWVaweYCzW01Sy7nN6K2AXpY3lyXvdJn5CvvVDPeKYPOmAQzHdlQ1RSpnmt1704iTMhSxKSzacx114mcU2nGnkk5R4tGnGF0s7pfQyipJkcgtbmdSBEWUTFiXSWiovjQJ7oKdWN8jPgoTIolCh2gCGNVtBqyvAWREZNizFJQ6lFFcDDRMQshEiRAfx8TV1JozYJMqCO2hvT6uP4+QrGIaKCsA8E7JmUPxONlQvQpoj96fO3QEgpvpG30JbXvU8RhGt8dacI9anYvud5s3fc0DY7Y/Ztuk+3RdntEGyuaFYiTUw84LUBrA2yxa2iYUOgQkSp1pJikJe06UWIiLLU9d9oLTU20sf08plsKKH6K8zBZ3m5etib+Q7MShO1R0tVtrtAOMQbQWS/uVMtlDKFmcXHBHItCxZSUJW3T5dzZUSN1XTcEtkYj/1xieqNWuOCY1BXOect5GCOu8I0iqIqAdzhtSaMQYiLKbL9h7emasR2TrKn3nlCHhli0ewioc0zqGueyZL7n8pXz7D+4xPb2JkXhWV/f4NChg6ytr3H06BH6/QVef+MShw+vUvR6rK1f5/777mftjU0WgFOrh9i6tc6Fi1dYk8DJ7W3qReETDz/Man2Of3JxH3hHVTuKwhO1YiEq/X5Br+/Z2t4AIiH2WOl59q8ssD2csDUK4ITDq6tsbGxS1QEIiFvEUyEauDX2HNABS8tLDCc1kxAYbq3zT3/ntwlLy/zEx/4Dxhs3WdSa2gsxOJwUSQSkI4fa9EtzLPQNodfpC+T1qpVAD92clR16vZXozu/ZvBpijUvjuOUBZeq7NP2pnYsk9SMjl2PjqJXJYcuV2SUnE2k6sx/oFibvk2z9NvJVXBtRO7fvhuW9d0CoCVF59ukznD875Jf+8x/jyc9f4/AxoegtoHVk/coar5y5yvqNG3zo++/hsccP8C/+7dO8Z3ERufz7/OgDL+IvLLO88yHud6f47GdeYPXgEn/uL/4M6q/xyoWbnDlfsbhwkn1HSz776mVW3vVD9O5aYnX/PnCOLz9zkIkL3P3gAh/8wFE+/XtXOf3qJUT7rK/ZGnPkyCn27TtA2NzisQeOc35xgVgNOf3yOqvHV6mryOjKDlJ4jh1/lAvnB6yvXSeK4mRvafC3akVREEKYcg54q6bQKKlQB26dvYJ3BVubmxw+dZJJPcFPUv5ycQw2t1np78P3be0Kk4p6UlGWJb7fm3Pvc5vb3Ob2Z9DmxOLc5ja3ub3D5nsOp4oUBvTWARaD0Pd9AzDTs6tqwXCkVJWitSNqRR1qzHPaogvKJB1jMSiekEgoA0SNRBMEH+tpBBsM4GrekwawMyAsEQ0ChM6DiCYwLh2X89hkJC44qCrBi/3uvMPFHO0gDdBknuJZhjNgkqIRIysjThQ15RdCcNRSoyr4JNEqEhCXJOC8NsRlJoEyAOGcRV66EPFJeqZUh5QeXwhKIIZpL23vhOBKUIe4IkVwRpwP+EKMiFSPV0fQiDjwXlD1xFoIiQAFjwSl7gDQMXlSN9GKriUv7CEuH2wkU0xRbhJTVIsIGWRXjQajR4jegO6UxhGnLh0niXxlOpdYYmVbzLYTsdPJUYN0gFKFJhegKiHYg2eTIw5Sjsd0LRF8irYzSVgjqb/XTRr0aurdXdGKb36SRJC/xSfyFgrffZ58T3uC+9I6F2gij/eErLUFixsJOoRbusTvf/4bhOgZDgYURZGuB0TFF0WTJ7AoigTgdsG3nuWDi9Y5xQm1puhnX+JdySRGpFjl9/74m9x/5CPcc3AZwqjDqbZ5JFMG0t3lbMrRgsq7qkoyMdetvO45Zv+eOb/QAVr3uG76TretGklcpc1Ftee1Zi8lM2cy89419dvNA/ftWJsfy6FyJxP9ZrvIp5mxIw2h2B60p6RmWtfeKgimdqLO+aV5zz432cepSEaZvm7wE0QEr9GcdyJEhqZDEHtEhOCUOtaUVYBJRRxWjG5d5erNaxxe9KwsC8VwwtbNdaL3iBfqwZheUVMuH+DGzW0m6lhaWSaGmrqOrBxapb/vAK5cIBaKi0ooHG55kaJcRvwyUnrUR1zhcD3LH1wkZ5cogcgYn6QJ30o/+3aO6UYtvZ0+PBWxlPcUJAo/SZ5qBA0BjXEGxN099va6D5XklNN6aE1/pzvn036eHRmar8htymfMduPIkt/MuZjvZIsxUpYF/V6f8WRCv99rCB5J+0pVxSWJ1JgAcJt/DawGoSh8sxdUTAKVaCShydm7zjyozb43JumHVmrVCEGXPH/aOT63SeysyXYPeQ9TFD4RmZmAEs6dP8P6+hpFUTCZVNR1Tb/fZ3t7i8WFRW7eusXS4hLHjx/n2rVrILB//36uXLlMGUcsHjzCji/49Ne/QVRYkQHuxDK/fvAQX7t5kX++c5hFJoSqTlL9UPZ7HF5Z4Ad+4Ad48cUX+PjHP87GxgZrGwMePHWCl198nkeOneAzX3gSEO594EGef/55JFrUZb/01MMhvcIc5WopmYwm9BcW8CEynlSM6xH/z2/9JgXCj/zgD1KPjXB1vkzOE+3kGNPeTZXGscDaV+jmZM69vVnZRGbGWt43ytTc2+YrNQIyRww2+R21bb983nzONk/j3vut6RG+ezC5Zq8z/bmpdlgfdk7IKqiayOqu89XcvjOW2y8S03NgjXOR93zfgzz5ua8RuMCHvv8RXnnuBncdW+X669cYXFPOv/Iax44d5fOfeYWH7n+Yh+57mJ0rn+UvvfcNHjywxsb2ZdZkh52V97K99YPcunaZL39hwPGj+3j84ftY6J9DJoH7HzrGua13s3bqQ/yDr36T+w+fpHSH+Mqz66jfZrJznUMHVnn93BsEKRnXG0xCpBgPqNa/zuLiDXr3HeTm+U16+yuq0Tb7ViquX72FdyWrq8s4F7l18waXr1zkz//MB6jqEc55RIuuEvG3ZdmB79slFgWQYHshQTj79RdZiX2iCMu9PnFrgpM0XyuoT/K0QQmDEdubm0li3ObrlROHm+eHbtTw3OY2t7nN7U+3zYnFuc1tbnN7h80V07JuBGWhAleYl7Ck6LRaAkXp2RlE6p0kDagB7wzYKYqCQk3uxyUZmRAiIj0iBoXWKoSuLOAU5+DxkggpTJrKpwMsIo5GejA577ZEYiYWm0g6xSvUWHRHFEUKh8s592QakIixJRY9EdWQHuiTt75ASABR4QI1HiWgag/8IiAxWP6ZRBhk+cOmfCJ2rBMj3jTiExjvnGLO8PlciSxKUWeTMCFigIcTh/cBlcrIMucQLVA1std7xfskyeVSVkuRFJtnZc9BU46cDzE2LyNmIyI+geiJgM2gZhMyZz+ztKjlSszya/Z+zqFpMqypTOkhr1s3qh40tNm30nXz/0IHyOkmttMWODU5PvDqG8Ao5zUy0A964gg532T0zTW+t61LDu227jN1BpanAIAcHePcnpjzLMid27glljvHNsxie1vdPInZcqScThFr3fvcDQY4Ii9e2uBG3Wc43KIoPN5JQ9A454ghgEiTB6sB+tP9qDicWmxdxCJ/RZIUNIJEyz86HDuGvRU+89wFfuHH3sVyvQVJJi+X6S3bm3B2b/U0LQjemU+Q6bHQPT4jsMkyQP2tpOP2um6O+tjj00ZajhRVkkm29rpv4UppTlG+RwCg5ODQ/q029zVxJ3vlytxdLs0RqPrmx3U/iSkaNJNWMDUVQnMHnVm4mUsd0YUkb6t4TTl2fQ3ax4US6glVtUOsdtjeWGeyMWC8M2Tr+kVcf8TqyaP0bm4jW1v0b24Qi5JxDYvSp1eMWBhucWw04fWbAy6OI+XSPvAl9WDEQn+NSTWh1jFLIvQPrLBwZBW3tIIsHscv9ZDFPvT64LxF6opDJBFxUVEpbD1uWYNdBFtTv1bJt61PyLR72x4N4fA2bDdHnGQum+TNpjqAhsZpqhnDe00Se/gYZKVW7XbB9NM1ZWCPMuQ+ubtv5hnBusl0f2zJ0TubwMjOQ0VZUtX1zKeJHE17FpPxt32j8wVlaUi6ICm6MDZjU9J8VhSlzaEyPafFGNG8r4MUsZMcNprlVRPo3spbeu+NvNTcHnkfNr2WK8r62g2uXn2D5f0rbG9vW4qCdA/j8YSqrjl48CBlUbK2tka/32dhYYGdwQ79/gLHjq7A8mH+6AtPQazZ7yd85MAKBw/2+a2NG2zc2sdBFSZS00+5JkMIPPbYe1j0E869fo7F5X288toFrly+QuU8V65eY3PjFpdu7lDjcTEwqSoGgyFFWRDrwOPveogXv/kNDh84wOX1LSZidV3VAY+y3C/wVcVEI//6t/8Zqwf28/BDD1MoaY/Z9tUm9yUWZZoqdu8FVLWRpu72j5ku0eyDuo4A7ZeUlnecbpPdDgjt2GqJDMfseJ6WSe06Gu2dWxms31g/sTI7KTvry/fIevk9aKqwuVGj0VH2ChYWPIuLBX/lFz/Ik1+4zuatbfYtLvD1p55mdDlSbZb83M9+kFCP+cqXI889+xI9Bx88vMbK4Ku8/OpNxsGzf+k671qskRMf5oo8zNKRI2ysb/PMVy7yridWeOHVW1w8d4PHHzvCA+9/nH/3uTHu8Cl2NtdYiwUf/cEf4D0fWODmtcs88tgB1i577npwmf7yAvetPcnqKy/xyNEe1+RBRuVJPvojT3Dqvh6HDjgWl5VQBfYfdEzikAMHlvi+97yfo4eXOHfuJd71yCNvoq/w1uzt9scYlNFgwmQU2FccogzKQr9PjDUbV9c4eOwwIT2uiZoKQ7U9ZDSc4H2BqFI4D+LZvLXByv59KUft3OY2t7nN7c+KzYnFuc1tbnN7h008+MLIQAnBwHcs+q5wJnEpKBOJ9Hol3heEULE9HBk5JhbxVjphsXCUvkBwuCTFuSB9EEctwqgKDMYjJjUdMNkeskvnWSpLCjF5zjE1YTxGO6Si02iyc2IgTkTxOFRDAn0gh8mpCCGoZX10oNEiK6XhthSXImRUTb4qqlI0NGi0CD6iyW0CMUBdBZSaAiP4nFoOSk8LNDTXcNoBFHIOMyPwnFPURwpRfNIwkyAWceIiGrMEUgA/QCsH9Cic5bmsk0e7uCRh5hSnFjkpHkQF59P1jOo1KSaPyaQqgMnJOm/kgVIjEoxQ7UhIWiPkDmNRrJpAUUtxafkSZz3FkUZ8jRxwmhFY1+BCQs4XNJ3vKec4cu35yCegAWfRTJQaiBsATwILnb3vnHRemur2W+LOd4S14HPXEuTbcD57E3TTX9GU5zTh1LOknk6D47eVEexG5+z1eXPPnTK43DdiC9a1HHNz/aZNpXmLLP9Y6oRnz17m1igS6op+r2dlwHpudt7PeRpbqF4pipJQ14hMiGHE0SMH+ehHP8r6rQ1WekssryyxfvMmN9Zu2HjoL7K+ts5zZ87yI0/cxyP7ikY0NxMWbzm6qQFHu/XU1Ez6LOfZ6uZlig12uheJq53zNNKQzTnbfH352h0cNN3D3vc+Pcry6bJkW0s8ZIHEPOJzPiwUA39nyOjb2ZvwrnekibSOOJDzTLaNLAi7JpY9QXDpEJJdQn76vWn6kNwZklw2zXmn8ip2I/BI0XEKLljYfXBCnfPgKrhJgM0N6ltXWb9yhsHNdfphQlH28Yt9jq0K7LZomAAAIABJREFUx5ZWcZs3GY9vsVgW6PaAW8Md1rbGFKGPLAh3H9nHgX0L3HNwkcH5K1wf1tBfpnKLHNjnmexsMbh2hUGMLB1cprx+nf0HDlEcusbywVUWDh+HxVW0V1KXjugcUV2qz9iuH916vZ29pck9j7+2aunMYXsFBN82r+mu6+VoxZics8DFkOP2pzu+7mplmglZSVLzLW2c1Ru0IRnTH841a+hewUw6e+70ezfvZZpNm35nzkF39ggNITKZVJ1oQSARenlc+Ew2JYevGDU5lmSHi+7MZ3se1e68K7ZHDDHtkVwbMZfWtkwY5u+HTu68fI3GP0qkOX/Omw3mAIXamjcaDbh+4wrLKwusr61xaHWVrc1NlldWGAwGHDp0iMFwwObGJt57er0edV2xtTXBOUfZK1k8dA9/+OnP44cjDodtfuTRu5DhiM+9PmGjXmTSH7AygseeeIz/n703/bUkOc/8fhGRefa7L3Vr37t638jm0iRFShQleqjFGssYyZChAWQMxoYxA8v7X+AP/jAQYI8Ny9B4YMkSR+twRpI1EikuItXdInuvqq6qrv3u+7lnP5kR4Q8RkZn31mWzOZLcRei8QPepe06ePJmRsWQ+z/s87+07d2n3+gghabXa7A532dlpUoqq7O11sFaQeGt6IQS2PQCcnfVbb10GIUhTR9i29ppEkeLEiWOsbl8lRWJTQ71SZrxWodNq0qiU6PSGDDpNfv3//pf88n/3PzBVriCUxRiNECpTf4bhkq0l/t5SiqDGzQnwUN88y10M9xauaLxfLwNpTpZUgHXPQvk8kzuuhMhI6cxx4+CKGa6xe9/YB8nIg+thTjoX+5z7vlQyPwnfNQWgjcnUlKP460aYSP210Ja//MZtup2Y+dkqx082SNI2E5MNnn9hms3NJvWSJG2doRlto9sNVNRlYmKcFz98hlevr9O+exezdJXGEc3NXon1LUult8zZp8+yU97hO++W6Czt0u0kjMclZKnHZNXw8c8/wcK84NXv3EJWFDPzk7STTS49MwFpn267y1PPH+PYmQv85v/yHZq3q/TjHkePj3Pqw58Btc719jNMn/0Q1TFLt7NLJMpEoowwlr2NIUbATrPFqbOCiDoXzl5wa4xIwcbkyS5/S229b8wIBqlmcXmD5u6QxnbC6RNHIJLoQcpYYxwz0KAMcbmK1CnCGpJulygqo3yNUqsEyXCArJT/lo57FKMYxShG8TDHiFgcxShGMYoPOAwC5W2epJS+Dom7eVcRRJHIKiZqHeyeBFs7hrjkiDCtLSoSVMqSkopQViINRCJCRFW0ECRC0BkMwfRJEge+uMdn95BeixXT1SplKRiahD1j6SUuw1lgQfvscJFgpEBb46w/vWrOmqDJswjjHuQ1ruaVkqClrwGYF03ZBxho7WxPQ0a0EMbVRZQmc1e1ViOsQltnp6iUI1UjBbG0hBxJZ8FpQeU2RiLUPRO+ng/ObktIi1QpWIlSrm2tAW3ADDXaDJE4BWQ1rjFZqzHoNmkaASLFmBShhigROVWg8Bn7zpcVgcmAbUdqaoSMHQEjnEWpVEPXBsZibeofLCPwhKyRvv5iqN+H9iIMAVZihMnq4bg2dlc21GoK5aQcsSVQhJqJBfrHFh83C8CnOAjc7N8mA9SlM6+VxmAyUF27OoE4QEkq6UBY6YhFox9ewDRXlxVIBmv3gVZuuyJI+eB+svdzRHM/aJxvmf110IZ033G9xzEXlYb7VDPWXy//f0TxU3Hg5YFPnFJBp9xe32NgK8420xPeQjjS3IQzkg6IMwQ1sESnrg5sJAd8/sc/xYsfeZZypcT5Rx5F9l1t1rX1dRaX7qMixeTsJJOzc6zdWeeLv/IrnP7pTyNJfH23APS/v75TVEVkZyO8iobi9SwqF3JCsNiu+69HgSnc14S+5pu/8AIyZeF7HXFRwRqIzGAJlhOYRfg0/3+YywM4Gg7pe7VQ0Y7639eG8v/vkIVzDuD0g62xH/C1h7SJONCSfsMC6xTeK4DN2TxOVpMokIuKfF3L+pjAVVn0KixJDMap/5AGYzV2r8dge5P1a29y/61XKNHn5MwCMxNjDEkpTShmj1RpNIcsr91n/uQR7txcQm43qU5UOHV6hqU7myyutxkmhoXEkCQ9FqZr7O1J7q1v8dbNJXSa8Oxj5yl3NcN2m2Gnx96de1w4e4EJXaazt4nZ26U0fYzS2CyMVRClKiYqoVFYoVA2JAK9dz95v8qJQ6jegx38+9+Jj6zumnH3IBjr7nX8YhisF0OfOGw3B+cYr4EslPgM91D5PvIp5D3aqLC8SmP92u4XaVtI//gBGI+QO07kZI+3yfRkoiokbCD2E7XA/nsMT9pjDUoItLfTdtaqThEfFGPBBtqNQYP27wWSS/i1NySuuVrSfs2SwUbatbGzYbXeClQhhGR1bZWlpftUKjG1+gSt1h79QR8hBdVqDYRT9pTiEv1+j+FwyGA4oBSXOH58gRMnTvB7X/pzTK9DI9njcx95CrO7wu/dm6ZceoexoSRVxxg7YnjisUcQ1vD2O9cxwOLyMlYPMMbSMi13rygEEosWwtVRF851w+CtQ61zC5BScG9xmUa5ShSXQUaeXDd0e33iOGZyboG9jXWmJ8bZ2t2l09zkS3/we/ziP/gFTwxaQu1n6xhEILfQt7h7U22DIlRkc6cFTwDnpG9wRHd1xPNSBTIjIN2FCqRdSI4Kc0LRNjzUUgxRrKF5cM0O61roF/trLIZ1T/j+ZLNzPKzmsPV9XUiRlXMYxV83LJq+q09PimHIYFDl6PET/N4XX+XpJ89QKvWZn5vhi7/5TS6cXeCpZ+fZSRJe/uoNZFpicrLKbHWeKzfXuP/uHp1ulWHLMn90gqTZ5/SFCVbvLHNspsr5c/O8uSg5en6Wvi6zsrxGLDp09gb8o3/4SV7+6kuoI49QqlpiYmZnFFtLkumjNcp7gjevbfLxH77E//arNxifn+XmK4v0S/cpf+aTfPnmPFM25VYv5tnnH8HoXVRFgC6xtLRDpRrR6/Xo9+Hmu/d4+ZVVfukf/Sz18QglDdJYMBrrn6Wslb6OPVnihLvTfj+EtsWiEUR5OQIjsWIIJkYqg5DOLaFaKnHx3HFAsnNjCSFSBhjKpZjtm0vUynWEGlKtztCPNNr2qM9O002GICCyAt1PsGWo1Kr7xuZojIxiFKMYxd+NGBGLoxjFKEbxAYcUCm0CkBwRRREWhdYDZCRAOuVeZF09GWst5bKgXIoQA4uIIxJSypGiFEtKShJZSYmISlwhUiUSo+kbixKK4UDQRPiMZHfTr5SiUZKMxZKykAyFRQ8lOo5Jh6knxPxTvhgikKQ2IcUibEwmlvEghLSQWoMVBiuNIyKlywbPgApctnN4CElSB6qJoDIQoMDVExQOmFfWkuKOW1uB1BYlg1rKYq2vEyi8ikU5+MoBDv5Hs7opjrSUAq+CsUjKjhiUAjSkwhJFkrKZY2L2CE+ce4Yzx06wt7vGt++/ytLybVIMVqRYm7qaP1IAqWuQYG0mvOpDOELXtYOzUVVKoqQ7Z20Uxkq0ThkKi8RkIHkgGyw5uA0e4NYhA9yTuQRc022lPaGbEWTCgaw58OK3zQt6FlC/wy1trHHAeWhXG8AgJT256fZRTOoW1mTKKnHgs4cuDiMZDtvMvo/s4kM22d/2+b6cQtATW4Vt7b5rciAyMvG7/3y26YED2l+D8UETP6d+gzSu06LKwCri2NW+Es4/OPv9UHtIeltXgwPilJQoIXjmyae5dPYsDAds7WyxtbFFt9Wh1+syNT3J0WMLrG9ucPn1t+nT58j0cf7p//jfs3njZSaMfADoO/xcDyFj3ydp5qnGgrKBzGYv59n3t5ssWO/lY87sY0mCIjI7xsMIY+HshAt05T4A9NCj3WedKPy88t0JiRz89ef6gHLj4QeBpAW8ossRBwWSObzYYK/o/p+r1Q8Ja4tN+EBCRVB+F0mQoLwJPykAGea7Akmd9yWBlAptUyKrKQ8HmHaL/l6T3bv3uXnlFUxrjSfOnmZibILObpfOdpOBjDh7/Ag1BEY3mT0xTXV6jL1v7HG0kjDZKFGaFkRpFYYDNtbWvb12yoyMmJWGpW6bmqqy2+5x+907zFdjqkmCJgE0G8tLdJoRU9MTNARAl7S/hBrMIqpTmNokslQHGYF6f2PwYQiDBuvqwgViQgrr+09ua/t+wu579dfXvycKr27MWt73jnGwOiHJofhbPyDt7OKw+cwrBSGzpQ91KFNvQyqkt7e2Mps/Q8JKICaN1s6CXkpna4snt/w6I6V06xAuOa3YiErJzB41A9ctGKsR7u7SjUvt7tfytVzw1ltvsr2z7u69Y0m/36PT6TI5OUWtVmNnZ4dqtUyr1abRaKC1oVQqcfz4cXZ2d9hr7fH6G68jzA51dvj0x55EV8f42uU7xFGTZHienekt/smPfZSXXl9h8e5tZqcnqVWrtPopw2GCJPJkqiMFERplwYhSYd5JMaEwW0E92E8MUmi+9cp3MFGVyLqEN4Nkr9tn/thJZqdmWFu+y5GZKVa2d/j2S9/gqYtP8qEPP5M1Ym4tGprPE44mVw0GperB+xx3j+PudYWw+0jJENrX2wxN78o3+O9ndysWKbO0QYo12UMctCrPDkbm92i5qrK4hgeHE4FSIrOiDVaOIUHB/4H0xdnlD9Bc+HCHQJoyQrrEUt0v8/u/9R3W1uH8ucdJdBMjLGubbT77Iy/wp3/yOlvNmLmjc5x54RKqX+PbL93l8fIej16cRYkyf/KHd4mHEyx2z/KjH73D2l/d4tFzEWM1hR2rYioC0x2wvdNjoqH4zIuPcnLW8vYbt/jQs89zd2mJJx6/wCt/8XWmJyTHjlfoJpLqRInTYwv8v390jbf/aonnnmnwyZ8/x19+fYf1HVjqj3NjWGFuzNDc3ebS+Qlq0x3otZiu1zE6olSuM1eOeOqZBaZnBXvtTeqT8xiijITXSNq9lI3NTSbHa8yM1Q8Q5u+vXfPBaEiGlqtv32WsMcbJMxMIJRH+eTfpDNm4tcJEeZyqjIgN0DPIrqa+Kei1txibm2Z3fZFhQ6GqFisq1OZrdPUQjSWuxYiyJI6j7NlmFKMYxShG8XcnRsTiKEYxilF8wFGulDwg5bKzQWClxBgJEkQkscJkdf+EAKUsjXqFlnFklhUSEUNUhkiB0hYlLKUyKGGQqXXskpTUS4qyhF6isUKgZERJKBpRRDWSKF8Xsa5KdKTL8naghrcxEgBOZeT+FR7Mfda9NU674R/ifV13TxA6naAJIKx1mb+On3BAYKqdes/ZE4FSKUiJxn0fKxE6QUqDkrGza0tTdElT0opIyCwjmtSRcykGQbBhMh7s0IBT7QWrJ6FSpB1iTAmBIYospbjG+ZkXeezcE1w8eZ65qUlgyPmtS7z8+tf4ztVv0Ro20cKiLZSUg0OENkirMiWX9W1lpIMQhUfGYyGwkTMPlQaMcfZzwmoHuCExuLp0Vrg2teHfwqlDw/6tCOSicXa64eHOF+/QRhOSz4UHofY9/tm8Nk2w8DOhvfzWIhCdNlgB+p/weKqwIqsVogkqPA+eGg0i8nZ2EsvD+/CZWRgCGeWUkUqA8DaMmdUaGUD2wDO1MPveKwLI+9C4AgEmin8fpkLcd7APAlz79m/D7/p9+Z8U+7Z0gF0gYLL/rMuPbnYT+qKEMUMEFqECweJtz3QO9AYAz5hAJLsxf2J+knarSaXk9h1FijPnz1CrVdna3mJrZxspJSfPnsWQ0m11+as3X2NvdZNPnpqmbAZooRiKiIghB5Vp+5pc5ECi8HbRgfhzr/m1FPsvcwaGBqIu37r4/dD0uY2bO9WiHWdOThmK1zYHTA8ctLdSDCiSB3IzUGn/+RUTAIqkZGbde2D3zrExtEnhCLLu9/COxyxCnwP3mp1AmLdcuwR3ymL7Yf0YgMxSM9TL89CzfxXZ3LTPBhAKdtFeEeP7lBHSz5DBntV9QePGm00SdNqjrHuY7TU2bt5i/d4SO4t3qMQJjzx6hqPHTrC11WF9Yws9GFCZnKBWKqNbHYxKaCwcx/YTBttd5FGJIiGmzUTDcPpIjE1iklaP3WaT3vYu1WqZGpZBrHj0icexSRfb2mBmbppqxc/DgwHD9pB7O/dpt3c5cfE443PjoDVJawddmcDUZyiPzZHW6rjZQCPw7gEIT9JohHDrqSG0hSi0m8nr/Nr8+jmzdLK2c2uYW9vejzLD9WV/3ySk+0XrNX/CJz5YAyZBOB11NpDCMMl6z0GiPfSIMC8E6Dcfdvv7SPj+A0qnAyudyH87fE5hHkGE8U04soc6HJDsErZkVt/Oq6htTtyEhACvx0EInY27rLWt9vOozfsJkCaJI3+iyKvPDIGodPtS+b9lQc3ok9fc/Jivf8XjUpFEKIGSijS1rK8v0243mZ6eYmfX0On0iOIa5XKJJBnQbA5pNOrs7u5Qq9cwRjM5OU6/28ZoTb02zqOPPcrv/v7vUBlu8amPPc/07BH+9Z+9TCeaRqU76DhlqjPJV6+sc2ZBcuXmKssrq2gr0P7eyCI8aapzwhkQVvvxkic4QBgLYW1xFodID/Qb62umCtI05dqN63z4Qy9w9szj7Kxdp3R0nNtrPf74j7/Ecx9+BmHwCW9hPfS12Q0+MS3Mcq5Ni+0dyLqw9rt7DZkpAl3/Dmu0u4cK91tWBNcD11PCEMiSrQ4k6WQkpAj/DqPZfaC9clJK8cAYF5DZGmf92L86m92wXvrzEhal/HlkKuNR/LVDOHXdsK9IhpIXXrzI3Ts90DXiGGq1Mtak3Li5yhPPPsfXv3KZ3RVJpQytdECTMttDgRzsUK9X+cRnz3HljSbvbB2jPfcfMHX2S8yOz7Ox0+PV22eJaueZoEvj5ATbe13aGz3ubbQZnx1n9e4GRxfmGEjB7GyJJx6rYmzE1avQZcCRao0/+ZNrPHJxkpNnS9QrbX7mP3yepD/OtRttdnp9nnr8DEeONFi6f5dSs8mP/NCzbG2vszB/gqXFXba29nj55cv8p7/wKY4dXcDiC09IGJiEGze2uHpll9dfv0Wk4Jd+4VnOnD72/RPZVrl+KjTaWDY32rS2YwbDLo8+ccIPE4NSEXUTE7dTBibFIuiv9hguDxkubjLUPZpmyGCrxbg8guoJ2qVt6hMRMjbE1TJDk1Cuj41IxVGMYhSj+DsaI2JxFKMYxSg+4CiXlc+aNgwHkOo0swLSxtUHkpnaQngbHkutGpGmEd3+kEg4W1AZW6R0ijghDLLk6BtjXT5kbASRFJQkaAUDrZFWESEoSYFSBmk10kAsnMpIZFm+7mHdWIOxIiervPpPCgfwhbpG7nAdoC6tIzstFiM8x4QDlCQGqR34Z43G2mGGFkgjEUYjIos1IKXFGFd70khXh1CKBKssQzFEE1EyEmtUDiBYB4a4Bx7paiIKICOOLNZIbxPqQUprEWiUjJgaO8WlU89x6dR55ibqNBplVFxhuvEYc+N1hEz42mtfRcghxiYYIYmEJFIKYwWpNb5+pEBbixGOOJY+wzqSoFVEJAxWC1IkUiqkNr72j3BEozLuXGwANSAAeAFAB4elWmExGb1nnUrTgzxWuM+RrhanA1L87rydarDNdK6Wbr85JuQIwpwUKRBTuLpYxjrgyVjhv+esci2pI8uEcOrSh5hYhACo4Qm33PrK2sOOPCeRwnfzv00B8HPbZiO6CAwGwNkTtHnLkiNnmZqukKFfZCoLhEn4pWwzc4BU3AeQh7p8zlLMberPxcJuq4cRgmGnSaUcZ7iakF4VgiMVtdZEUZQpEZwdngOS52fGaXWaTM9OoIG5mSmGQ0NJC06dusDi4iJap9THa5SiKtc23qIzGPD6tTU+emqeGj1AYoVyBE+BPMyvgvCkRLFtw988UBvvYANmfJ0ofpoThWFsCKT/mi38QgB+c2LQvRSOT+TbZpzFwc5U2K/PpciimLEejtMWTicjOQp9IrRDEfx1yiA8KSM9qP9wj0fAq9cLf1OYDj2wbMmnfyNAhX6MHw8WtFc6+lmxsCNHdoUJz3qiJLtmYeD4zQN27mxPbUYGSaGQxpJaQ9LvoFotov4OaXeH3bvvsnTtFqsrWxybrXHpyUc5dvIoe60OW9tbGAP9RDNWK2FISDodyo0YZIV+s4XEsL7RQU2UKE0aZKSZmFOckZPcf3cHu9fCiAa7WtCYXkBXxpg/dQxMgl0xzEzXmJqeJLWWZG8b5iLSNKXd2WPpzjrN3RZzC5axySradNlr7yIGfeTccWR5Aq38+mwVQiQIWwKrfWZMhEUjLUgr/XrjyCSLwvq+5v4L+nrXlgpDGoipfWrc79UpXB8OiTUY5wxgrf/IaIwZooLSVfiVz+oHd1V8DSR89p77tyxs5zjBQk8qzM95lymulj5FJ5sbwkZ+IBdrHR86OTyM4e4xBcJxuXa/ybeUCoR2FqihtrAA690nnFWmTxLw65oUblYywt0HW+sS3oS3L3WKR+lVcAJrJFjjCSiT1V+E/FrkhFEgwrxzh68pCIp2u8vq2n3ikmRzc8OVCaiOsdduMz8/z8rKCmApl2PGxydptZtUKiVa7T0qsSBNE44dP8u//aM/ZjAc8NFLj/Dhj/4Qv/l7/xahapStRVFGCUMi97hz7U12Gw1Wml0gcv1DCO8TkVsPhzSwkLQnSX3Cyn7lXK6k9+uDjLDGpZoJX6tX4hIPX7t6lV/8ws+xKNrs9VfY6yg2t5axQvhExvz6ukQhmxHeGfkLWe1ooDDTWl9XOdwDhMXOr9GBMfR9AZPPsvaQAqUHk2v2/128J8rvjYxxCQZSCIxXOO6vuS6ztd3dV4ekOX/3XEz0Eq58gNbBPndEoPx1IlMQY0lEiiLi9//1t/mD332X/qDC53/8OEePzrO9O2SYVNnZGhBXS3zjLy7z+JFZXvqdX+MjzzzKq5cTVDxFc/ECzz89y+BIg/6NmyycGee1xRL/7NcjPnT6Z2jdWmRrfYwzzz3D/Nlptt9psbXXwvY0N6/d56lHTrC6skfaWiW6A+/c74GqI1SfSxcnufPWGseOnmbYSTB6kmc/fIHO4Aaf/Og5dvox//M/e407NyxnT0+wsbXJ7vplfvhzz1GbOcUXf/PP+eznnubu4js8+tglJtYijDmDpQdW0mlpEqNod1Ku3lhm2FeM1xt84QtP0RivMDPTAEIffP9tHHqnEIJKJeaJJ89y/eo6nb0quztdJqYihPBKw0qZeKAYDA1oqEXjbK68Q4U2pdk+tUfL2LU2tckzdO4O6XYNw7VtZs4dZaCHxNUSpWopu7Z/0wRjcRyOYhSjGMUoHr4YEYujGMUoRvEBR7kSAxLpLYBsX6Ot8iSaIU1AKQcpWOMyf4UUxJGgXo0dMJIYpIJICaJIIbQjk4yvOyiV8OCqdepHCVGsSIWHYa1xNR5InF2YAKwmMQnak0HhIVtog8bZNRrhVT3CYmUAa/Is6pDVbBAIbTL1XsAsLHjCywNHJldCAiAlqfT2qoErtJDoFCkjrEqRwtdCSQ0aTaI88C+kxwkM1uR2qFIGG1R3BEK6NgXl6sDoEgjtFJFinOmxJ6mXx6lXapRiSRwZpLTE5SFnT5zmRz/xBe6v3ufd5bdJhfGgoEZGHihJLMZqtA4AUK7ost4eSkhDhMQIgXGCS5dhbjXGSmfdZcx+JBuvIkW6V+trSEmFL8qB1RqsqxdpPZAucSoyK7Vvi/wB0Opw/dxvKyUQyiE/++rMhWNB5IyjB5esyRWVxjhKKUlSlAxdw9njuiz8w21WH6Y47EF2H3mYkVCFzHb3afYa7BTDu57CJtQROnzf+WdZbSAO2n0dEhZPrOWAfVBWFfmXHKz0VIpPXsjsdv13kRJr4N5mC2sMytsJBuBOKq+u8P1ICEGSJMRxTJqmmdIBoNfvs7GxxdjYGMdPnmA4GDIxeZybN29SKe+wuLjIsWPHuHrtNcYbk/zIZ3+EX/3f/w82211WdrvUxgptUwDci8RZqOv03SKvrVUgdLO+7RuQg+Si79NZGxapgnAMsI8Zzvfkwctsy+yToA5118bm/SRTLXoa0+ZX7sFzE+7aBUXOe8R+oDSch/DkyHt+9eGJQ4iWoEolu365fa0M48EW/sZpp0ThvUBSe3aqQCaZQl/Ir21RSyeA2Az9xC2yeSEdDEnaO7Q3lklWV2kkS5RSyfq797lz5Tozc/NceuIix8+fRMQS3dyjKiM2BgmddpdZbUkHPcbqEcIOod2iu7FKvaZZvLODadSoH52iVDWU6xIx7LCpukQMMQj24hqdXkJtooo0KZ3dHaK+YXdnj5mZaRrVCsO0T2N2CqMtvc4E2JSV1ftsLL/JI5dOM3NsnumaYn3tClXdJ56/SFprYJSrKRzbBKwjRLRJEQhKugupRnp220qJlhFSljAiV4VKo939CM4+W+ISOHLS+/12ijDX+bXJ+PpSnlk0egjeCrLIVu5Xq/p7EV+LLSgIv9eYCuPWHEg2Obwea7EHHbavMH3kc/d7TGUPTQgpkGa/k4FTdjnywBgDVudrhpD7yKiwTag1Hu6P0jR1SSqp61dhPg0hC/NZmMMz2tpar0qUWKuR0ikaXR1tm/0OuGQ54dX6yytLxHHM9rZTzzebTaIoIiqVWF5e5vTpU2xsbtJud+j3hxw9eoT1jTUajRoiimm1uwx6XUj61GPJf/JL/5jf+uLv0O4OaTSqRKUKLz73Sb7xVy+xsrkJqsxGs5sfv/ybsdjcR2yH/unntaDglIMuv/tv/g3/+D/7Ob765S/ymRce4Xf/9Ov0B31KQhEX7EClFBlh7GqW59dP+7qDLuctqAw9wakK9dbIlYeFTUhN6pWu7/fc3Dzhzi3smX1JRkFpCJCmwdrU7lsDA2GqlMrey2oxKpUtxcbmCtjg6jCKv17kjhKgcITU3/vJZ5mem+eVb+2ydF/4In6pAAAgAElEQVRSKUfstZpsrlvSVHDv9g5JTyHN6/zM0zeYlW8yPzFkc+JZHvvMT9BOm4hen8FezObqEi986hJbN+f42rVdFKdITRnVmuERs8vzL57k5rUWzV24fHWHb76+zvxsDzVo8exzT/Mn33qN+uQkyyua+UadY7UWFZFw5fISMzKm1Vzlk58+xerugP/1V19lbaeOru4ydqTO8nKTf/gfP8egvcH8wmk+8tzHWbyzxez8NO29hKFu8vFPn2Lx9mWO1y+ijWBnu8PGeodjc2McPzrNxFiEkC5ZR1Li32shEP5+BgXCcORYHRXNce/2FstLmkp1jnJZoq2mZwZYE1EpVTA7fTorm0zP1tlsvsP00xU61W0mjs8zaPWRmyXm5maQk4qkr1FV5e64EgOlUe3RUYxiFKP4uxgjYnEUoxjFKD7gKFckWEmqra+36Cy9tDaYRKC1AzYjCWmaZoBbtSzAKqyNUANHzEUqIoos2hgSLKlNEB5st1JgUoO2rh5gFAliqRApGJuQAomjt0iBoUnpDwZo4x7KA8imTeqzpiUSD9QqXGH4AqjrIlRkyTSM7vhNsO50ygWDxhoN1iBNDopYhwX4EFhjMdIQ+/omWmtSq1FGO15LW2wk/RedVWJkIIoc0CVErgB1tpzuWGLpwHmtDZIIIQYIlRKrOuXoKLVylXKsKEWWkrKgLDLtEIsq549f5Mc++Xm2v3SPtf6Wq4torVMeeADGmBStncWp43FNRpIKIZAGp6Qk2HP5hvKkr7UGa1KEVIX29Z9jcgoiSCFE/rExGozMGx+c6scKjNkPECnXzD6D26vWbJoBXnldwJAJnu+zeN2NVxcYwAjLcJgSK6dmRBiEcnZlB9VHD1NImRNNoTZQMfar4Q7UqiyQR0UQK7O3E76tRKHVxEEw+pDfCrvOyKdsi+z3ittm1Kbdv9k+jgtPBgegx39RWlfhUwiJiAQ3VnfRqaUSud8OtTJDJa3EA8EAypN3bky5Gldaa55+9jk2/uzPsFY6VdYgoZIMEEpw/pHzXLh0gZWVFV489SmUiPizL38ZWaoyEBFv3lzk7IfOIk2KsIaC8ecBVYHd9/pekW+XA5Fu/OXtmf/Gwe/m6obs2oRG9WyFKHxPPHDNCpek8HOhjlgAZ10ri+zaCSl93cv8Ahvra8UeOOoiiHpQ1ZKdo/3u/e5hjOx8KFL3ZO8V6ymG9shc60RxHcotOIPSzWQ7y1tSek9VL4xC2DwxJky37redktbgr7NO2Vm8w87idUxzg3mpUL09lpZ2uXtziVK5zMmzC0zNTlGqV1jb2mCQDImEYdDvsLO5wyl9lm57j7FxiRQWuj0mYkl3vsqd9TnW00nUjuD0qWkq0tIVPUqNKt10m/7egJ3YUClF7G3t0G/u0FxfpmEkamGM9l4L22oxVYkgEiAF1ckxypFifGqMlbsbvPn6VZ6WgpnTxxgvaYYbNzFRnSg6gS7HSGtJRIRCInUPNdhAJimKAaQam6YYo5FKosrjyFIVK0oYa5FCkpZqgMIK6dtU+qHz/QGT/kplxLKwbp13SVMaY1IUBavGQDplNqwWIxyZGEZfTo5YXOLOwd870CcLmQg26x3FtTFMBIfsIGwVkiIKCQ3fg9d8OMLaffMuIlckZYpCyIkzYxCoBxRhrv0txhUdRyl3fQLx4+45/PznyUOrrV9HZd7+BcVbSCQJ9y3BjjP/26sChTPwHSZdBsMevX6fubk5SqUSnW4XhGBqeorFpSWwlqNHj9LvJ+zsbDM9NUWv36U7MFy6cIG7d27Qa+/yT//Jf8m9tV2WN1qcOHWOrY11Pv6xZ0k7A37qJ3+Kf/5r/4JhkiBROBvhPDmmGPvJsPy993dpHHGmMdmtIcYwNTlFSRn6VnLl9gqf/dzf586b3+ATH32Bb33jG/z4j/7Y/h0JgRISbTQi1DLPPvMpL4VDyuopFhWq1q2X1q9jrj6xwWjt6sn7hJ0HzuzAue5vivx383qQ1t3L+2sfRSr7TrgfyZIR/D1KSN46qHIlJO5k93PuvR+gJfMhC0d2GavRqaXXG9Cog6JOo1TisYtz3LvZ5dHHL2DoIJggTWq8e32dfrvHlbf+gp/5uSYLvbdIl2JuLmnGF36Gv3zpMh9+/hJ/+Z3LvPathB/76UdZ3Vhi/aZlcuYUkaqxtrvDbq/L1Phx2j1QSvDE4ydozI7zrTevUaob6rUKr71xl5XVFnK3wje+vsMzpwV66yrnPvoiL3+tR3dljZ/6wk+wu36Hf/H/fJuf/XufZtgrsbaZsNPbY3tR0+93OX9hhr3OFipSzM5NUZIN/ugP3uQn/v6TSAVnzj4HUjA+AWOTFU6fHcPaiEhbdlfXkIlgcuEIVGSWHPV9tTMaB/VKIAGhmZ6tMDZ2lPXVLt955TZPP3eSRr3M+OwUzcUtSn0QHY1u9RCyS/2E5d2dl5itnuXy/SUeP3ESFQnWrr3D9OQF4sY4WifofsJOb5PG/DRxOS7cXxbXs3BcsP/NA9sd2CQkDBz2HDaKUYxiFKN4OGJELI5iFKMYxQcckVe2CelIh9gItHXqE5uk2c10qp39pDUpCEkkLLHSUJZEUQmtrVM2SouILFqn9HUfbIwwAq0hNYbUJpRKkqExlCKFxYBN6RuBSA0KyyDVdJKUYTpweJ2vqWKts9g0xoCRvj6iBU9CWG9HpqyzCXT1WIQnIby9nMfphLVoZVy9Iqv9xsYTqf4hQjiQ0QrhgUeBzMA/gXA7clnGiUTYFLzhmcFijCQ2oI0givz3pXE1dTyB57LtA9AlPeiBs5O1KcPEWc+VIqhEEEtLoi1SpyiTMl6u89ylZ7j+yAt85e2vgDBYkRCUm05gY9BaY2zsyj1ZSajfZC3EwroalBi0SUmNxljjs+5dxr1Fevs2lzkeHrZUBtzlddNUAN1w1o/W4K9PUC0CAcAqkigBoRHGtb1211t5Ijd7sDPG1cUU7iLndXWEv+6+RpYOHItxzRHFjsQRvgaWfJjRmQJgldHj/pPCM7HwqNl+oGn/g3L2fRv+ymCtwt+HAIVi/7sZEXbgmMTBgyLUNwrEh99WhH7ij8WGbSXWFGpyWpmBuNq4Cp9Lu12wZSIpsv4bRc5CUSnlbH4LfcopUASRdFppqSKuXL4KQqGNZXx8kk6vw3DY4amnH+Xy5bcYHx9Hp5q7i7vUK1XOnzvH2vo2BsWdrTYDqaja1BNucj95KAKImQOGh0WReCq0LMGy1m3zwIXIm9fXeCpakpI1pS3+sf+fNlznQ/p8RkIW60vl33d1bsNJHkaseZDcn1teGzVXEWVn8kC7FPf08Ie1xbbeP4pclxY52ReGoPUAduHyhCSOMPICWZFtkRHBnngOnwqvViyAXxJBKhQQY4xF9zt0dje5+dLXmYyHnDkyRbrV5NqVZe7eXUWVS5x99DTlqSoDo93ajWBudoqOtRzZHWdtaZW9nT0WVZexk5OMTdUh1ZAMmTo6xfpbCZPVI9gBtBcHyGEHvdlhsKdpiRIDA2kyZKxcZnlxhetX3mK8XubE/Dz1szO0dpskRiOrJXo2pVSvU5+cQJQk5WrEsQtj9PWQpeVt4nqD2lSdatnS3LhHJFLiiXFUqUGvXAWbInQH0VknGrQRUYTQGjMcgHaOB3LYRpVqrhaldnPDsL6AjOvYWGBk7GxnTYKQyimbDvTb79aPrbf0dliqdWuSJxeNSRE2RYqUQEaJrM9ARiLiKwBmg0p4stFfZJuT8EXiynpr5VyBE4gryEf7flD4wfXk8PGX1Xj8AWAxQg27QAIqIdGpzpKR0tRkpL7FtZuKlbfR9klYIaGpcF+TJWQU5nlXxzafBaSQfsgKjM5JTuG/75KEioRiuHdyx+pKS1u2tjfpdJpYa2jUG7RbLVQUuUQwIVhaXGJiYgIZSfb2WgghqVYrJGlCpVKhpBXjYzVarR0uXbrIxQuP8Gv/8je49MhTjDfGaFSrpMmAlfVN3rhxEykVSgrnyHtIFyiub++VLHPwvYNJJGmaIjy5Zo2lHJeYHB+nEVtaWnLr1m0+/cKH2Zq+ztMnJ/jma9fZ3NpiYX7O7x/fha1XFop9xxXqpodxgLUPCMtDX3bOC0FtmpPP4b7baoM5QCBICtdP7icwA1mcK11DnwvtYD2ZHK5/oY74ocMqOEwAWH+MeQJSMeHsBykh52EI69tTaoWWA15/u8fL33yL//y/+BiDvuWf/8pfcv36kIWTCxi9wfFTDd5+a5GtrYhao0JjVvCjL57jzLG/oDQY5/pdw255ktubZ6lvwm//+mVef6vJM8/MUWvAVK/B9JxhslFlYW6eza/d48zJ00zMlVm/vsnVW5tsthSDwYB/8LOPcunMGLdfvUWzOWD+7Av8xm/d4M71LjOiy8nOHfbuXCNuX8N2JLfeucrWDvziL3yedqvDTrLNuQuz3L1fIW3XubnS4cyFCgsTk+wMN+mnCYvLmlKpwu5uh7HJCYYmIVaxm6eMe3bWQiNMhL3XRe8NWb62ztTTxyjPzqDjFIMrWSJ8NlpmKywPJpxanzvrbYzRDNIuUkgGvS7HT85Sri9w8/oSx0/OMD07xVQ1xl7eob3ZYqw6zqC7R1Stcu7843SiKsfGJ5DtLv22pBbVKJUqvoKCQghL2UJvp0s8P4aJfHkEI+klCWsrLWbnxqnW3FEqEWOtAKEBg7AKPG4Qjt9aQOQJraMYxShGMYqHN0bE4ihGMYpRfMAhlbfSEmCtINIg0xRhEpRyNf+iOMKmzlpwaFJnxakEJnIP6HGsSLV/8BUWqwQigsSmKG0xicFaSWqcUiwuKV/PD2wksImmbwwmtWASBomhnxhnUSRlVrPMiGBman2dFlcj0PiHeEdDORVTABL2OdThFCBBQZIap7yxxpGKKmD7Ns/cd7VOfGN5jEn6B1QhHUtpJSgbO4ADi0TlxyQkBle8XiqFtBZtDSpyNq4KiTECnVqkkgiGjhhFguzRHtxi2D+HYEAclyipmDQxiCHIaIAwgoXJWT77sZ/k2sYN1raWMVg0wfZJg9Ce5DNYr+wstonQzp7VeitYbd2rMRKn7hKOkCEnmh0p6pRlQlqEUYBxxEQgq3w7Z/iHVwTgt8iys7MDCfWtvF2sEBiRYq30VlKuTb0ppyMtMZ5gJkffgxrAgjYWK40DY41EKVcLSUaZe+pDGw8qB/J/ZJRGgWAKqsX9X8sh5AesTD3/+F3D5qD3A8fC93jYFo4fBjIQwg2pQJj4a18g8TPiU4A0bgxqoN3r0hnmquh+4hSvSjniMdid5TajONDW6AzIs9by5FNPUapUQMDq2hpCSubnF7j17i0uXbxEmiZ0Ol0mpsv0mnvcv3ebzl6bUlRio9NiqCVVkdHoB9rqPdrx+4giVlhULh7EEA8KEMOWOej44HYBdH1AFVEguAp8lctusB48MgXSw29tgqLK/1DRGlAKeegxPBABgC8c88Mc1hMIeVvj6sna0D6hn5OB4UElY0U+OMP3JS6v39XmE4GJd8SFsF7l469b/om3qbRubPnrotMhabfH9v1brN+5zsRwj1PT40TpkMvvXOfqtbscObZAfXKMUrVKt52yub3L3Nwck+Waq3E8X+dUf4ab78TsbTexJsIemcJEEUk7wSSa6uw0u3qRWEk6zSE3byxDd5vJUgU1kDT7Q+aPzTJRKzOWDlDtJrLXg0gyNVXl7OljGATNvTbbG2uY9V1oVLj4/BPUphoIkRJHCRcfu8Cd6ze5f2uRc4+cJZqsUtc9uktX0c069ZmTlCYmiKMxMH2QFiUtRgqEiFB+nXWRYpO2a88kwZoENewjalNQnUGWxkBGmMxktjgaDukHoTPg1VHWeR+4LJpg1W2wJkGgnSLMRtn3rJ9DrPU1DZ2cPvtFS7iHEWBT348cqRgIkTDWw5cy0rs48EKIfJuDpGJGIP6ARmZv6cdYUc0fSEQOzHnWJ6K4ZIq85is48kZIlwwghEQqhdGhrrPrF85+c7/9qjF5DU0h3L0d7FewCwFa522tpMJKwc7uNtevv0MUCYZDw8LCEa5du87jjz/O6toqu80mFy6cZ2dnBykljUadNDEkqWB3d5typcTR6Xk2V5cYa1T55f/6v+Gll18lMoInLz5Gv59y8tgR1jZu0+qnLK5toK0Fb3NvZG4l/jcZ4dy1MZRUBNYQSUm9UkP3mhyZrZMaw5V37nHhqY+zcfcKd2/fYWxsrECcCQ4e1j7ystB3czvv7KsZkVtUehd3mJF9Fk/k5uui9Ql31hca9q7/GSF9UElY3GdOCpqsHVx/yPtWuDc52EeK84DMiMriuf/gjtcPKlxOgMYKxdaW5StfXqJSHsNSIbWWi5emePGHFqCkeOOte/z5V9dIh9MgKmze3WXtbpsTtTWGF/vorSHXV1s0B1OUll8hKZ3lxuZ55udmePZDxzFpxObmOhcemefOzTa1yXFOnakxPTHF2nKLS48d44/+3XXG52ZY3TX8xm+/wZNPT/HRS7OUZZ1T80d4+old7l6/y321yMeOb3Hjq/8Tc5sthDhNmnyGpfUW27tbnLtY4eJj87z15gqvvLTFsZlZqvExrl69z2OPLKDFJGdPVunu3mVP7nDsxBN0ey0Ggy6NxgRxVMZaSAeasiyzeXWJZKtDvVphbLxG581Nenqbyc+eQZYVkOCKYISaxcV0NZ82Y8GgkYCxKYNBm25vC6SkqmLSpMnckQkmJ85gpUZhGPaGaKA+36BzZRW6CWVm0dQxe9uMxTXUbkxcaSBnSlCPIBaISGFMgrCCUuwTBEzknycFUli67QHfePstPvaJJ2mMxcgo9fdpyq2xso+1ZfKbNzwOMIpRjGIUo/hBiBGxOIpRjGIUH3AoJRFSOiJHCtJUIpUmQgDKW/qALMVIJUnSxJNqgkj5rEUVobRTEhoDMhLEOMsxTLA/jbAIVCSJdISRKVo79Z61MLRgdIpJEgapJvEkkLPy3P8gLXBZxJGURNKCcmBAavxDuzE58O9flHSKReHZLgHuwd84y7Lw8E4hoxh3+EiBq+GGA6gymy3hCUYcuOy0eClgUBiX+WkFWlsipYgiR+QiLJGRSOWJICMx0iCNRYkh2NgBk7JDd7BImnQx6QCsQqoIJQ3WKKzugzHEaowLJx7nYx9+kT/+d18iEQZjnb2SY3cM1vo6aN5+SyMwQjoC0aYI4WlRG4BwX6PQ11kUpFijQAQ1mgeiCPUkFVo7yz7XPLmGBw+6WI+mW2GxVvprkYNEWoS6jcGS1WCEdioCY1FKZrX+PIIHFmeP5W3LMA6o0Vo71QIGo42jqKQnbHF1Pu1DzCweVMeETPUAMAV6NquP5x+IMxVU8dQKQ8Fa39cLWfnvlfkuC+Dp9xXGZpn84ZicZeZ+GzPprTXDI3yoxeTPAmsMzb0WiVfmpKlmfHLKkcrWUh9T7O3tZeAhQBRFVCoVbJLS7/WRCmZmZ7l/f5k33niDFz/xCcqVCmmSMuxrji6coLXXxRjDcGi4/Pa3maqN8SOf/gxX3v4/kUCrn9LTKRMRh4IN79U+h3/24HsPWs6J77rtvsyAsKkfdxlBW9hGCFnY5PBjLb4bFFvBWlBITy4WCOEAghp/bYrg/f5fKCo4Dpzz4Wf30IYx5rtaYgXAN7On9etGVlNT5G3j8h8KdZ6EyIBvwCfpFBlZ60go8rGSVby0FjPs0uv0WL9zm+svf5MjNclTpxdQMuHdu4u8/vYV5qdmOHX2CNrDgTKtcn9xhePTc8QMqc/VieoRRxYmePLJS1y5voJJIoYDTVSrs7WyxGBrm5On55ienyBlwO7mNldfuczzj50hKk1QijVPPT3L3u4qutdiYX6enVLE2WNHmZqb5/HHLjA7O8nS8irrK6tsryxRFWMMa5KONDz74jNMTjVQtomqRJw5cYw3Xn+D9XtLLIydo2w147bNzsYGnURTMeOo2gLEEbZcASExMgKtwUpssDnUPrnHWkf0mZTKYJMk6WLSBCoDKNVQlSmX8HQALt13YfzYKF53p8ZydZpjKTE2xaaakPghDnZ0i6/vXFAg75tZLIHLL85t+cxf+H9xXBWPK1hwUvh+SO7Y12c5fFL7QYl9p++V61K6es+WjNjJauFq7Wv3unHq7CmFVx660RnuIaIoBjz5qG1msS2LxKNP6DHa3bu4+dKp8I3OLS7D74C3ai3U271y+TKVapn+oE2aat56620effQS9+7dA5ydqIoiQDA5OcXq6irtdpe5uRkajQb9QY+js1OU6hHnzp1k7shR3r56g4888wzTjXHMWImtnWUkEbJSJzWCVBuUMQhSDPHf8iXyCYFCYLRhb6/Jpz7yPBOTmjt3+jSbPXT1PI1ajV63w62bN3nyiccf2E/RqjV7Dfdx1mbrlvCJaGENc+UB/L1Moa+HxKZwfxnuKyCMvTDn70+ECrVYs7lY5Pa7IArKQhdB0RieZaTvH+6eTSJlKDvhbVGjKD9+8v7r+lw4ulF832ElVlru3umQ6AbPPFHCIIirXX7sp0/RbZW4eyuh3yxz7tR5ND2WVu8yNz/HkxcmWbtd5bVXL/OFR09wYuEWC50tBpv/F1d2/1uSqEKtrJmbLfOtP1/kjTfe5pf/q1/kK1/5Jh/9xDEWFursbQ+4c/8ucbnCf/RTH+Jf/eGrfPLzn+P3/1WXq28OuPntK6A188c3OXpK8tEXn2G2e5709qs8eWYFG1teu/ESK1s7TE1MUFaS9cU2G8ttdnaHTE30OHOux8raNlLAzfu3WN6EZDjGpSem+OTRc2hpKJXrVGvj7rmIBFDE5Qpo6HU6HD1xFFUqkZqU0nYH/codkosL7I4rxiZrlEpuUZPeUYjsriYPnQ5p93qAobu3xvh4RH84AClwqa8pqe4z7A2Jy5O0ljaolaeQMxEJKZV+zMbbbY5Mn+Xo7BmS5V22v71Jf6/FzKfOIiPLIBkgZUxEhJSWoR6AFgjlkrSsTJEq4ZFHjzLsa377N17ms597ilPnx4jjxE0GJgKPgeSrrMxLOBBO7cFzHMUoRjGKUTwcMSIWRzGKUYziAw6LIVIKKWE4TJCRRsq8nkySWKJIIOMBIk2oyYRkIFA2Qg81DA1CKOIoIjUaZb3VpsfeZNWglSTRAqEVkbYQWWKrkMo9qCdSo4RTEPa1IbUCK1xms7M09MCbNUgTQwpRySDVEGSMigQVIxGpRqeGoSInvPxDuDTSn22KVe5BKDIKLTRYhZUSKyWIJGdubNAQyJzIImQsG7T2AJIUEBmEsYhUoqxAWckwcqqeyDotpSYhMq6trFAYK0itIsEitSSWQyIERg0RONtUa9foySbKaAaJJa6U0bqP6HUpUUUOLZQkY7UqL576DG9PvMXN3WuOUCMGE6xdBUI6ezqZlgFXr9LK1Lm3KYsWMdZoIiMY+qpQ1gJaI5RwTjEi1IGRKKEc6yosSkaIkMkttHtI04CQKO3IVHcpApCZ6Saz17RAGLpnVYGQMdbXYjTWvcbS5ctKwBgP4hhf602GOpIwlCnO+kigRAmLA/+UkJAYIg4nCB6GCKTNPiLHFsgEwmfCEbTZw33RojNsWaibF16N2a9ogVyrI/KaVN+LMNtnCRgAuUDCS4vXczkAzT6ojMnAOQ94SyTCCFB9RFIlUl122gJNDCZFkFCqKtJEkAwNVkjqYw2azRbGGCbGx4lLJQfyKYhsCZ0mJGbA2voKP//zP8/rb7xBq91ibGyM5bX7XLx4kW4/pdVpMT4+xoXjp0ms5A//+MsILUBo+mlEsz9grh4T2RitBlir9p3zvvpUnkg4TAESVLcAOlxfIXziQ9hGEJRuxRA2KAuN5xDzOSlTrErc2BG5CtCE2qvCg7zWqwpxSRrGJ0iE/iGE8NaMIiOvHTGmweb2cdkYLigy3HF6YqSQiJGdQ4GA1FiEJFe1PuQRbA1zhYqrTRzmNSusr+Hr1GhGiHzO82PY2TYqBxLboNY0ICKvtjcoY4mkQEqdk0GhdqYQWOWuc9JPGHT6dDdXuHP5Fmv3blI1e1yanmJyrszOep/m8g7nZo4zdv4MQkTUqjFRvc7qvRVQkpW1DaZPThLXSpRMGSpw/pFZ9KDFytIGK6sRM48d5cjcOENxBKzgJ374MW4trvLt+ytMTZbZ3tzBKkutGlGOJjE0kBXLQFimzx5FTFWZK9WoJ31u3LzJsNmmMhiSRjFre3tU1Bzldc0bf/oKH/rhJxkbn8HKNvEkTE3VWL25wrGFaexsBS2rjFFl0FoljYdEBkRtnDSS2DgiMlWs1KAEmA7oAdZapyATEq1KEJWIdIfYdNF792BvFSUrDE48AZV5KmbAUAqsrWClQQgDlBB2yEFw0WJRRkOagIBU4Go+2xTQCKHQViGtt0MV3qLcuJqw4WYpSxbBJd9IkddiDIkZVoRZ2qvjsA5EtRZt2QeGBlIy2NEJ4dZF4WtLQ+inYd0tzOnhFuj7TSj5AEIU1iFXw9pbWzpZr2/DfJ6WShGsuYvEbVAuyuxVkqZppsS2eLJW+SQNY5HSoI1FoZEiEJUGYbyiW7ja5BkxJUGn7p4ZEYOAW3cvMzM/w+1btxifmGCnucrZ8+dZWlkFYGxsHNvr0Wl1aTTGWFtbJ4pKXHr0OLub21RKFcYrDY6evMhea4tP/9CnuH7lBrONWc499Ry9fp84ihlGM/QxdHrX6HaaRFKSIkDGh65TUuTzuWs7Dk9KKSQChb9NYYyI/4+9Nw2yLDnP857MPMtdq+rWXtXV63T3rD3TMwMQBEEQJAhSJE1TpACSlmWaMu0I/fUfhRlyOCQ5FJbtsCNsh0J/TC00ZdmiKFEURTlAABZWDjDADGbfuqd7uqq6uvaqu997zslM/8g8597q7hkMGY6YZuh+ExPVVfdsN0+ezDzv+73vJwTCOFtgFYZkgcCUQvY7KcfdjLhWYmbWYvswvfw4D19c4+tf/xKPPfZIccyC/A1Ucap2FuQAACAASURBVEwY9VFj3HtMbuWdk+p5EkhulTrqM35nT/jl2xiji28s7Hh/8Qk0ws29Ro+TjLnaMFcg5s+NI15yEtKVBTDIIE/YHJHMeU1GIVxCpSv5YMf2dSUBxteDk5pvf9oQWOv6z/5BnzDu8vgTCyiZIonZuzPgv/tbf8BbL9UQssSPfBae+WTMD3/yHG+/0uedtw7ohyHD+Z/k7X6Lpz9dQcYgg4zf/19n0fU+px9do9eCt97c5dHHPsZhc8Bxa8DNG4fMT8/xysu7nL5wmef/ZIsK06zU1+i3dvipnwiYrdXoHpbIpKWjQyIxz15rQPco5jB5go+vlYhre/z0k5Lfz2LOzMHcnGC6vkIQhqBSyvVHefXVHd56O+Xa9ZSLT6yhZpvsDw6pdFPmVQUpS2AV2JSjoyG7ex2WT81TrmikzigZje72GLYH9HsDsnBI+dIc67tH3LyVMVWvEYWaWl1SqShmZipU6mU3xtp8ItF02jtMTc+jlCJS02SDQ8gMKQk20KS9LibRBFhkmmKNIayFDIeW+tlTDFt3mJMVuB7RfatLOZpDdPdpnJojDRN0p025VsVmGSJwSQFhqeqSRsnQiQWr2Lg55J0311FBwud+6mm+8dV3mPr+DI8+Mc3FR2KkyhzhbN061GSGLBmijaZULXn743zAUB9lB57EJCYxiUm8T0yIxUlMYhKT+IjDqQwdDKCkJAgCokAxGCaEQYSSCikDRwIGglBJBkJDKgiMxWhHMgmkJwBBGGeFarRFSYGQETK1DFNBFAfEuBdlY30Wt1VIO4ZZeHAHGeCLKLgaVNZipftfSAcyhGGACp0yMLMuY1wVpKK/NiFRnnChAOYsVjEC08hBCFWoGAX55mOgt/UkQP6C7zOcrc/eFB5cFxKEdrVxrNczaivc9QOBdfXMFCPbUCtSjMiQObgRRAhgq3mNZnIBMahSzsAOu65gvQ4QMkSQIIOYU6tn+fizP8L2N+4wHBxiTYa1AqzLiHbfz2dFe8AtzTLyWmhautYDd99yuzalPHCS/+94IG8lKlDSkXvGA+cm0yjh6hZZqQtl4DiplN/Pkx5PudJnRJ7lyp4cSJLSW+gKS2G6aiVWOyWBsYxAHE9umCwHat3nIrdG0ycJjwct8ua594MCE7svzndv3H2QD5d1+2FA5ZOWZKMjC0+G5OSTRHqjYnHXlqOdc1WDI7/cs2eFYDAY+raQCCs94Cbo9jqUSyVkICnFJYbJkCiOSdOUTqdDuRwRxTG9dEgYhFy6eJHnnvsT4jiGKMBaw+LCIhu3Npibn2NtdZVur0cYBaSJ5ty5c7z+0msO6LOWZruLrczgVLUjQHHUrCeVFH82e8Fx67RR45wQr91vr2IcO7ldQTZ6kjAHPEXhEX3vgYrR7q4TjgPHOQnygd9krH3ej6Q+YVv44HMYniwYs5IWOPtMK0AYD045Qh2BG9+tcvNBPoYJCSorxlCRZ0J4Ql5iCYRL6PE75roYr6xKEUKSDVOGnSYbb15n59a7tDY3WJ0tceH0Kg+tNBj0Bmy+t06r02Tp/BLzSzO0Dw5pt3pEGKrVGG1g970N6mWI5upuIkqHSJuxNNegfdgmDkOGrUNUmhLVY5LekIW6onR+nvmpBteu76DTlKnZOlJBZ/eAxkyZylSZalkwt7yEkcsEA0PWaXO8d4AcJCzOzNLqd9k5PEBV52l1ehij2b+1Q+1Kg2EypIxgZXmV/Y0mzXafufk6UijSNCVLBXprl0iUUTIiCJQjAJWbw5Auncfq1BPoLulEIbyQv+JqKpoheniISRNUvYEOp0lFjGRAXgNakKK0Jr2Pyl3YEXEn/P20JgWjEVY76+48YQBGz5V/qH9Qt7cnVFRjCkQBIwvWk2OqtfbEsQvBRd6HGZs/i23EfZ/TB90m1Ri/3iJfI+R/z6thj8jDcSLImrt+t7aoH+32G2uPsTWJs2D3lqkiJ678uUSeBDWeJGIRQnlSyt12ox3hfPv2Fuvr6wyHA6I45uDggEZjls3N25TLZZRSdLtdlFJUqhWax00q5QrGGg72DwiEIEkSlteWaLZb1OvTXLz0MP/Df/8/88zTnyAulwmikE6ny9TMDOubm+zu7hYKyvyaP2zcry8U1dXuMxeevE+mIAh7vR7lcoV6LWSqXsfIEt12m5nlKa4+9RT/9stf9Yq+fL4SRcKTP9nYNbl3l7yucqFQ9PcBO1qj5/1B50lAnjx0Q7BlfK1JQRZy4lxufJeeGBx9T2Py+ooS7dWrec3PfG+ppE/qGdVKdDXER0mQRX/zczpi5BJijFM0ujXJg71+ffDCvdcZX2ri0kPTLM1WkLhk0sZcwF//G3+Bf/UvNti5U+LK1WVqFcPrLx7x5S++zNWnn2blFLx3o8ed5Cq//NRp3v3SP+fpT/8k++UFGg1nB/9P/tE3aXVLnKfOne0Bv/Jrz/Lad99iMBPT7CbcfvE2jz0xT3Z0gDAhL39nnWcen+f/+f3rxJFk6ewaJpRUoyZzc9OYsuL17FFka45T85pGTVLTNb773BZPPdlg0Ejp9Y9YPb2K0ZpaLWNmvsvbb+2zuRVylMDFxy6xeHbG1Ui0kizpEYRQrZVJd7v89v/5FX74Ux/nyukKJJYsSDjKBkyfXqRanyeoVjhVCagfD+n2EzKdEkWC+lQZFYaAoN/vYK2hXI5oHu9D1qLTMlTr8ygZokUAponFkukhFkEkJDbRtPtN4uk6Jk2QgaVyroHtD9l7e5PGPthmn+RUTHBuFrk2RXhx3r2XCktqUjcHBoJ6rQJKI7TEDiVf/KM3efF7W+jM8h/91Uc5c6HGZ4OH+dpXNvk/fuu7/OqvXeHKs7NAgLARWTehuXtEqEKSQFOqlMYS7u4pgDCJSUxiEpN4QGJCLE5iEpOYxEceLpMYcC+wEqIwRGeaMHQFzYWvYSeUxoQKa4ekVrs6aI7lAatOZHa793Hj1I+eodNYrJBYIci0xlpBMtQO6LMAksCDgtYzJ2LsRTtAYBkCzupEBRKpKOxYQgsmSX2NQk9EIBDCXZt7Ux8jBb1iJ7ckciocVzPQGkeiueLtOfE1Tkx6RRE4UNg4RZ0Urr2MdqoEqx2tqBAoK1xdRk9bKutedXObLYQGmSJ8TaWcTHj7zgvMvzXHuZWriDik3N9HBprMpITKYoVGk1CvzfDxpz7Jy++8xOGNJpbUgdoiB4886VkAoBKrBTq/JhE4CzECpDGujiUCoSQ6M1jpSUR/LEf6gRLOolR6sjAIIoyxaA/mpCK3CBNF+1kPap2AqmyuOqAAgaRXB+XqA1skxTq6yqF0Dm41Lq18DFhy20ojsFKgja+xafIaaQ82YHpvjIid9xMP/P9yljFF2d2nHscV7wGhx5jQEc5tR88w3lZM3D/TPre4tdKp5ZQQIAVDnbpnyfcLa8cUKcKipERIQbVaRWtNlmVorTEG4jjA2dpZvvfd5/nCF77A8y98j5XlZfYPD9nZusPFS5fY29tjf3ePKIqwRtPptGkO+jQaM1zbPEIoyf5+C1ZmsehRXx0DMt0wJ0600Ydq2xONkNdbyrcZJys/gHyzDuA15IqjMaJBWKy3dNY4ZaoVH3Cd78diFt3PKYQLcu39LmkMpP/AsCdrnD3I4WyhAVy9WGHBCO3nL09ISJeYoYQlUG6uklIWtsBuPs0cSej3EkaAzBM2vEZNWFfLqFBJOvJRSYtOU9Jel5uvv8EbL7yEGXQ4Nx3wyJkaa2vTREry5vPXuHN9nVqtyqnzK1RLFbJBwu3tbc6dOcNMucTrL75CLQzJdpu0qyGVqRL0B+hhn6lqzPnTq6SmT3tzh0ynpNpQkTVKtZSoXGcmEFy9tEAQhNSmqwyHCc1aRNJLSaxgqhTS6jUZWEG/OSTra7qdPlUp2UuapD2NDMvYOEKHAUmSUJYlpLAIDWmSII1iOEy5dfuAxrk1hJG0DpukZoAatDm0AdMqIIwjRDpExwNUuQwmQdgMkyWewVWgNVbj1NOy7BKCAKkTTL+F3XodVZ4jqywhpCWnphyZoBH2fq+ujki2nhQWxoJOsdrp/oupF4rn6oS6lx/c9aUUuJLQuTrPJ0r5Om73O4IYnyjGxoScBDWW0Xgx2mls7Mm/3YP9YDqizvhn7KRC2hiDVM4S1am+VDFW57UZ8zE8y7KCWHJTj1sfap94l7dJTkbmf3MJVWbMztKM1il5CkZRZxXAuUccHR+wv79NuVwaqc+spVSKMKZCu9NBSZc8JwR0Ol2iOKLfH9Dr9ZASpmt15mdnWV1dRYURTz55le2dAyrVGmfOniGulen3+8w0Io6bx2xu3eb4+HjUNn9K1Zs4sQa5N4Hm/fpKHMcMh8PinIPBgMzC4tIKvW6barnk1ptBxJmzZ5mZnjpxL4RwxKHIn5/8xjNO7Y3mnILAtyOlaV6n23UYM0YAu+ckVwWOaMDR2Dt2Ak8O30vCS3mSRByvC54rGsfJwvG5fqR6dH3FWO/A4YlKo3PVtNtW/xnu3b/fMap3aayk0+ry+GMXCLRk57ZlbilChprMKL7z7Q1OrT7G1762TqfdRWdH/OKvfhIVwa2Xttg9qEL1Cv/bv+7x9CP/Jd/46jHtJGXVzLK7d0AUrrJ2ukzzCF7Ye4NHnpnm7EMLvPPqETKqsL/b4ctfucnf+a8/we/94XdROuHoUKBqEfVZQVgqoQ0sLcRg2wzEkPLpC8w/9jF+9/de4eIji9Rnmly4MsMw04SlGc6emsVYwdFxl4XZGShpFlfnmF8VyI7hy1+7zTf+5G3+41+6woXTNSwZUCOIDBcfnkeWfpi///e+zU//1AUeqcVUz82zulxDWEu310dOBVR0wlG6z7kLZwA/pWhXFkUUyXCa4bCLsSmCAUqV6HSbTFViRNrFdDcp1VdJRJVhOiCWIWQGS8DUyjzp+jGRgCQcIs5WmYqWEZ0UuVBiR3RYfeI8TJcwgcJ4S1UVR8QzZWQpxCqNMZKD7T7/8v/6Lp1mmY994jI/+XOnCGKDkpbV8zE/+xfP8u6713j15U0ee3q1wCA6uy2iLCTrp5SXKvhXkjxl5SPrvZOYxCQmMYkPjgmxOIlJTGISH3FonZGrb/Avy1GoMCZEIH2NGUGsFEZmCKnRJvPuioY0NWSpA1JzgNhlj1tnD+qBtUCFREL4wuoOcLVWOusRI8kyQ2AMUeCtLHH18azMX9QlTn0XkCaWLLPIQBEEChk4pVMkBUiFyDzwZtw+Dqj1rwYqwNgMrHEWpEJAIAtwQqrQvSwJU7zkO8R3BARaoUZ1H4UCK8i0Az+UUlgtsEIipQMUlAfqrFHI0JGNVjjFpvQ1UxwnpjFSo5QDp4TIMFIyaO/wtRe+zvpqF+SASyVJqSGplp0VqQgEKhBgJStzp3n8wjO88vbrCJV5wtcgBUjpgAoVCKR14Kr2fqfW+ux7EWIxKJnhjArd17TK27f5F3QlXR1IgfD1f6RvE085WrDCk5NKeSLPg2u54sI6IkZ4wkTgwKOc9HOqVQ9emTHrVDumFhNOBToO7BfgktUOBPSqTW2cLSrS9Ye7LRoftLifkOAkTzOq8TNufzrihe4CjRlTJ9z34Pk5xlQbRfb+/a7l5B/vsUUdMcajz8eAtZM1xUZAePGk5cCh8HVWPdCLVWidEMcxQRgUoHC9XidNU7TW7rMgJNMpYOn3B/ziL/5FvvzlL7N6apXvfOc7nD17Fspl3nzzTZaXlwmUotvrEUjJ3Nw8Ihtw850bBIFCk9Lq+PowJgFvZZlHXkPpfu10P7vY8c/G/yYKIHMEOjqlgj2xf8EV+HbLgdR8LCkUUsW9dKi2zMlHOwLW874z4j7ypIHiBMVtLFSlLmXDJ0CMf4ecAPXbjH338fpihTKkSAIRfz5wGxv6ccyQ2zkLkSKkU3YHUhFFkkAJAgmBAqsyl0oidNEuoZKOFPKkhGubvD8ZTzBKb3ipC3BcSEGGIE0tb79xjTdeeo3W/gGztZALZ1Y4c2aKuCTY3djlYH2HoztHXP3UQ9QqMcftHrvNPsHUCnNrD9HZ36LdPmapPsPwuMvOjQGNpRnq5RKVUplhllCtxRw1mxzcPCaqV3jjzbd4aP4ipy6vAhLbbVGJY2ITYVtDquUytlpi67jFe3c6RIMujYU6plzj+rUNbm4cMGw3efrK47RaBwx6fbI4pjY7TbVWImtp6rOzYCwqE+xt7DNsa3r9jI137vDIs1cpCwkppGlGuVRi6842aRgxvzBPlnTJjjKmFxcgCsBqpPEsj8x8HUQwWmFKPZQKwUgwCoaghu+i6wvEcylZZRahSmRKudQgqcbuEaP+bzzpa/3TYTKEyZAYl/BibEFgFvsK74lQPCcUiRUF64cjmY13A8AnLTiHCb/WKp43bzNtx8b8u4f6YjzxxKqvCz3622jj/Nrs+IEe0JDSKVW1MX6uH803eS3hnOQxPvEo/1uuoLPW+sQ4g5RqRNr4dd4Jm2+/HWJUl1FYX5Paq9bc/qPBM7dPDqKAwWBIpjNeffUlBoM+U40p9vb2WFiYpzE7y82bN1leXiaOIkqlEpVKhU6n586PYH5+ns3NTWq1Mq1Wi+FgwOVLl7n08CWefPoZvvmNb7GwuEp1qo62mkqlgtaaKaZ55513yO2px9Wad0c+B4z60Mk+lc8FJz4b35+T9RAHg0HRdkni5u79g2MevXwB5UsxhEowSDNm5+aIo7C4zvzeSSnJtHZuJWPJSW4M9mvH8TqW1qBUAHZkG5rPkypwfw98XUWBIIojkiQ58X10ph1ZTT73WueKkGT+nK4GuJSCIAiKmpnjx8jXBnevA6R0SZTj6lFXp3w0n1tEkYQ3lrf1vslZkxgPOzamZggbOOtxoVm/eYtPf/JhDBn/9g9f4zOfe4i4FPB///abtA9LrA/2kJU5ZNjjsz/xNP1+wAvfvIYcBJy/vEjc6HPjdcHU2Yfo3brOF365wcvPHzOzPMNx95BSoHjvrQOe+tgypaCMUn0Ojw4JKzFnz88jCbn23jHLa8uUux2kOeBXfvUi775ziNYpU/U52q1DHjpf4fqtDqfnq7xx7QY9Ztk6hN/4wgW2393CDGKSJOHO9gHC1oljy62bh5RqAYvTVUxvyI//0BkWFrv8k99N+bv/y7f423/jR5kqGfaOjjBZgAhTZmci/tLnr/C7f/Qub5+a4kfrDZ5alZhul6Nmi5VyGaISS2urzpkIPxQoX2LEaEpxjf6gSZolxHGVRHdRWAxDdH+H9vV/jUhvok49gwp/iihuIAcWYTLX30NNMuggh5Jep8vU3BzRzCq6NyCcKjPc20HPKGxZEBqDEQFKSJJ0iJRVhJR02z1eeeEW1946YPn0HI/+zCrnLjUIIwEon8wlqS7CX/9vfo6Dw2PAORhkrT5BD4JQIcsKnWTufURYyGsuPthT4SQmMYlJ/HsbE2JxEpOYxCQ+4sh0gvC1XpRUBIG3xcy8val0JF0kLSIKsUpSISJJeggDQgl0YhAWlAyAzBM6DtQRvq5QDrO4F2WB1k4VSKgwGldzzCiPswmsUeggwRjtM9GVqzFkNEoJBgPt1HUKlBIYDIEwvhyir2/lCUp8XbIR8aIckeaz/R255cJqn/1vTwJDDvXO1QE5mKc8MWsxKvQZ7hJjJdpIZ3flVQ/SCowyxe9OiWILi1JhBcJoRCCxVoOSpPiXGmtppodc33md87sNLp+7jLWhq6EoA3K7PEiol+s8fvFp5upfYau77q9eu5YXzopJaOOBSIM1AVr47GoRYFFjhJ/0dR4NI+rVIFEIDFIo8pp/0tc/FFKBVTlkiTASjavL5gQWxpGExcupLcgmmZOb7k5grbPTvTuMEGRaIK0F6Uv55YDv2IufRDqgRiisEaCkq9OoP7h24IMV93+bLbBiOSLf3ve9tyBv3OFG6tXRj3FG7Ae1jB0705/2PfvD2IQKY52dnXEqkCBXAeO4mECFCGGxaIRwBMNgMKDb6SKV+65hGNLr9anXKxhjiOMSX/rjL3Lu/Hk2Nze4ePEC9ak6zXaXsreLK5VKzC8ukPT73N7do9s8Zm1tlTdu7mJaAwaJIzeRGmEcsf5B/egH1ai8X9xN0DH2mz/oXQqK+xwDD0KOfS5z8hFbHLkgQ7EF8Dn+894v5J4pO45wjl/3WP9SQpJ9AG9/t5rRWh54oh9AisSpmaRABaBUgAwtgZQEQiIFTqXo8nQIJEVSyigZojgaAg1CuXpmxSM5BoIzljTgiV7bT9m8vsH1V9/C9vpUsazN11ldmSOqKkQ2ZHB4TKfTpzy7wNTCMlmW0O322TtsMyjDUatNPVIsrywwV5ul12kj2hmVeEit0iBJBuw3D4miCgunFuiGPQaDAbW4xtHhEa//ux3mGzUWFurOVk2V2D44oKUt7UTw7vo2sSgRt/e59NBp+jJkZ7PJ3sERUZbx8lvXOOi2qcVVLl46xVQ5IDAJU/UScTWku7XPsNll8/oWyVDS72nuNHvcvnPI2swUJkuoVcrUpmNmtGTrzXeZCmJEZLHdDh0liKZqznXBWDdwKOvcCFC+zY2bX5VCqBCCCKMt6d5NSkkPuXgJVQEbV9EKMiOKF1fr5xwBCO9cYIUjGK02WOOJRpHXlZVY7urfdpQsM/6sWpubkL9/5KpCW+zs7RULXq2gHPM9/PMmsTjbeIeX5uf3SR3GFMezY9f3IEfeDkpK5xhRcIJ5rXCB0XqU0ABIpTBaIz25mNdmBuEIH69EdJ/lixWBUq7uYj4Euhp4rg44eJITT2nYcXLNtX+SuHO9d/0GU1M1FhdnubW5wZkzZ2g2j7FmyJmza/T7fSqVEo1Gg62tLYKgBECn26XZannlJdTrdaZqNaIoZGpmmqnpBrfv7HHm3HlU6JLe8np+r7/4Bq1OG2cVb4h8LeL3m6NyteD7TmHjU9Vd/7x77BpX1xljyLKMVrcHKmB1ZYVSaYpWJyPVltlKmel6bYwM9vcHUcxZxo5ISzwxl6/xxy2nhb8Gxs4voKjBmN97Yy1pmo4UhWNtkM93UjkSOU0S8iyY/HNjRorX/Cx3JwHdfcx7516KsgNuu7ycw8n5OH/2J/FhYpQ0ZY3AihQpA5aWpmi3mywvzzA7vcAbL92gVptFpvNcvtSiMlPhey+tE0UxX/3KLTp9w7Cr+fmfO4eQx1x6fBXduc7pMzEXLlV4+LFppAl4+eUb/MZf+zH+p7/zhywsP8T8Yoley7K1nvAf/OIVjoebfOVLO/zszz0JosnulmWgFT/88WX+6W89xyc/8TmmGkP29w7QdpfG9GlCvcbS7Ay3rl1jtrZI2mwxMyt47mt3OLWywuLcCtPVGd55ewdZKrEwP8vu0ds0Gmd56dUNHr9yigu1Hf7mbz7Bm7cO2N7usDsEWRLo1BDHQ4w8ZL4xxS//yhX+1e+9wt/+H6/xCz9/lcfPGp59dAlpjH8fdO/F43OTtaBxichJpqiVp0n7A6qVZZJek8FwB93/HuXh11F6i/VXXuLyz3wWUymjBwrb3KFUihh2Wwxae5SyMrrdQ8zOwFQVUw1IAqjGs8hYggmRmcJqjSy5dZGMQ7SAYd8wNz/NE1+4QG0qxooeKry3V2TCUKoEnCpPIwWYBLrXDgjLJfqmD0ohU/cuAvkcfncq5CQmMYlJTOJBiQmxOIlJTGISH3HoLBvV3xMSqZyKJAhc3cL8hT6QEiE0WliiKEAq4WxIA6dCJLd6Q5HpDIR1KjkhcHWAQFuQxoOtxtW9E0qghcRindWXB760dqShEAFKKVzdEo0xIUp5u1KMs5zzKZRCupd/nYHxnn9WO5JRYEe2Qr7G3lg1sQ+iOU7+2wpcFUeNFdLXcMFnbkqwCoSzLRPaKYOsMU7xZ51ZocccPbEoQTriTmjtlATWEEdjaaFaYugx7G5yc+sdBqvnKQd1TwiH4IFSbIKUMWtLZ7jy6LPsvnhAJgYIYb0C0wFjSkhnvZo5MCMIQ6fUFAHWKg9qal+qyqscfIa+42JHdqrS280CBYBktbenBDDC1Ziy1pXLRHvCl6LdCyDVkxLe2LTI8r/7XjhxSF7PjHF326LNhBCFwse9GLqf2uKBZvuBd/1BCFuQgCdDjEsJ3JYeQLvrz/ccEHKRzOiwI2h79KcRSXTvNdkTz02uovkwYXIw24PY979A95HE2yMbSxSEDiSWrq5QmuVEOQRKMvDgYJqlxCr2pGKPvL5qrtS5cP48S8vLdLodatUqR0fHNObm6XQ67OzsoIKAs2fPkumUra07LDamyeKYJBm6ccPmBL4tSJ4PrE/1Pm34g6JQI9qxw4ixD0+06RgxMX7quxDe/Hlw4954HTHfe3JA1X4A6WtH9dncpZwEYF3/+pD2pyev1l/Fg6/CqFVdfSsVuPFbSI2QCilcPUUFjrDK+7iQSBsBuJpuXo1mRJ644sJaB9wZn3ThCAsQNnPPm3VPaJomtG5vc/3FlzDNJrLfphYaluuScuxqSA3bLRbjmO3WMacuP4WtT2OyFlPlhKTfo58Kjne2WFgssbAwS6c9YPvggJWlOdoHXTp6l8XFmJn5OSq1GlFZQKlCudujPhXz3vVNjg4HbO/sM3e7TjUK6YmQjZ1d7nQG7KeC44HmbLnND59dwSZDdvZ26LYFUyXFcnWGjjKI2WX6h11qkcI2m1idcPnqZTqdY+68+R6RDUjaKbsHHfpGktmY7a19GoEkGfSoN6awKiDWEnHYo3/nAFtX1EsKYUGnGmktgXHzljEaGQmMABkGCBFirMSoDBELRBUIVqkYS3aw7hISFiVGLiJkfPeD6B9FizC5etXdR4zTAiqvcLQ4+3dlNCcif2awxRxoba6+/zDhlXNjw7UsiMziMn3/ysl/icUroE7kl4wNNn6/B3+GdCGEWxM4dwPriTSXIGXFiHgcJ6IKt4PxhAruVlgzsk4tLFZH5Fa+VjFF0pkLi1vXxXGJft8pDa1161RtYXNzi+Pm72eYrgAAIABJREFUEd1uhzBSlOISh4eHhGGIFZZ2uw1YOp0Og+GAMAqolKtsb9+hVquzvLzM8fEx/X6XeqXK4dERSilq9SrWCtrtLk9fXfVEZoJSAQLBa6+9RpIkpGlKqVQijmMGg8GJJI/iewmBX5Ddn1kU98597tfc0vXeXQrVoLUEQUB/MEApRavVonncpT69SM4Kz8/NYj2xW1yCOLkezP8px+4j/tpzQjdfN9zN7o2UkLkbgCOSpRytTUZqYMDbk+bWqKOu5O7ryOLcr4vlSAns3EfGFJaerBg5EowcPAquNl/D+uf2pG3tn4en8sEJazWg2N0+otu2rJxu8BOffYTnv/06Z898EhhQLc+wceOQSMxw9myZxZU6neYha8srfOtPXofSaWbm+jxyJeDa2z0q8SkWGmeoTUlmZg1KhSwspVy9epr/98vf4dd+44e4vdHl8as1drc7PP8nG3zuP2ywNDXPH/z+Hb751Xf4zI8t8MiVmO9//w7bWynL8zNce/tVfuELT2ITwfnLS3z72zd4+3qL2eVLrJ1f40t/vMnCzDS724Yf+7mn+W//1r/jJz4RcfFsRLVRJdGK6ZmMlfoSMtT8yGefYvd4yFKjwUxDMT+1xMHuIYkJkJFEZAHluEJ9apkwUiRYPv74p/nf/+ErfPWL3+PX//7nqao+zcMtphfXXCIroLWm0+6gjWZmpsGrr2+QJHDxoSXSNEGSoo0hDBQ1ATJtk/ZvEes+c/Ec3Z3X0bMVxECgUk2QaY7TA8qxpFSKSbIhqhYyFBmptMREZJEknCox7CVoNFIbEiOg4hJZrYX6bMz0woJL8jUaIcqMfF1cCCuoZQFWWlJlUUPL4fd3SN84ZOrRBcoLJYY6w6DRaYaK7sNMTmISk5jEJB6omBCLk5jEJCbxUYcH75USSKFRQmJCjdQ4604hwWpP/Di1VwDoQKMziwoVYSAIlUCJAG1AG+GzjC0IhbEOyJIiQFlByhCEQQYSJUKU9nWItALc9iqwBLZEGIEMrScUwBhBGhi0kKQZ2ABEYCHTKOVsWLNYkCSu7pUxYIVB29ADthabq/DGiJgiexjNCCRyAKVTEzh7U4NAaUd8GKvAhn7rAAeq+Mx3KwiEAJODEY5z9HnOWGMKtaXLqNWuppTuIYQiRWGkJFMCKTKkDdBac3v3iL1ml8bKApIQjACrEWkHlAIxoD4d87ErV3jjrRd4t7MJekTyCiWdYtNYrAQThBgVgogdLC4twiYFyJ8rCV3raK8Is4zUm+47C+ssZrBgZQ6iW4SSKGPQGKRyP43ROMjVgJGOs7QSROYpMkdmCzFWy82rMfDWqQLXF6TfLleNMPYa6fSUEuOVKrlMUmjx5wc1/YGR91V5l4hsjEWUdvwvBaA9Do7etdf7tk1uZ5orOIodPCGV6yYt9wK1I3tMGDvIXecWZMKijMSKBE2JWkWBGSLUlBMeCY3WBp06K7Moiuh2BvSGCTKOHahsQIUSYYcYGaKsodcbsLu7T6BC3nzrHZ588kmOj9uEgWC6UkKEERZJqTrHs898kp3tddKhpoxC2oBQJkg00sRkXgV9j0Tj7lsw/us4EYfrjsLXd8WMbW5zkmJkn2bNXQfzNpmiYJTHadkcDB3XKxms8DXVkIUS+p4LFe4euESAArotQNZC2XRCbeXGLwf8CpDeXk7c5zvj+pAp/jam0HjweUXqVeHU+B74PUFEcJJ7Eh6QzjuJyB8sAeKEem305FiRA/ym2MdYRSYlpCnD/WM2XnsLDpqY5jFJ55DV+WlWZmdQFYlINcfrR1TjiPVjzXIcMRwcU5udplErUX97g4GpsL1/zNXTDfqlCt0+HBy0WG7M00y7JN02jfJZVBRw3O6xuHCKctRBdCPCxXmSIKJr3mPz3Q6z0xUGieatjT1KskRcjhFpi9VSzOWZgMvn5ohCRzzKqQyNppwKFk+vMHV6kcONTWbLJTqHeywvzFKvVdjf3yfNUuphGTNMaLcPyWoV1lYazE/FDNM+pekGb75xhxTB2y++Q5wKbr2yQaU85Oy5Uzz2mSvoOEFVZsn0NEHaRoSO4FXaYqUEWUVIgbZDVKWCUEMwFejfQdoBNG+QRQEyMARiiWFUQZmETDorcakNmTDe+QCUNQhjsCZzNX1FhBbOil1YixUKYbWbq4zGekJKWAM2c9vkdvK+e1gL0uii1mM+hjpH75wwyTWRY6RiQSS6p9Y9r/58vre51KxRrcA8sceQjw3iA+eCByW0r9ubJ4659dZI0WaMLSympU9iu58ts/V1Gv1w7Mkg48cy304mbzHAgvYWuNqvcR0R6T5vtTsEQQC4hDcpFcfNfY6OjwnCmJXVGTY2Nmg0KvT7XawWLCwu0mwds7AwT7PVot1qEYUl9vZ2mZmZJooi9vZ2CIKAOAroD3qcOnWK+aUFKuUqGxu3qJTL1Oo1tB5iyUhTQ7fb5+jo0P0uFB978irNg31u37lNavy4rROXBIbCqhBrJBK3dszttodCUNU9hHRjktU9MhsRB04ZqYlIZUxk+0gJxuqilrm0klJUod1tYmxGp32ECiNUEPk2NQhjMQScO/cQWrteba3x9wnAOYyM1PZunVdY5nuCLifhXP/188sYSZrXKRR+be6IUoo1Z75/rqLPpzFj8BamFP0iJw59HklB1OaJcaMauaN6ju6Z80kB+ftBsWZyCTzjJO+44jNXyU5Eiz8oxGjs05Z2K+OLv/8GFx9Z5GM/cpZLDy1y3GzRmFeYQZXF+Yg3X7nBJz9zkX4v4fRCxNJsl//0P/k4v/XPb6GswciAvYMOzaZhMHTuBVPTdepT0wTxEatrFZKkzTe/tsFP/ORT3Ly2y5WnFijXOiyuTLOx3ebJJy9j05Sv/vFbfP6vXOUznzlPa2fAo48KNtb3WV0t8/Uv3WKQBrz0co/9VsqX/vg21VLCpUfOsr/f4fmvbfPzv36K6fl5vviVQ16Y6fLUlXmqtS7Hg5i5mRXiepejZIfNO0MaS/MsbR9x+ZRCmWPWTp/272YKq2Frc4vVtRUqCEpC8F/8lUf4C5+ZQaRbHHeGCAlGD1CqjDXQPD4q1M7JcEitWuPtO/uk9jY/dPUUJms6NbjVZICyMVrXGSQ9+kYTZh0CWaU12KZRmSboCeIESAUmNoRTJbLQkKmUCBAmRUSSoBwTlCLSdMjwcEA8XSWslxASlAEpQmdHrSxWuff14C5iEcDIgFS5d0hxOGD4/DpxqYxQgizLKFfKiFqAisPiveTuY0xiEpOYxCQenJgQi5OYxCQm8RGH8MCBe2+1njzCKf+0A6CMMS4jUIO2GqNyuyyDkAFhKAmlUxUKIzEmIM0ytPYVonTmyEljsTbw+wEWp/5QDhTSmUYjCSzIQFIWkigGQkOaaoLQoo1CpobM2yEp5QgVoZwaT0pLEAq0sRjtiEanUMyJQ8jrhMlczTauGhDGbSVGBendp5zYzm/lvrN1JmeOo83Tji3Gt5GDR1zWuskSQuMy2qXxRJyVjtS11tm7CMBKtNQoJ69AGVf3stOz7LWGrGWWkhUEViANZMoSZAKsJA7KXDr3BI+ceYobr23lZ0flnKcVDsAWAqkUjpRSDhWRoAgc0WEF1mpMAY6LMTGbHbWJR2akkAX4Y4QDPqQQKC1BG3SeDF5khOdN5YEtMQYO5QSj1R4cHZnDFfUZsa5OpRhTRRZ3q2h0tAcXpLUI48Ald2seZGSmyF2/z2fjZF2uHLh7uyKlfuxYJ3jAE38dgaX2RGb//aKoLXbX7ycQ6ILXHP1tVBfo/t9NjF+zzYksmJ2pu3uNQAZu6agCRa/ZR3iAsVIpoXG1W0MVIKsVgjgAPfB91rC3t8ev/2d/lY2NDX77d36H4+NjhAxpt5tsbq7zC7/4S2zvH/LqK89jNDz91GO8d+M6WTbEaE2pXC2ebRgbG8bAypOWZR/Qv058JE7+2/8qpVNTjBOy99RohBNqxqLeYkFgua1OXNf4ZXzANebg7WgTUXQNO95n7v1C+ZWdbKOTPPKDzlfcN6LQqVw8k+7jJDmePxtW5Jz+vd90xEeP95ccxB4pYvIEGGksUids3HyX4zvbiF6PrNOiFisWZ+tM1yKiKKC9fcj6jXXOXDxDFlXQ1mKTIbO1aeLIcuH8acKm4vrNa2wtGJYbC1R0SDU2DPptAiS1Uszx7iGZHVKaq2D6c5QqFZKDLv2kz+kza1RrZc5fWuPooM27128Rlw1VJRgMEhanQhpBmeVGTCYFneGQTAY05qbQuo/oWaqlMoG2LM3OotIhVgkWl5dod4ccHnaZKk/RTzLKjTpPzs5y7twFGo/OAJKDrX2e/+YLvHttk31tWX/jOo8sLPDMmQVK3QHRneu0X24jV2qEM4uoaJbjhWlK1SniIMJmhqFIKYs+IiwT2hA9DDGyhkwS0oN9QhOjShGDw32kKCFFgJBlhFBO2VT0fkfPSetIJ51pt96RESKMQQZFbWJjXa1NaTVGZ2BTMNqR8kj/bzc/WelJSmuwIsR4xVQ+ZUnSsSfdqVyNdbX+Rj2Roj+dSFoYU0eO9z+Rz+V5ES1c/33QCQwlvSqdcUJejsaoMRV1TiqOj9nFT+n20d5605i81rU/Ud7GUKyJBKCtJVSB395PX5500kYjkEgVkGUZb775Ordv3+bhhx/mnXfe4fSZM6y/9y6rq6vc3rrN4dEhjblZXnjx+zz11FPcvPEeyysRi4sLXLt2jeWVZfb29nj88cfptpuIkuDW+i2kUlSrNd57b53GbAMpBM1OFxUJ4nKF7e1d9vb2AEMcRTx79VluvHuN7d19bJKhbIIVruZfKAEzxAin+pRCkqUaFcbEQUCAS3L7r37zN/nRTz/Lt77xHL/zj/8h23d2kDIk1SlGKkCDcElnVliUDCjHJbq9DpVqGYwjZ2qlMjs7O6wsLhFKRX+QsLy84skzd5/c+4kn2bxLRk6cG2+ZDq7etzV2LHHF3TM5ds/Hn4V8JJa+RqPxfzMFgTxKIgGKWsecPJK7Vvx9J0++GSWfjO93d9KNFNKRsMYW6+e7V2j3W5J9oFvCJFxYl1yYZpa331jn6uMXOTqAf/O73+VTP36Vudka03NdvvIHG3z8hx5lffM6H0sfZn3jkOWFKeYWKlzf7HL7sM/FCwskaZm9/WlefaPNsKPpdAP29wIwBiFqlGPFZz7zDH/3b36Vb8hbBFGPC+dnefLphzjY02y+C+cuzPLQOYiyFbb3D5ibW6CdapoHKY88epqb7zYZJBkvvrANNkIYy+xMjZ31I5qdWzQ7hsdWE3p35nni0hT/4oUmWRIQvr7Nr3z+SZqthLKKGfTu8OM/8zi7zYzf+zev8a3vljm7ovnP//JlZOrccYTMwBoWFudBWDKZkvagXoJHLzfQPcNxZxeTpJSqKULF9Lu9gvTOsoxer8vamTm2Dzvc2dvBcJ6ovMBw0GWo26zv7HF0fZPKbZiOKvQDS6O8QqeXUJ9ZoLfbZiYpMdg+oK5mIctIwozKfJVqOUT2eqS9O1QX18AoTCchjCPC5SomsBhpkFow2G8jdIAmo7pQRYUWKzSjlK+iS5Ap5xARaEvn8IiD9Jj6Wki0GhBPV4kqjmQ0CowwKPjgV7JJTGISk5jERxoTYnESk5jEJD7iiOLQ1SESOYCikSjCMIDMkCYJSrrMPjA+M9tn1BuLwCAC5VApo5ESglCijSJNNXkdE2Oc4tFlHPt9pSMDjbWIQBHGEo2z6wsiSUkFBKGBUIIA5WsXWlKizIBR3sYVAqkIAhDSElqBziyZdATAyGYVD0DkoFLeCqN6J+DIRQcOKA9YOZskY43PwjSegrVjgBaMZxgz/jc7Ag2UBK29tZHBp0ALpLAelLBgtashKAVBILBBRGRdDcR+JmgNNf1+l7QUkQYQysBl5hqBEBmhKDFbafDkpaf52tvfoJ110WjsGFZhcbUmHaHoSMW8tpcQDggzOkNKVSgmLALj6/UIIV3dQmFHWcGWk0AdzoYqUApr9AgUzclJ33COdMgt4HJC0akW82sqcHwjxr7DiIPKgaTc1sodKVc+jvq7U6CKEdHxgEYO5gpxFxtz/63vs40t2kzKEWl4z1cu2vLDnOfDh5TiA5r3fufxz5J1z0ChJLAwVS0TCIsVITIIybKULNNYa2i321SrVfK6fkdHx5TCiDiMSNOMXquJCqponfK5z32Wf/yP/gEIwdUnn6DZbmOEYWqmweOPP85zzz1HEMU89sglDvaPWH/vXdZOrTAzNw1He9SnqhiMU+LazD0z41zq+C9iRJTej7wTd1sW5m1QfD5OMP3ZaoKe3MUWqopR3/qAfnG/4/lxEHu/75STwbx/m9zn92LvPycg6ajmFb4bvz9pmH864n3H7+94csAHkNFSoYyFdEj/+IC9996DXotYD6jIlDNri8zOlAllD8UCw05CFEb0el3imSlm5maZnq5RrdchMJw6s8LhGxsMmy2+/5rlY5dgeWmGT33qSV763stMVebptQb0jjOmpiuUbI2s3Sfs9NFHXQIp6ByvM/voaWbOL7HQzZg9u8KZO7sc7rS4eXufdj9DDjWmXGFnOKDZ65IFAbXAUAokKpAknSOGww7TlQr1ckSI5fioxXGnj4hLBOUKQ9GmVi2hDw45evUFwtllsn5I1lGcnpumpBOqs3Psna1w4cwcF84sEZdLIDMGIqG0MM369jZr8wFTw5TO7W0sjtyIgoAk6iCDCkqVUNqCljDs09k7pNFYAlWlJEEfbmJ0RkQAlUVkELr7ZDRSaf9MuaSgLM28kj7CEIMIEUoCGiNdAow2GgKLMgOM1Y5A1KlTw5kMk6ZgMgQZCMisdKov66ozWwuBzdzzJlwFZWMFyic45ckEo3XNWN+0+SpHuCn2ntLEY1asDzqj6MPNEzmhOKJ7859uyPLWl3ePfYzG6VzQZv16DetsVZXKrU+dHX+ujMzHzSAIwDoy0pFQThGuhERnmevvSZ8XX3yR+nSdy9XLbN7eZGFxge3tO6yurrK/v8fFhy7SbB7TG/S5dOkS67fWWTu9xv7ePtZYnnjiCY6ODrl8+TK7e7vM1GtkWjMzPcP0zDTlconbm7cpxTWstdRqVXrDFlob+v0+/X6fJElZbiwy15gnO224cesOyfYddO+QVERYpVBZn7JNSJVmanYWJSM6zRYmy0BnIBWBhEcun0WFAZ/+oSf53Kf+Ht/4xrf4p//s97hx6w4dWULYwLevK7cQxyXq9Sm6gy5aW+IwYDAYMDfT4KELDyERpNpACFONGYLA1b90qj/lSETtyfYi8Wg05wgBOtMnx1b/oVtq5iSlsyYeH6eNdepFozVSOpXpKPNt1F+KtZT/wPgkQWud/a717wa58hCsV17agmAU+drAz+35dxxPxMnPeb88r3Eng0l8cOS279u398h6Fd66vUmWlqhUZrjx2hHaDsn6mudfvsb8yhyPPnKBfj9lb++Y06en2Tvq8uZb+5yaXSDrNfnO9w9473ZKq7lNoFPefvsAo6d48XvvUaklBEZidZmPffwM63stPvHsIteu36YcDHjn5Rt87ettPvXTy2xuSH7sk2sMM81Xv/Qql9dWmaou0ekM2N0/5vzZS5xKK0BAqgdcfabB669VeOPaAb3E8LPLt9j79suszp7n4gVFt7PP1cceYv36FlE1o3pxhicun2X95hbdnuFTD5/lDze6/NEfvEL/YJO//EvPsnpmDhFmNDtH9HsJi0vLGFEmEW3SoaBcriHDhDCI6fSGDJOOr0mbIDGYTFIKK1RrEciMK1dW6X63zbvr+1w+N4usBlhV5s7BIefOf4IhCUGkaJRj4vp5RFghMBopAro372DaHeJTq6T9DiJUJN0hNu2hhjcYJJuUhzPotmWw3kaphOq5FUTDlUmwqcV2h1jdQfcN/Sig0qg4Vx5J4ersV29E+WuilJRWp3nyr/0UIpbo2IyR/tbPsfl7CThbXQFW+uVuihQhE7ZxEpOYxCQ+2pgQi5OYxCQm8RFHFCukEA7gEk4XhBUoDEYIkixDhQJE6BVsAAJhXIa+S2m2aFIi5azGAqHQWpGlorD0caBYhpDOqspYb78qhVMyCouKAiLjFJNxrChFzvYI5TL1M+1VSwIiZVGRIMNZEUnhbEURoALha2CZwipQ2xRlHYk2br/nwnrEzV1HrgDIs/8NnrzyRFj+smrBXV8BMLvjurowAityq6McWACMz4MWrtYT1mKVRVqnCs1tRzNtCQMHmGj6rmiklbR6TY4GLWy/jajGSGmQKkQGEoOzUxNSUykFnF87xXLjFJ3OTTJjMNahkAYcmSgl1npTPv8OlbN1wuZgm0TKEKtTCmUhEmudQtUYg7QOMHE8Y26hmv9vCnVHkTfqSUTPL3sLN+4COcfrF3mg0OatPE5e4q/JFERUrqUz1r0AamsdCWoFxX9WPNDAqSOoIW8Nl5w/fr0jMPQEAlZ8Kvw7sShA19Fe4/+2o+29AuAHxftvN07ae2O+H9DEuZsqhbVofmCHBkgBlSBgqV6mlQYkA8Pw8BgpBJnRIATNZgtwNnQhkKVDsnSIQBDKgNRa+r0O3/vOc/ylz3+e27dv89x3vs2FCxdYPXOeuFwmTQ2fWFzh4OCAfq/LqeVljvYNw0EPRUZghizNzZJ3Qi+GPdGH8lpc41qmE212V1PlT0XBp9vccHRED/i9/TFGhH1+uPenJnNgMlfYjDWtf8ZzQv99b1EOqo5dtLvMcWbf/yxkk/lx71VY3nOme7vtAx8nVdHu/o2+p38m7Yiod/PIaL9xpee4Zd7datc8UgKUydD9Hrev36S5e0zNpAiRUlEJc9MRc7NlZJBhU0OkFCvL83RNxlR9BhkEiFKIjiSqHDF3eoFLWcbBwQFbux1eWm/zWKnCmfkaK8vz1FSV42YLnWWUwxLt/Sa9Xp9SXKImFEIarNXOIrAiqVWnqU1Ns7K0yN5Bl5mlA25c3yAZpFx85DQrF+c47naQaUBJgE17CBS9dp/j4zYm0yTdAQsLC2QyoJ3AxvptXmz24WiLRxdi5muGmeVpKmHA0VGfSFQ4szbFQxerRFmZ9hlJZb7CMIzYTyU7G0Ou3XyPJ595hldf2+Pnl58hDFOico1hp0faTgmqIaXEoE0XLbok/S6lSCKFpLw4B1PTmFINM+gTZAPSnS6BiMiWyshKDUsAwjprU9wYa7IUnWmnUvRrESMh91xXuZ2hV/Yb4xRiWOvsU/8/9t4s1pIkP+/7RUQu5+RZ777XXtXV3dVL9VKzL5yhZoaUSImmSZGSYFiU/WDD8DMB68ngO2HDgGEI3iBThAFKokRJIw7JWciZ6W1636pr327d/d6zL5kZEX6IzHPOraqeGUg2p8e4/8H0PXWWPHkiIiMj/t//+z5jkDpB+Sk2jSEZYnWKsImTSUWD1aM558HSBDNxHY7mUqsPA9rW3WZzxYWH1Ycn/Aazf/+4EpFPQkgpMvDGrTdE1s5SOHnOB2961lomfRKtdUVdo7bIisjyQoxRm+R1GNmxEU7SPp9Hx5KXJvt+hfCcHOjm5n0sKc3mAY1Gg3K5TL/fo1Qq0u/3KZfLNBoHo/mg3WoThiGdTocoihBS0Gw1ieOE/f19qtUqWqd0Oh3CIKQQhvhBQJIklEteNsULfN9HSkG73Rk9Xp5foFqpY6zP2dPn6HTabHcb4AWOkSsSpCpw5tgav/brv4nRhn/yP/0PeDLFSosuTBPKhIWKpNfZY8aDJO7zqecvcOb4Mn/wz/6QP3npHZw6iZMS9L2QqFiiVCpTi6fopz38yHdjXsoM1DMo4YC/cqXMcKjduNc5w8+1rwPn5CGlhrxv8sK+XKJWSDl68aFiHpHvZ7J+NXakgJCDxJPremwOVNtDfpHZkCFnWI7n8rEEKvnzk+sjcfi8J483GqxjZDM7hnRSj49UqTiKh0JYdrfavPZX92huV+j3QlRYotEZ0L21z27XsHWnQxTMceujNidWznD1ww0eP7dGrx3T7Um6rT66dY/ydESnq7hyfYt/8GsXuf7eVbY2wKPAu28c8NWvPYaUQ/6Xf/Iv+eKnL9HoDvnopR1+8dRdzszt8tK7Gzy59AWUVTTaA65faVGZmeazX6hx67V1dLODskOQ83grGpMWwdvnK189T21OU1+o872X7nNncxv98j8jeuzr3OhoposLfO1vnOHEqqTdmCOKDAjJ++9v89zzx+l1+7zxvY84ValRffYiN955nz/z73Dx01s88+J5StUq1boE7YpTCkWPVrNDOaqgPIkvU2qVMrvb95mfFqAClAfkILoI8IRHqTBkZbXG/c1NhLdDs7OO51c4cfwMc4UpKkvL6MRDGwFhhVS7Yg8n0u1h99o0ZveRGMrFGoP1PYIoJvHeIAgscpCiZIIVhsF+SlfvUjwzDbUCw0YXM0iJvJCOSd2eXWqMkFkh61hu3smSy9G+PZyOMEiUzfa7TIKK2Qo9W58bmyJsiLHOg1HiI5U4uhSP4iiO4ih+xnEELB7FURzFUfyMw1Mu8ylHFbQZcJb51ihpMYlGhIFLiFnlNrbZZtlYJ3eUpVKyyuJMksiC1XkiwElxuv2zIjaGfM+fyxh5WUW5jFMC3+IHIITFCIvnSUx2PGs1UVFhUkHfKLROsDg5IYvz03PAIiBM5huYojyRVZeP/ehGkljWJcyNM/zLbf4yZso4I2+wmfRploSQmTwT8lBywJhcUtW9X8o80SCcr0MGKmYwAamx+MIicr8ba7DGopRjOPhWYnRM7Mc0ux36vZgkBhMoTKoQSmGVINGJkx+VRebnpjizcob3r1yH0Ecbg7IO0BTSlXI6bNiOwAKXBBeQOuk1B3o4OSGwmUyrk0+1JoNBMp8iI3LPt7HkZQ5suCMIFA4MzsFVRu8UI2DR5tXeDyVP8qTM4TFsjHkkSJhqicLlYuUE6OOAxdHhPtGRA6rAwz988n0T+SfxYMKr2p2qAAAgAElEQVRs9PEHPn+IyjkBZH4cGijGaeZHn8n4JIw1o6Tso9+ZyXbmYFmW8HXnOMG7se7aPTlX4camYphofOnAYgdwu2RbDkJaa0mdSVI2P1mstCA081N1/uyb/45er0cU+AzaLbbv3yMoVjEqoB+n7O7us7txl0GjBXGTQb/NVDGgaIdMl0PUBKCUt+kkE+LQb5wEYIUYXet53mKyafJ2HcFWI7TRtda4qx5sz4fBy0Pdmn/Vg0/+VGEPPRolPW1+vnayy0eFJ5kw8UOA2VgyNztHO3FuIzDukx7igb8Pg43Z1O4m0yy57K4HMUp8P/zZ7KgPvWYg6dPZ3uDulasoLYh8iVWGKLCsrs0yM10itX3i1N1nigWPmzf2Mv9agxGQCFDSUKhHrKxNcWJ9incu3+b9u1usHzT4+qWzlGpTFC0kRMQdQbfVY+fggEK1QiIsy/VpClHIYNBlcHsXQkUxKjFsDWkdDLixuUtjt4OvISyVUKZHWUwxMz+LsgFm0GWYeHSTAaEMmC/N0xkMKQQltLB0hoaDrT12dhq8fX2Dpd4+T1RWmTozw/QzaxAtc3v9DRZmi/R7e9SLJd7f6LMwV2fY8tneGZDaCEuP88ceJ+grLiyf592/fBdMQjvuIhJNv91iYFPmZ6c5ffokadJlql7EFgNi5WOqVUy1DsonTvqoWOPFfeL7t/BK86hQkooCGIuVGmslQifoNM3mM98pm+aKCVYghEEeAvIFVnqjUWOl7541qfNc1Ck2SLBpikx7mCTGJPm9TpMKL2NOA+gsyTu62h8YoWPgeyRgbT8eMHTHtBOPP9mRppmHt3Trq1z20sKIbWgRh/0U7XjdMp6nGBW65IxEId26zhXRyawIz47AHbdktofm/lya0xiDVJLWwT7vvPsmKytL3Lu/QxQV6fa6lKKIYrFIp9VGKUmz2cL3faKoxN7+HtVqlXK5jJKKZrPJsWPH2N7eZmlpid3dXZSwlKKINNXESZIxKQHc+hsU0jqf9F6vi+c7Jt7xEycoVWsYFGsrS3z4TkJRaUrBgOGgR5wkHH/iAv/Nf/lfMz07i7QD7nz+At3Na1y532FbKHy62P2b+LVpSuUZdFig2+0ThYK//+u/zEGvwauvXQZVIxbuHu0HAdNTM3iBz/V711whUBBgraXb6RAVIqRw+wAvCBjGbcDNiTpjEuaMUJn3S+Y16K6xnGGqRoBlDui5bpoo7niA2SozH8jx8meieCcDlfNikcNSuhmYPQKsxUg1I2cyCpFLGNvRsd0aZ7wPcX9d0WWa6ocQ//zKNhl4mdsUHMWPC9cPM7NT1GY8SkWfnfuGvWaP7f2E5dWA7//5DWpKMt+9RrDTYl3Pga1wcNDm+PFFvvedtyhUQmo1wdPPnOT//uNXmC1XGHTa1Os13n59h1q9hV+QfO97b3L6bMTnvvo5qqWQXz1ZY6H5I57Sb5G8/hKz+iSdtTLdxOIVAj64dsDGdwacWKggOm/w4nSTKvd5/YbHvvwCaXmFZ188RnUekJJ339qgt9/hF6bucv3eOs+ee59ZcYb5x06jgj6bOynT1Yj93R6372oWV2b4d//qFX7pV57g1LmAs0/OcPvOkAtPPIaky/xUFT1IUKFkZ3cX5QWUyxFWJU5CNLtuC2FAux1TVgbduo8slOmkmmJ9mjAsoqRC25h2d4dhvM3G5m1Wl5/gwokLKBUixYC43UP6iyQ2IO7voeM+6wc7rCwu4dcD2mHM7AvP4J+dJt7codNcpyDmId1DVO9COIv0mqTpAFFUlFmhv7NNe+cu9c+fJb3XoTCQmMBgpkOKBYWVrlBXDFPwQHgKTeZ5TM48dCNFZNfjeG3vCquN0JBJlVvhI2wI1rJ+t8Hdu/e49JmnjkDFoziKoziKT0AcAYtHcRRHcRQ/4xDKgX4uXMIE47ztBBKlFMbq0WbXZP/DOCAoTRNQMtt0q0OVxCIzUswrdS0GJQGlEDLBGI1SI41SsOD5CoxAolEKEBZtUoSQo2SQ73sUfQ/rGXSqiBPjGJfSeako3AZfKZfQExiKxRBP+QihsFagtXDJIZw0qaNgunNECrchsWLEALA5kJgVMkokSOmeE646fVSdzASokNEAc+kmKyRGuyO6NnLAqTuwyU7DAE5eNjUakhDPrxKVZpmpLiNsjRbTtJjG6gK+DQhkgdBarEhASKQoUir5nD52jsfPrfPG9XdwZ23JpaSEFZmnDCMsxzrdVpckzdibSOFAZWD0n0yqlEw+SnkKo5135ggOsVk7GJfOlML548jscZ6wkSJPeNrxcbNq0TzBMikfJYQatbE1rt7VIaSHI+OAorCOGWksqDytC+hPftZ0LJmV/euBTWyeDH3wuUfGo9hp2QFGLJWfsEmeBIseBCrFqA/zBN7hkxnL5GaJ2+wzJmcXiHweyb4rSwJgNE+szvAXG22UH0KakDdLnqezIiuGkAppwEqBTfOxbajVK7z+8itExYhiuUS9Xifu9hh6Pv2BxvgVBkbR7hnSRJEOLMNGE2UHqERwcn6KeiFAmD6Q++wdHnMjRoLlcPuMkKaJ/vzYTnoYGJ5sRjHyC3u4o6TMpVnH83mefH34+A9fL+577CP+/hiwefS5MZv9p4ncO3IySfsfIvf6yYmJsS8mRofN53ZGTfNxv3fsaTl+PUzbiNYOrTsfUdJ9pAKjUw72t1k7tsD0fA1V9FCiihYRsaeJIp+t+wdob5pCEJC2e8he7L5EKaJKyErd56lTy5Q7IPWQy1c2mQ1Tzq7NUaho4kGfu3c2iVNJo9Mkmq5yu7FNsVyk2+sgb+7ge5Yw9KjX63R7gqsfXWZtfhlPpyAstqW5+vLrJAPNYAheKLjXaNIXQy6dv8BTpx6ndec2sYxpttvMLa1izRZnTp0hqS6w6mmScIBePUGzNMtH767THBbob/dZO3WWb/3wJabnjzG436O9uUNrt4cxHp//25f48IO3mV98krvrO1jjs3jsOKuzNVbWVji4e4ue7qEbLeLBgHfffod40Gd5cYlPf+XzWOnT2+kRMqAQlp1kmyow6LRJG/fxCj6yNOvuOwKsNqATTBJjCUB6GKEyKUgPZQXC6gxoVE6GUYxBO5OtlVxxTsa2y1U7jYE0QuoEkQxQSR+dDEnTFB3HeGiwKQqLRo2B+xFsOJaGtDg/wBxUFFaOCoryudoR3N36SfyU1/LPOvJ519jc1zCb24yTrp8s8PixcsQ2n58zsEkpjNaj+iaTgVXSmtE8LkY+uOaQd14+F2qt+fDyB5w8eZxbt28wN7fAxsYG8/PzbG9vY62hXq3hBwGzs7MUCiF37t0jTVK3HvY8mo0ma2trvPnWmyzML7Czs8PJUye5e/sW99fv8+yzzxAGYfY7nP+wNYZer0tqhxSL/sj7z1rL7NIS5XqNbq/PqWPz+EmTM7UhZ2ctKolZOHeRr/zWf0VUnsHzLabf4B/95nNsXu7yv/7rLTb3IFQxUbKFlCFJXMJ6BcqVMuXQo+Gl/Ld//5f472/d4t7OAO37SKkoRWXq9SkK5SJ3Nu8AUIoisJZ+f+B+g9FobWi121RKIa1WD4SHkl4m9S8zsHjczjbbt0ipMkD1gTk2A4ZzJqtbwmbXhDF4no/WGTidM1EnioUciPxAsVz2nsPFRGOGogMY9ei4h9mVMtv7iNHvMNmYTRLjih/Hq5vRuYw9PHNw8+fj+vxZhsAglOQr33iK3Y0Otz7c4cbNFrX5GV757vvU4xaPL97B677O2slL8NgFvvnaBq++3OKxx5c5eXKem7ealCoeUeRx7sQ8j50tcfq4zw//ao+drSHDYcwTTxyjGBV47rlVNrabbN0ecvO1j7iU/hGXD95na2MT8/ynMeUygSkRWMPiOUvc7rD+1l0+Nf8+x9Pb3L97m2dkhSaWq+q3eOW7H/H+Gx5TcwGVYoEvfqZMcK3OjAkplBSX322hOxv8zWfPMV8L2L67gbWCMPQ52O2zsrbCoAtrZ1exUnLiiRm0NsS9NiL26R00CUoBM1OzWCnp9ZuoEKxJ0TrN9tKhywcMLhN3bhFNLVOrPkd/ALGIkRzQ6O5z0NtnbXmVemmZZKBRxsfGAzRddNqkZ4pIPySqRgyB6ekldg9iZiIfe3YWUZijH7fxpgwi7mF7PTy/hfVjVKjotn+ATk9RqT9Dv93DO+jCjT36YYk7332V41PH6Z8s4M0fw1cBJklJGj1sPyb2DKXZCjbbyxqROglTk++vsgLqQGXLXYEmdeMnU74xFoYdy5uv3+DDD6/wjV95EU9lqk0/J/fKoziKoziK/7/GEbB4FEdxFEfxMw5hQEg7rn7VwrHxMiabLyXaUwjjqoGtsE5aUttMU8sihMECqbUI6SSkPF8ShD5GpzgGk0IpH+kplJCYICCJNak2mYymhxAWTwlU6HhtFsceFBL8QKG1IUksfuAT+g6gKyrHj0n0JPspHYEkvi+cp5JUCBTaZH6RI/xDjIsUxwShEchmTQ6KiqzAcVzFjpTkkkaIPElgJhIOJjvc+ODWgM4AM4HO8DCX+DF5st8qhPbxvTLT1WlOrV3kl7/8NVbXjlGvTVMyHqkZopViP04JVUioQkpohPKQWiCFB6LA+TPP8s3v/iUVr0K7t09CilbCsSKMzarcPRKbS+CCEAaDwD0lRwm3sa+Nk4wTQiKs63trMhanIJOSOTTK3HuNycigcsSdsLkkqaNtHAZGRvu1CUDqAUAn91DCjj+WfSUOv80Shkagycb4IZD0kx/ioZM9xEV54Pm8rQQPdQOTQzwHi7IiAMYJrJ/o3zPOeWXHco0/yQwYSc3JifOYOGwOZLqRJkaJvge/Oa/kn6uXSfUBeEVsEruzzrw+jXFMX7KkcOB5DHWKkhKhHXjvS4VKE6TRCO3YwCY16NTghx6JUGAlUiiMlQirCbyAuNeHOGYm8lAmQahMRnCCypPXD7h20KPrPZfbdVh5Djxlc8jIO3P8VzwSvxsXIOTtdhilYoT7uT40E/3AqP3tQ8f8uHj0aw9eXg/G5JAxxvIICHv03Og14WSw89/188BYfGDoM9l/1ow6wb3X2gxE+ukmGgtYqx1Ii+OIq0GD3vZtdGMX2g2GB5qhHbDXaPDcpccxyRAbgihNoYdu/CXaefTuDNokgyEHnX3marNQ1HS0puxrVuem+PRTAYWrG3x4+S73+yHtAKT0OLYQUJud4uaNexSjOda3GvRjgx3GTE1P4UlFOQixgx5FFbJ9d4feULBYrhGkCZ6JKfoeVeXT3E+IVBHlSXom5rFzTzA1P0tzfYs3X32L/U6D8nSFD65c5fQwBeXxg5df5lpzwM16wNJcib1aleqBIUglRka8dfk2337lMjPLS5z1JUVg4eQyW/U9Gs0Otz+4S03WuPH2TXY3Dmh1UtKe4PLVb/HMYydp797nS7/4JTpFn+naDMdPHCMeWvTQcG9zl7nFGrKjSdMmA9/QaTdZWpx17LD+PmJQJ/XL4JcAiTEDdJygM4aau08qjBUIIzBCIFFokRdZuWvSG/kCjq97Y3MJcDfahPIQng8mRQYR6BiRxI7FGA8xgx42sRgdM15p2IkRxah4yObj0Tq/60O3ldF7JgobrB1NW5/ksNaglDeaG3XGGLTWkCYOFJJq8v12zJK2ztNbSecDnYNPuaQ9WIw2GfCTsyGd1KCw7v4jRe6bN1GchiLVMZcvf4jRmsFgQLVSYXt7k2qtwsHBHjMzU8RJwqA/pNVqEYYFWi0ol0skSUIQBGxtbTE/N8fOzhbLS0uEYUiz1eKNN96goDxWlhe4evUy7XYHay2eUq5wSwqiKCK1Ck95RFFxBEwFhRDle1TrdTauXOXCqVm+dvFp/MZHhHKe+uNPUytLUnmAifsQrxN4e8zOWNI4JkmgGEDS3KVQn0b7ZUCQCoGvJFPT0xRkh9/57V/h33/rNb5zo4EAlpaXqdWnkb2GkwUWknKlQqg86vUaUkiM1ni+x97eHqdOPE23fRshBXGcIJSPQmK0zQoJM4FDKzMlEdcv1ozXImLi4pKTQHIG5CmpRgWGdjSXj8dJLrvqYny/Ht+nxxeIEDjpXSbuvxPnkReB5eu5MQg5Bid938/6yU7cWVwYY/E8D2MMaZo4dZij+DEhwHq8985NLr/X4OLzZ3jy4nEuPn+WN9/d5P6bktPiOr/6uZD1Vzrs7byMmbvIF77wPD/43je5c2eL+rRg4wcbfP1vfZqpqiAQDZ59ap6o4DFIejz91DTdwS5vvnKVM+eqfOR32N5tMTd9gosXljlxo4DqD9hZWmHxuS+iCx5ry3XWpgvsNTuY8wn7jTbnojY/+tNv004DLi7XqSWvY72vcf7M4zz/+QVS0SEZCGpiimv7G5w7VmNTzlNZW2UYTvGH/+e3+Z3f/ipPXFgFCf/yj16mEMyh0w4vXprFCyTtfpewaOm1exS8CoghtVKFFI0dGvxSSCkqs7F3F18VAcu9e3cR1lAuVdnb/T4L3jX0fokwnCaNlkmShFavydWbV7l06XMor0ot9PjzP/sRp9eeRKdD0rgLdoc0nsH3NUYnlIrzFAtztFobvLN5jUqjT5EBpcUFYrMPhTKdgwPC8J6TNNUtpPkIq8po0aM8V6J1Oabxzg1ae9cRssNH16+yFH2Gqd1VGlvrpFOSqopIE4MsW4QZYtM+g2GMX51B44pShRDoNCHdbVGaq4/ARYXFxD7pwLK33eOjj27z7jvrFEua3/wHX6FSC51qz8N64kdxFEdxFEfx1xxHwOJRHMVRHMXPOJSVWZWwzlhsHtpohBFORilLTKtM0nOYSauZ1GIS569nU7dRN7nXgNRIwAsk0oCnfWJtsdLHSjkWHFESrcFYl4yTvgRSpLLOFi5L1viZ3Kj1BHgKIS2eL9DSUJAam6Qu+YNE4LljCEnBDykFAt8HkQbo1BBrQ6qdvOgIHJBjCUZl1AisskJi1DjJNgL+MrnXHGAUYsz8E0KMmScTO45c9hEhMMKxPqW1eNZgU4uSCrQkBspBneX6cZ48/TSf//RnOX/yReqVEkLHeCYl8EEbzwG4hRDP8/BQDIXGlyGDJHXV21KxuniG//w3/hF/+eq3+fZL32K/vYOzpnPJME2CtcoBu4BJNZ5N0UplTDJGfosmk/4SmRRTXrWvlMrhLLQ2E8k5yIFIYYXzl9TWybFmDIO84tzajChgxuCUda2EVFmledbeYwEoB4aCRVhXpZ8zxoQUCJkBuS53SCpSlyzKAGGlfj52hHlCahIHH2MzcsSSGL03BxgfwDMOQ5CTLFGX7ZJyzJb62Bjl1iYTZjkrxknziSxxfojxcuh0HsGFGb0+kYBj/LtmygV00oNiBTFognROYQIPrHPiNGLMWHG4ncFYBTZGapEVCShiI9lp9tjvJniNHiJsob2I1HoMhjH9dgeV9ACFViUMDZbqRQLlfM5MZrAoTcaOGIG0YDPg4LAH0qiK4eGOyNOHGTrpGIljsCEHDHMptXEnHD5ODhJMtmwu0zaCGuwY2hOj/zICO8dAggMgzAit/EnYwiSyP+q4R7zLjs8le59THLSPGhGfzBhleg9fTSNWlBhL6GHHOaeRl9tEuzz42ApQVjvmmfAQeoDpdZHJENNLaG13KdoA3/ewUUS1UkF1u8SBwp9SqLRPEie02zEJmusbW3QOVihHlu31W0hfEvgQVEISk7C4onhBTOObBd794BaqUOLunX0qXoW1Ywucv3iW3YOUslaoJKYxHFIwBjnskfYtnXYHVSyz3+1hEJQQDPwWtarPsioTd1ukGgYipbK8SLFaRHS7rL91lY+u3OSpi+c4vjpDYbZOffU079zaIC4UuNXqsJukFAj44hNPcfbYCjevXsWEgjCqs3zyBGp7E48+g+GQnXv79BLLjXv3qVGgOdfC9GKW5pfQvQE6HnD19gYkgv3NPQIUr333RzS0ZmYqYv74Ene3tpmvLOAXJVGkGLQayHIEXYseCPbW97CppDjdITSSYFFgplexooi2msRYjAzwvNCx2oTBoDOPYInFjPyH8wvcWMfQzgsr3D3QFS2MmXMCTVYs4AVIFSA9i9QFRGgwYR8z7JDEXUwco9PEgZAYhLVo4QqcckaUqyTLCiGMHflI50sh8cA88/NAInZATOLWZJBNtynjehUnZQfuOjTGtYdEjH+3WzQgBJmU5XhONVZn4KXCYpDCAY7CKiQCk/tUS8BopATPh42dTXqDFkEhoD+I6fYSgqDAoD+kVCrT6fRI0xRfKaKoxGDQd0BbsQAIOp02U/U6vX4fYVOkp4iTmDAM8HyPUzOLyELCc8+dQxhJf9jHkwKbxCggRmMSC8JQLhewOkWhwAwJsPhhmWs3rvPkksdUpBkO+4j6WarnLhFLSSG5SxJ3ULpLYgLE1FmMvI8UFk9J4mGMrzWqv0WalPFKcyTSxwsjktIiL7wwZPe9V/nunRImHbC8vEJ9Zo6bd27ge1Cq1tBJTK/fcWAhirBYwi9EDHdSHj//JJEqcufOXbQeMhQJQRqiSZ2vJk5FRRqZrQPHhSrSdRxKucIjla/Zs/ua0RqllPNDdwPD/TUTnN8MRHYA3mTxVLbO0Ln6B4fWYMCIqQiO9egkWrMiKCHc2nMEPIoRKzI/f6zNQGwnGGIn5HXH/o2PVh04iskQrK4tcLBr2NjY5+03u+xuttnf73HhScOpTo83//yH7N3fJR74ePavqC09wd/59Rd4+9VdvvzVExSKA6Tss7Q4TdI9YK5aJdZDtBqwtOJRq87T2dnm/Pk5Hntymql6je9++xa3N/Y55Vv6PcHeQY/ghy8zO/s+XmuRq9PL9PUSH7zXgPtvEZ5t41dqlGND32jKi1Uef64KswMGcp9e3MSzRSqzCYsnK9zS87x3a4XTZ5Y5/dQiM7PL7G93uHsvISpJvv43X2Rrc5epqQoYjYkFvvHRHU1ZRSSDGCsMVhuMNgx6fWphgPQC5mcW2dk9QAjo9TpUqhW6/T67d95laX7dyQbXruBXzoGaQpg6z164hEcZYRSBslx68Sw3725x9vgM6fYmSbxLIag7j2XtGIOIIWvL0/zzf/uHzJgYUTnPuVaBdmNAyZ+iNN+lN3yHYgQ2HSBMgyDqYuQGcWuKysIc255h5lTE4KwmahcYvnyNj775Nst/7xuUq/PYJEH54IfQO7hFr7tNa2uH1blLCK+CFxbB84iHHUQ/IakkhL6bK/RAcP29e7z0F7fpdixhUfH0M8f43JfPIQObrdUzdaGjOIqjOIqj+JnGEbB4FEdxFEfxiQmLTh3bUGuTMdEMnnTZGaEUWqcAh5Lm1gq00RgrsDKrDpdZZXcgsamPsRqZA20ah/ZYDcZtqKVQCCWRGDzlvP8QzoPR8zwsBqstSgl83wPhHhvjPCCd34rNqqAV0ggCT+L5BXc8UkhD+oMYYUBnldtjKEO5DUKObtnMC0tKx9zEAQZjMMe9JifARWsNQmep88lqaRgBcNZaB8oKV2HtSSd55GOxiYUkwBMhq0tn+OKlX+QzFz/N4tw8HgZpUwqhQliLJwVKSow2FIsBSnmZn4+HVAIPL5Mn9Sl5Hi889TSLizOsrCzzT//wn7LZ2cEYQ6EQYq0lzav7jZON1RhsMk5ajBhQmVytwTEbc+hUGAfKjsaRmfB+yRJ51oyr/j92BObARw5cion2VsIxRLOEqxn1IRmIxQh9yxOzMpPidX6XoCeMFZ39zs8JmJHFw8zFQ69m77GT/3zUO4Ax7jMpu/nTSFGOAKBcYuxjPjNKmOffkYPHD7C3ct+5Q8894txrviYcNqEYoZGObSsVOk3BSoTn2CPa6NH3uGSfxghIsWz1DK2tuwyTlMQa4kQjPIkq1pCFKiIoApK428HrH+DphELgsVAusLY4gy8NykqsVY6d8sCJWkDYopuv0BjpwAXPqkMg6Y9t30e06RjHnZANnWioSe/D/zfCpS1zRPEnge/jROyDz+bSew/K5j5KyvXnAL8AxsUS9oE558f9gvz3/zhvxdw3K09oexg8PcT0mhSEZdjvctDaR5Wn6DTbLC4u4IchnXaDQr2O9BT4PkEY4JVhbq7OzmvXEEGRncYuetBneX6amfk5vLJyXmqDISvPrbF4fIFz87PcvH6Lvc4B732wCdZDeYrWQZtOq0G320YoH2/YZToqcvvmXQrFCE/DTrNDJSgiA0GtElANC6Rb+3yQ9pibmebxJ55AqCL/+t/+GX6vRxQWWDm9xMpTp1hdmWO/Bz986QrffO19VOjzxa/+AieXp0gHXbxkwN0PP2SxUqdTVNy6vc7925scbGwQoAkGPYZduHJ3nXK5zFQJPrpyF+V5pGGZfqdHrVplKjJQrdPuD7myscv8yjF2D3psbse8fa1BX/n0ewe8cGKKJIXji1MII9nZ3qUQ+PSSPv2hYW9jn9OnFPG9LaZPnyZaXiKlitXSsaml78AplJunIAPv8iSkcHUcea2BmBgPE8UXjoklnGpC9uSIlK0EVkauEMsvIYoVVDrA67dJ4yHpoEsy7COlRWaS9Sobo/oB5vOhKWxyGrH5veSTf48cr7MYeewJMoBQMLr2jMnAwaxiI5dOxdoJxQg19k+ckN/Pv8MY43yms/70pZM7FcYVlAnpVDsuXXqO870L/MEf/AFJEjMYDpmdnWV7Z4tCoQBCsLC4QLPRdFK6WEqlEmEQ0mq26Pf71Go1tDEkccLMTJ2oVKLf77O/t0+1VuVXf+1XWDk2w87+Jndu3UXrC0RRRBzHeJ6HMJIgDJFCUK9PYaxFKkW300MKQRB4fHT1Ok88P0fsF6FUp764gvYCCHwCP0IqTdxuo0RKoCwpffo2ZCfVvPrB+3xhoYYIIkSYIoIAggrGKAqlEoO2z/KxU3gvf0BioFqtUqtVuXX7FlhBJYoY9noEEvqDGFRIVFZExaL7DcUyZx6/wPziCq+9/iNsr4PwUtDa+X9b6XzZXVgiSlcAACAASURBVM8cmlOlyvwwzRgMzMcGNgcG9fgenq09XYFHXqyV349zZrHMxsJ43I1AaDEJ+oGUilzqf3KMHhq3UmSgo8bzPNI0xQqnBqIf4Z/4IID58y0d/tcT2ljqUxGf+txx+r2UO9UGidLUFiyfXqtz/3/7H2lcu8f7dxo8PrvICXGb3mCD08eWuP1eg/devsELj19gf7+BTmYIVY9qVOL/+L9+yIULaywvTfH973zAb/zdp5ieLdNudbny7nu8+16PitK83w958eQJnpvZY7DxR5jWEg39JVaeucTAzvD2G/ucOP4Yu+k7PP78cTZeuk49qtCJppmaq1JenqWfDOjuebzxg1tce6tBvVIjWfwa1D5LFJV55fuv8o1vfJHl49McdNv86PV1jq2uUZ31OffkAiJuOxsI4+Q8PQVJPyaqF7HC4KuQNE5JD5qoepnAD1BKkeghJ4+t0o+H9LqWKLR4hKTtBmbQA5MgPUFQKqF8NWLeWpswN+N493G/hTL7dDdeI5qOGcgFgul5rNLYtIf0ShS9An959WWuVD/iM50dVs0CT598DtO/SuQPMMO+u568AC/sIcU92t0h6WAFb7pOtFwgmd6mO2ijxBwVHVApV0gleNYjtjHxrS4H9y8TXVB43QP2v/8qpjBDdGIVU5MUah6UCwRROLo/7+00eO3lD+h1NCfPrHHxsydZPFl2xdbC5QrkT1wfH8VRHMVRHMVfRxwBi0dxFEdxFJ+QkFKCcMzFRKcI4yQrZeCDlGhrSYxj6wik8zITHgInFyqV51LMApSSCOGqgbXOfBazinmjnTxVGqdoK8BIhKcIPQ8weApS61hvvpT4vgAUWoBNLcaTKCXwfIm1mjR2QIKUAiEUqTF4KLzAp+B7KCFJE8PQOFlGjSVOEiyHtLEwxgGUUqrMM8cBjkaM3zN+e5YVzBIDgJNxMuYwiyjzAhwDi45RZ4Vz/lPCw7eS6WKZpcVldtebLK+c5Ld/4z9jdeE4pTDCE1AMDNWKT9zvUggCfE+RpAlWOAA1SYaAICz4DAYxYRjiFz201shU4ynF8cVV5v7G3yG0EX/28l9w6/ZtpBCEYchmZ5ckiUmtdtJM1jomK2OABshFK5HWAa2O9ZbRmazEocYOmhy1AVmFuHWJOCE+3rtpzAzFgc9MnoMk15GSdoINln29ckghue+OlAKTMUfJ2j1PEI7Yoz8XMZnc/fh2GyfA5COBuVGMxvNEUk0wAZD8pLOxo0p7kdEKH1U4L8XYL24ki5oBjIcBzjwx9/Dvm1AxQ2Coeyk78RAlMnZqxnTzpMJkjDszIYNmhZMmTKWg3U8Y9Dr4SlKfKnPixHFWVleZmp0lrExhgyr9GHb39tm5v87B7csMWgckwyGb9++jTtfwbSnzYxVglbsQRufqTlYQOx9TNMYqLF5+lfxHxMOJRIGTOBRZn0wyVqX8DwcD3O/I2Io/RdLETYXj87N522dJ/UOsPKwD+x8B6P+8sC8OJXMnQeAR+vtwT096Jz6YYD4kP2xxSW0k0iSIfhPb2UeZBM/zOHbiOPtbW2zurLN89jjaQKPZZmE5+04pQEnKlYjlpTn6/QFDI+j3h4SJwZZ7BL6T5LQYaqWIQdolmq9z/unjqCBhulHkvQ/u8N7lG0yVp6nWSywuWrrdgJnpOa5dvYFXLrK2NOWAF+URrs2zv9vg/NoqlYpidrrMcH+Xuj/FV375a9z68DLf+9Nvsb/eYHG2xuq5s6ilGr3qNK/eafDelTv88Z++wn/627/FF54/T+vOddLtHT68doV+nOIHRbb3Wmzc2cOg8IoFFk6exQslJu5x7d4mFMqcOnuGCyeWWO08T1gvsdc84PR0na1bd6lUi9zZ2KK0coL52XPc3z1gyxywFNXpxjFzJ89x6/odfvj2FRburLM2VeTkqTUOdve5+OITmCBk0OoznfZ45UcfML1ymnbnPc4fXKd07Gm8wgx9WSTxJKlQrlhKSKyVIxRRZEx9MTkjTA4fnMeiGP0bRmzibHp2xQsgpMQIBdIDfERYxAsLyGSINyhhBj0G3TZ22EdgkGiENWOwMx9vDzAWs0H5yCKQT2qM7jHuX05xQ4zv9c4nz4zAH3BzpxJytCbJ218IsrVtvrZxoKNUOQCUe2eC8//WWKsJRZB5gWueeOIxnrl4ARFU+fRnP8Pv/u7vgpTcu3eP8+fOcuvWLeJuzP7eHlNT00RRka2tbYrFAvfu3aVYKjE3N8tgMGB3b4/Tp0/T6/Xo9/cY9PucO3OKzc0tXrz0PL/127/G1Zu3+eLnvsyXv/E1FhcXuH3j3qhN4sEApRSVcpmoWKTZbHLjxm0shrAQsLXfoKfnsFIR+D6d9gHJ3j2mlpdIyaR4paC538AzA7QRRKUqXav4/o+ucObYPMJTiGKN5VNPEtRBqyJ4RYJKjfLcIr54j0FqiUpFQHP//j2WlueYqpRIh0O6/S5eEBEPByyvFCkUirz11psYPKQnqE7P8vWvf50fvfZ97t3fwvd8SK1jX2qBsW7dOVm8IUWmnpEBiFKOiwAnAUDXj4yuwwfVR/L3uzncZEul8VgYDofZa2pUpJWDf/lnPq6gzhqLtm7/kqauaFNrg/Aefd3loOa4cPEI1PhJYa2h20lo7g/Y2e7x1uv32WkVKAU+//y73+bTpWP4iyW8/i0Ohi1OpQ2G2zv483U+9blV3n/7MlMzIR/eaCNswue/9Dj7nTvMLXhcfHKJdz68yX6zx627t9neKTE9ZXjmqWME04Z2o0/7w19isPgux4o32bkD/+b1KU5c/FWiQZF/8yevcP7MAqXBKV56eY7/5EtzTHfr9GyNbvFLiI5Pb3+bU+eWSdMmv/5LF7l/JubKzQN6sSSq98Gvsbpyhj/5Fx/w/GeXWTpZ4vSZ4/zv//MP+OwXn+TpJ0FoIOnQb3epTNWwKHzlPMiNsuhkgCckxIbudpOgUqQYFGl2W1SlT6c1IDUJWpXY2r9HQZYoR/NoG5ImljhuExWqUDAID3ppi8vXX2VuKoBOhGlcpeZtcnDngMLiL5OYeaSGOB6iPJ/p+Tqbb7bZHTZ5/DQ8NXecXd3Gs7eYsfvEwyZhtIj1iiTaYk2b4vRJki2fSlhEbxxggw4lFVGfO0avnZIaTWNvl7BcJiyUaLx+jVIxorAvEL06XVWiOjuLLBconJ5DTHlIT2G8bNdpYWZpmr/7D7+ONAIRAJ5Fqsm92E/2pD+KoziKoziKv544AhaP4iiO4ih+xpGmCZ7vNqtSCIZxQioyhqCVSAFSObAnse55YZ3viOcHWAGpScEKlHJSflLimIgSNMJViRuF0BKNJRUaJUFYiZYST0lCKRFKYoVG+B7KEyihUVIipQM5rW/RmcSVMaljI2Xyl2OfNosvfMpRAU9KJyFkBLEBKw1xkqCNzeQ6rfNaEZJMmShLfjt5KxBIAXqUhBhDIjmABWTVzmNWSp5UUFKNQQ7rklNGaLLUMQXhc2btJCtTs1x48im+9uVfYhgbCn4JT4T4UqKEoeCleDYGZfEDgRSGgvQBUAKEr7JzlWA1fiYpK4R2qq1SIFCIoMjf/vqv8Ozzz7KxscEHH3yAEIJ///1v0dFD7u7eZ5A4BtjY/0m4ymohnd8iYPPEqJQO5DM5eOoSKYerrQVGO78iYyzGpiMpsjFzaczTMDYDJXD9nu/cpJSH8AiBA69ynx2pLanWLoErnYsjWcKQTPLKnZ/AGBDY/ygA5v/rmJRkc9j1YSbbpF+QyDLQYwDD/du9Niq9z5LSowzamJUGh+gz+aMRaDw6zsTjLKwZg2aTaS5jzYg1qo0eAY3uABO/Ux4GmieZbpO79kR4PHNqhW9d3UOqopsHjHWeS9Y4OTrjZMtMlsQX2uIJySBO2On3WJ2JeOL8KSpFRaVcIBAJIu0g0tAl6BNQekhRpfi1iIEc0m2mRCsznDq2gjCuctoIhTB6xMK0IgfQDVZqAikgMQgjkcLHiPghdkHO+s5ZDXaiG8YsUnsouZknMg6BsdY1aJ4IfzDRMQlc5f06kkWcmDNFXh9gctBDTpyXPcTcyBPueUfm11F+WAuHfKMmQbXx3/Fro8KBnwPeopjsa/vACw+9Vzz0/CQIO9keE5/CIlAmJWluoeIh/XaPYlRhWk3R73Y5ffoUswvzdPoDoigi8LzsHiTwCwF0hwz6bUIEhUoVyzw7N+9QEgmF6QrRTJEg9AGF2u3DokYs1VgKTrPQWKS+sMbOvT3u315n8/4B0zMV5so1zDBmYaqOHnR4+swcGINOLc1Wh1vSp+4NiFD0EPjnlvjK8mPcuX6Nl958E69S4fnPnqe6OofwA7aN5uUfXub+nU3Cgsc//u/+MXbYwu7cJFm/zM0rTW6tb7H42GO0pWRjd4fe3AyNvX3otdm4vs6TT57nU889y9IFwe7eAUVpef/mFUphSCGa5dSxKZoH28zNSd69cou9gwMWsGhj+Vtf/AxbjQV0s09jELPV3mFGxTQVPLF6hs3b1yhV90n6Q65cvcbpC2dZOrZEITiFmjngu999icdOrnDf1Kgl7xItnUTUNUNfEqvIScTjuMsjZrzNQMOJqe0wOOCqNOwIWczWG3bs3yyz69izqWNNZ8ClEBbrF5FegPQKEEZQKMNgn35zD5OpUEAu65jdU9GMKIr5PCzdeZrRdf7Jjlz+Oj9XKZziBbj7S+6X6HnexHzjACel8jWam/VM5jutcwAyL2AR4PueK1whl0zVpGmMUgqjExCGpdVlnr90CemHaGvxfJ/f+73f4/d///eJk5hr169RLBSRSlIul/E8j0ajQRRFSCmp1+toLDs7uwghWFpaYmtzi6BQdGtx4Oa165w+dYJ/+Dv/Bc8++wLPv/AU+zt9dnd3OXbsGO+9/SG9Xg9V9AgLBXSaUqlWOXnyJK12m53dfYTVWDQyiNhsxDy+JPBMgkw7TPkxsrdFLD1M3MdXIWGxijABBa8MOy2srxDTswzbYIMYGbfYvHOTaevhV6YJsISFiLA6i8FQLJYIgoD19buUy2WKhRJz01MkwwG9To+w5BOWahhjaLWalMsV2q0G5VIdJX2MSHnx0qeYvXOPy5c/Iu0OQGtXwJgVBU6yf40BbfTEGtyNgyRJsgLCcbFTfg80o0KocXoq7/801ZkyigMB879KeYwh/7z2LV+rTdx7s6Ind35mVJSVA95KqYfYkO6czeizynMmEpMM2qP4cWGR0vKdP38TPaihk4jmXoWNO12iWoszJy5ybWsFtaCYnVpnxW5wIBtsbh0QFC0yOsCTIFstFungbx3wwpljbLebfP4z57n8wTX6A49f/MYLzNS6tPY1UgZcu7zLO1d3CWoLyMIaf/xGj9LAUFlc5EeixHf+cpvCK+/y2795iWPHKrzz8nUa5c/yQTfEP3Gaoa0yKBzH7KYszER8+8+v8cyFk7z71h22rgzpdCWiHvHM+SXe/6DL4lwFPWzw/W9d4zNfehxZlHz9ly9yf/0qMl1GioQ07iGSJp3tBoWgiAoiOp2huy59z+2lY0EoPIb7fUpLFfb29qnNziF9H2lbVJZ+gfZmgvGnKQSrCFVB4qPTlH5vwDBJkZWUH139Nvu9e3SHsywVl5lKBe3ddQqqTqnsk2gQwgMLw+SAlajE3/vib5Ak8MyZi1SmlvjTv/gXnK1cIYx3CKRmMDxAlWZQMgBZQIQKf9ajf3yOg+0Oye4UFabZu7ZFefEMnh8yMxNhg4DhjQb6jQ36pSEHH7YohCXkfI3oqRN4xypQ8bJldHa9Zo+tTBGhu0cLKdDCIvE+tjD2KI7iKI7iKH52cQQsHsVRHMVR/Kxjomo9jyRNnbSX9EiMyCrdDcM0BkuWSLFIoVASfE+SascIBIsxzq/RgpPnBISxztsPUL7bVMSJRSqPwPfxpUR60rEjARQEQqBkxkZUEiMtnq+yjXaKzgBNgRgBTEIIikFI4Ck86Tz44tT55AyGA4x1kqHWOu8h8m2CUFnGbyxn6nL5WSW0ayqXfBB5It04wMpaUK4aOk+ou8eTwKJrWw+XgI+CiOlClReffI5nzj3D8tIys+Uag8EAkxqGgyaFWkSx4CG0pRCA8RRax6ggQAqB53noVOMpl5jQWAphgOcsIki1xfc8xxEzFj9Lip9YXOXE4gqfeuY5rl69ytb2fXb7B9zbuI00Fq0Ficllb6WTj1ICnTo/GolwPpPGIK1x/W4tTo7KYCbk1qy1zj/HGozRTjZXH64YtxmjkYwp6l4yGPPoLVx+DhYH6rhuM6gsSSSERGU+ioicR+mqwbE5wCYeybT7pEQOMD0I7oxfn0xaTXxwcnNMnpseg0oPp4kdf+YQYzFj4+bempNMgEdx78avjPsrf/QoltaPi5zN8yD5ywKfOrfMK1fu0vOqWKuxNsGOfDZxsmhCuOp/gUvkC4HBQwvJfmdId5hQDsGkMSZNEGgEJvt/BjhbjTVDFJqo4BEJ8LNEn8HZgAqpR9+bJ6KVVKwPfWaKHoEcumsjY+/mwB6j9pgA235Cm0xgwRPtkfWoyD2YfvxRHimfNolmZl9gM6TUAbs5e8qBaCP8IQMzmWRSmfyFn6av3fusHRdp5O3xSY+sWXgU6/LBq2vEbM/ZTxxu/zHA68K1qKtwsXGfpL2HTRJarS5b2032Gwn9dp+pakipWqegYrr9bZK4h49x8tpBgOn2UDLl5MI8QnnUl1fY39jn/u4Ote0GWEPTxMytLON7BYbNFl6tTFQq4kdlyrPTLC1OUa94bG/sEvcTGp0mwzhhaqpGyVfgG+Jej1D6VEPJY2uzyMGAQSBYPHECG5a59vb7JFEVWV5m+fFTCCQHwrK91eSdqzewyvJr3/g6K3N11m/dobF5i/pKHUWBluhiKlOUltY4eXwN8/579KTixeeepWYF3e1t+q02OgrZWL9NIDSLs4t4pxYZaJ8wKhJLwZXd/4e9Nw+y5Mjv+z6ZWce7X993T899YGaAAbC4F3uTi+VyKUoUGSZlO0xKZFi2SDscpijJYWvDlCMU4Qg7HOE/7JBIKkSZpCJoM8gll7tYHAtgcB8DDOa+p7tn+u7Xr99dVZnpP6rqvdcAuAS1XAmw+zfR87rfUVWvKjMr8/f9fb/fOzzy+GPcP7ZKuVTi9rWrqKBFffkqk26G9eY22TDC2VjjvvII4tCjLK42cUfHyQwP4TUCpOPw6qtnKY7NMTQxztRQga8+eS9rG1Xeu77OwNISs3NNBma38SZbZIam0f4AkVVo4cYi4SlImDSiuB19uA3FPSO+b6VNTJq4SMP09a105pLMRBBYDA5CKqSnsMrF8fPITAaNImrV0GEHEQWJd1vS3z5wCP23gU9LxMNH7x4WF0D07jta6x0gftrveiVNCfhrE3CRGDTExgUysRef6RbtiMSPGogBXRuhMopsLsf9Dz+IXyoTWAs6ZqM5nsc/+if/mO9///v8wb/5XTY2NvA9n83NTUZGRnBdl8nJSRYXFwFwlEOhUEBKSRRGDAwMEEZQyGewYQZlIoTR3F64y1e/+uO8fPp7nLznfi5dusyjDzyOkpL5+XkO3nMoVvBwHDzf48iRI1y5coVKZZsoCnCygtLQMJtNw8pGk6mcQ9HLk8vkaEcdLDErUCqfXGmcVnMbR2pG2CTsCEw4wOr6FtnhQTwrkI0ORBGNapXQ2cLL5Vmt1tHSIZ8tICVcvXaZXC5LLleglMviKkkum0Uj8P0c6+vrXLp+hyc++wRvvPwC+fI49516mGxGYRHM7NlLaWCIm1evsXBrHikMOpEdTTpFXPBjbFdFpFdAJrr3uJTtn7YD0zcu264f6c77dOqDKPvG8zT6PXR7BYZ9rydrlP4Csf45XFq4lQLh6d0gnb8pJRPpXtsFOM1fcs/fDQDL2Ngky/MO588u4GWLSOocOHiAp//sdeS2Zt/4KDN7DrDSXuGzT+7h7s0N3jl3g6/9+CGqTo21M99iJLvMyjNDbE/dQ3H/53n66Tf5+s98jcenXNZWtrl9pcbWCizcDsk4eYpygHuPjfHqK2c48KVD/Nb/ucx/9sWv4G/c5vqdBr/2M1/kniMOb7x6ns9//QGeNh7X6pI9cweodxoUhyWtNYfVecH+fQf4nX91hocf20c44HH3xhY5YWnXc2yuVRgqQblU5NzZdZYXKtQ7DY5+ZoyvfOk+3GYIMiRyXTara4wPDqM7DTZqdxgo7cURZXS9gzURSuXQ7YBWs05mpICyCiEV5cEst+5WGJ/8BgxOk/WyUNxPMxDksw5at3EdQ2ACVtZucHPlDAMTJaYn70FVJK1Nje/7dNpNSioCoXF9F6ND7i7fYtYb44nP/hjS5jl/4zzvtc7xvcvfY+CU4uHyKI31dYRskLcddGcbjUSaBkzOUHz0ELm1GernbqOWNMWxOtXNTWpXrzEwsxe7Xmfr9auAZKgwy9aNq+RP7SXwszS3N1FNjQwVjnYJwxa5sUGsFwONjnAQKl4fWER8PnYB/d3Yjd3YjU9k7AKLu7Ebu7Eb/4HDWINKTQX6nosig1AaR0pkTIhIgDWDiQwIFS9ubSwTpITAUSphLaasFQWSnkRokiATScWwlAbXVbEfihGxHIsCiL2FlJDddJok5sml4J216aIfeolqi+O4ONLBkQIpI6QVBFjaQQdrDY7rIKRHGMVSMN3Mmugu5ROgkW7yL008pEycD7JOsDFwlkpv7Uws7PTXEhpcIRkdHObozAH2z+zj4OwRisU8LhYjI4TvkPU8Wq0K5eIAQkKnWSNfLNLSHRxXYkKNo9xuLl8IiyvduPrURCAMrpNKGiaKaRaEjcgKHyfxZdw3vYevf/mr/M//x/9CwfeRGmr1Ti/51tcutBWktkvGWoRMEjRp4xBJdbcNu5+xFoyOuRspU9EY3QVv0zeZmKqYgEFxclXKjwZdhO0BNWlCSEnVg7VEylrogcLGisRoKt2i+GQnZhIQuLeO3Qna9PtKdb/2jqSw2JE0ThmAvWSW3YFUxTm0nRvqtuO+fVpjY9rEB0/dB/6OJcXiNiQ/8gPpUfbkUW3ydz9bp/s+qzk8XuTU/nFOLyukUug0SW4swqou8CVE7LElRQziRxFI6RBIwYUrN8mf2Ec2FyczAwuOlYDCABqFRhBB99HImGNsLVglscIkyeue/FnKivm/n71Iwdb5mR97mIJnsCZAkjBlknObAowfP5IzI/oBwjSpnb7jB29vJ1vQdreaJtPT6536nKbXPc3Zd4ExegzLbi7f/mAA+SN9IxNQo/9zn4akTT/Q/2EQdSca3p9s7n/uLwtrLToMkGELx3MJI1i8swayQGWzytZ6i5NPfBZjAuqNOkM27F4rx/fQAkrFHHNjI9QbdQrFDIWhEdZuLnPz2jyunmWzWSVbHqIw7CGaHfTdBpVqlfL4KJlynsGxDHl3jqmxMRZurrPVbLJdq9I2ARnH0vKyVLfq+DrAsw5uGGKH8kyfupeNjQ4XnnkTFTbx9hyhIQa43RHcXrjG5mqFi2ev8bM/97Pce3yafLhF7fYKb3z7aWYmx3njzgLrVcPb89f55X/wX7FZr/O9736XrCO5fuMGY489TLPZpNOpMz09xeShvRRny5TCkMZqndvbNU6/8BrD5UHy5QG2wg7VVsiNzSZjqsyFlSZPPHAf89cus/HKCzzy5OcYGh7Cmc9Tihwu3ryOmTzImbOXGSplqK1scGjvFIIyb7x+hdHsJZqfOcbxB45QHKuRvXGDhpnklee/z0P3bzFUa5Dd08FOHUF5uViu1MpE4rZ3v/qLIHjbx2DsFmcYi5A9iTYrIBQukthbOi6GMEgRIytGSGwsNYGRWTJlF5OpE7bq2MYyUSfotc9um0s2/inogx+MlNVljcVJq6pSz+e+uVrKULSJLH46FutIx37ZSSGPMTYufiKW9U/ZZNYmnzMJeGVj1YPxiTE+/4WH2G60GJ+eREuHUBukDeI5cDxx5MnPf5656Sn+9b/+XS5evIjneTSbTbK+z9Wr1ygWC+RyOZbXVikVS0gpqVar+L5HuTwINmJjbQUTNCkXsgwOjvHC8y8zMjLEgf2H+PNnn+Xn/9bPMzwywubmZsKoi724hRDcf//9fP+F71O9s8Ha2iqjuRKHjt5D++4lrixWyOxxKOVGaBqPSEDGRgjlYLQl1C64ZQ4dGOXheyYZHJkgW8ji6w0yg3Ms37mFEU10EIHrEXYqVOvbrFW2sY5PPl/AWsutWzcIw5A9e/YQdNo0a1WKhTJBGOJ6HvXtGpuVTY5nsqwv3+FP/uwZ3jxzgV/6xf+EfMYBIygVBzhx4gSTYyOcO/ce7ZrtFvSl6gjpNY8jYaianuxtv99mLJUqu39HydzXGrrrDZN4NysVK2L0CnnSe3BSFiITv3bigshuzU6X1a+7+xFJcWAURjE7OLkf9q8x6B6rAylLXsRz6k/D/fI/bMRA7qFDk7z58itk83nKg4LBgSnee3sZL3OMh5/IIDpVWs0GI/uPcW6zzZFTp8iP3uXcS2c4nL/BPYevMFwA39nGnQn50xdXeezR/5i3XrvK7NEc4xNlZqenGchb1isbzO6fxvcVZ15fYt/YHMfuKTC6fwK/nEOFkp/47D62K0vcvjDK9rblzlKbjm1THCyCVybvO6yvL1NQA1x4t8aNWxvUt4d49jvrPP7ENNNHJdevLLGx2ibvK8JmRMbPc+Dgfo7c53F3sUqtWqEsD1I5d4Pi6ADOHpf9h+6lUw+gvc323Uv4QpA1ZTyviBEtImIp02K5hFIuxWweYaEZVDEoQjWN9CWVsAYNh2I5G4+TQuNmJcr42EZA0Kxz7eoqxXCWUXeMsbzH4lKL4eGDRDJHZCVhFOFJhS8zDI3PIkUOicvE3B5+99/+FrkxjyBsU69GlCZn0cE29eo6/sAUfmmY+laEykjyBwpsbS9TfGAwXjuuFZDXNxkcLOJJB+l6hOMD+CcP0b65TNbdJZB5/AAAIABJREFUTzheZOSJI3QaFYLVbUzGI/A9fCUwkcbxHIwAZST9WYHU0mQ3dmM3dmM3PnmhvvnNb37zP/RB7MZu7MZu/H812u022Wz2B77n9Ll/G4NOCUgURoZ2aIl0vMiIhEG4CmEtYRgRBib2DpMxuzDSpjvp9lyL57o4KoNCoSODExiINNLGbCCtI6yNGY8x0AWOUBhp8ZXFsRGu1AgRYr02ylVoA0Fk6EQhoLreJWEY0gnjZJoUEke6SASeknieSlh70OqENINOknByuuBhaBPfFWIPSGktECeeMCBxUNYgTHyc0sSSgUakIEEvUSxlGANsiX+iFAKjJNa6kHjyCBEQySwZTzAzPMhnjt7P4/d9kUxRYIMQv5zF9yTZrIvrxMlCTzo4nqTd6eC6HiBRwkE4CegpY66CkCDd+HepYq9JJT2ESEHP+PwrBR4G5cYeTcpzabaaNKrbtOst1taWaUUNMDHz1BiLkIr4W8UgojQGYWIvRmFjzzQLccLNWmwUe9/YyGK1RmJi3zkdYXUIxmBx46QbdMFGZT3SJJBUMfiMI3BchRQgrIlleEnPf5pcMSjhJkBcClo74EiUo5L8gsBYkorzhM2I4B/9yq/90H3o48ZfZVvnv/Xb3d+FEB/6sV0vwf6VriDGU3cugA19HlQpqxOBQMYgrU18K5P2LPv2Q/8eRF+yu6/aPj6TH2aX9sRWE+A/XaD3oaEpGP9RW9jB0JQOnhHMzezhD8/O4zsuIrBIYYlEiFQCKyVGpLweHfMQZSLDKywTRYec71KpdxidmmQgq8n4BVw3h1A+kRDUwyZRbYuoUUUHAcoYCkpzdGoQLVMZQlBGoByLFEWM1QgrePraCs/c2obaFp974CiOCJFGfSgZ0QVR+85vTPY2ScsWiYep3fGJlMXaey79v1dYEeN1/awHuu/4MCOw1xZs8hlDD1yM92m616ufjyrT6ykEQihsF6TYCSLuSH7ahI2XtFtLPK7GTIwYMHnyF36VHxR/nf3x32WbnbC9syiCRCq7ryumFrBWgEq9d5OIpaXlDmA57WtSaELh4WDwGyuI7SW8jM/6fI2N1S0GRodZWW8R6YgHHn0IGW2jdEh5YgZZ8mNAvRMgjUb5Ls+dvkZLa7ywznCpQKHok7EadMB2tYbTAqUDCsUCjfomkQ7Iuh6iDUGtieNJCtNDZAY0k2XBvtkis5NlOo2ApWoLERg2rcHxS2wXXY5/7cuEWzXOPPcWbyxtM7n/Xm7JDnNHD5KzLtcuzXO73eJ//Wf/hEm9zj7VorN8k6vvXWJ632FuV9q88u5ZQtvk0H3Hufj629y+cIVOtUpRC75waA+agOZWhZ//mZ9l76l7kM0OJlPk/IUFvv3nz3N1YZ6bNzaQ5SGeffsd2m6WSGY5emCKlVsLXLp1gRdef47OSpV77/8c+ekDbBsFQnH1+kXuOTpLPpIcmpzl4soaaw3LwOAkS2vr1EzE7c11OjeWWTx3iaaJuP/hR2mbGgxMcOb0ZTK+y0i2gW1s4/oRJu/Qlg5W+EAbRIiLxdOKSMaOh8JKtFBo6QIdIulicJEGMiZES5Xc5yEtAIsLrVJmXvyMtPGYns6rhLVoBUI5OJ6PcH2slyNoNpE6wDERFjfuicIQe0J7CKuTW2ZvBMrPnfhr60MfNz7uNp/73rNIbFzUlrDPjY7BQmx3RI3nPzKWi7cmmdeJ2J85lnq3pIBkPGdKZj0mKc4SEmklWoVxIZx1kBI++4VHee/idU6eehDP8xHGIpL9d4eF5DjKo6N88YtfZGFhkcrGJmiDm/GJwg5KwebqEsMjI1Q2NwiDDnNze6hUNmnUtlleukt5aIih0XFq7ZB/9S//N1584XvcunmLn/7pn+CP/uhpHnjgfryMx1atQXlwFNeLC+2sgXKxzOVLl9mubXL96nW+9ORjDGYcvvvd75EfGuDchQXuO3E/5ayLwMXKEK0lOlK4ZBjIljg4N8Ls/jGyAy4TBw4zfvgJHvvZf8zwocc5/cZ5ZsaK5Owqbgeqi5dpOx5vnr3L3NQEW7UqC4t3yDkZ7j1wjIP7xzFG0WhrhKMYGR3g5s0bnLt4lc9/6Su8+cKf4SpJrVbjX/zO73DyoYfIDQ/QCgNc12FoYIDp6RmaW1U6zWasrKJ13J5lLBssEyDZGHrVMMm1kImihZAysUZI5q/EgGBs5yC64GKs1GJI1Uj6i2JSYL7HZuzJe0spu+zXfqsESKRQpeiCh+k2tdY72I+pZKuUImHPxkD3yRPH/lr60MeJH0Uf/1GHtXDl8m3CQDM0NEJtu8PNK5bl9SqhbhM1LTevb7J37wTFcgEjDJW7TWprIZ2Fa4xyBrN6k7uLWyzMr3HvI7Ngh1jZGsMdKlAcylAo5gh1ls3qFtNjBcbmipx59y5Ld+tMzeXZO1NAtbOUxiQGw7G5MguLDZ7+zjlOfuYEV282MSbCdwvMjnusL23xwKP7yZYkK6t13nmtzsREHhUZihlLgwq67pLL5Nha3yZf0GTzDZTrcOKRMqcemGBsjyAfuQTXVwm2WmQmyhjXRdgCbrvFnUvPkvFc8mKGqKVQWQEZB5lxcHxFJ+zEYLeOWFi7yd49h4kCBUgQWZSfI5fN4bkOWnRQrk/QFCAC6q1NBBlK+UH2Tx5gbHCIbDZLbvBRrDtBtjiOIotLBiVdtIpZwjIKWW0s8YfP/QGRqHEgqzlWhtBs4eWGMconIo9RBbzsYfziBDbj0jYRudIALd3BncyTmRxFRB1aQZ12BIENUAMOGSnBU5jWNpmHZlAjBdxSAb9UwM1nUHkPK0UM4oukeEQIrIhtOKz44cH8T2Mf2o3d2I3d+DTELrC4G7uxG7vxI4yPM4l95cLv47oJ+9BAEES0OxFSCJRUuI4TSwpFmqATEgQRRoPjxHJQ1hCDcEKSdR0yvo8jHSQiZjYmbEUpnZhlpDWhiUFBa0UCdMTbc2QsTyqEjeU0pQEkOjRobeJ9m9QbKK5Q11phrcBVHkrG/geuK3HcGHDqBAFhJyLUFsfxsUaAiYEym7DtpCUG55Ikd5yISJkmfSy3ZFFhhO16y/UkInXC/EmSe4BSLtbEgJZJ/rnKIe/mue/Ig3zhsS8xPT6FUhFSW7IFl2LOx1UKHQS4joOOIjzfRSlF0AlwlINSEumorldMWn0tHZUcpugmBtNjj+WTeokua0ycXJOScrHE3Nwc5y5e4Mr8Tdo9GhTCChwRswGtSM6J6bFwRMJWsqnUqY6IoohIa6zRMTiZ+O3FTFgdJ0WSa5WSHbEgrdMDvUQMAuKkx91b0BlrugyqlCGqRPJZGSeBpJKg4sRSyhQTCTAmZJz0EULwG7/87w/I+GGAxTh2SoSmwKIQKThBF9wQO34SAOlDgOFHgIiJv9bO/dLbaP+f6Wc/ii2XnGtLkpCVosuK69/QRy7Uk7f0vyaEBgKUI3j2tcuYyILrYYzFS/xRMbG3IolPlpAKKQWhjgG7Qddy4shBFhYXyeQKDA4OkPE9vEwOpEdgBK12m3a9Rdiso8MQawy+sBycGUMjscRMWKwkxMWwiTAOz6+3+d4rF9loBkw6EZ9/4AjCdhI4vi8h8RfkJXoswh1QYfoq6XVOH/8iwmNPtvnDwOKH9/cRr3fZgzveTQ+4TPtd+iax8/M7vktf5+59KhaWEj1g0SabssDn/s4nG1gMwjbQO3MxEzX24k3qF+LX+/roznb84QbQ7XvWYoWDMiGisYaor4Hrs3B1hTCS5Mtlrl+5wfiYz/GT+/FtE19FsaJALm5nNmojbQcn6/PK6/NEwmNrY42sdBgZHcMGhkarw93VCvVaRKBDpBUUiwWkkLFnaaNBq1ZFKXAcyBbzZEdG8fMFNjY2GS4MUVlaYnR8lBGZYyUvOHTfSbavbnLhzcss1kO+8PW/jZN38EPLhffO892XX2EjCPlv/ou/j6pvEq3fZf7yZXSoiESRF967xLXKNvc/+STHTp1iupjj+NwMec+Q8yx7RocZnhjmxKMPsH/vHIvXb9BqtXjjrfO8c+4Sly9c5ejhY6hMFuX4NGWEOzxAM9RE2x1O3ncvG2tNLl67wVNP/RTbqx2utjeYvvc4baX4f/74T9i3/zBTwxlGyoOcOfMaB/IlTt1/ijsrCwRRG2sdchmf/WNT5HyPRqNG1G4zdXiMgnLo+IL67TWuL65Rnb+FiCDn52JPKyyhLGJkBi0crIRIOHFRBwaHAIcAVytca1DEknFammQ+8RFFAcljel9D9GYrNgG2rY39BoUUSOXguh5KgrEQGZswltNiHYFMK4SSbaTxSQYWn336ud58oFvopXa8p78QJj2X6ZyiB9yQ/E23QCn2U+y/P8aPrvSwVuN6Ei/n8NCjj5PNZBJAytD10ftAWBvfmx5/7DFarRYb6xssrSyRyfg0GnXGx8eobteYnpkhDELW19fxPJfBwUGGhoao1+sIIdje3mZifJRvfOMbPPXUVwF4/cz7GGN44MEHuXLpKhnPo1Qu9t3jJbl8jvffP8v1mzc4euQoM3NzvPrG20yO7ufCufcZLGcZGisR0CaMFJEB6/h4xTIyV2RzQ1LdiNhYgfWKjztwiMlDhxgcGubQ4UNcuXSe69evsdkwEDaQrs+LZ5Y5efIkL54+jdGWIwePcOjAATbW7zI6NsXy2gZTM7PcuXuHuX17ePOdN/nc5z7H8t0brKxtUanWOXjoME9/58+RSGYnpshmsgllXjK9ZxaLodFsYHQUl7yk8qc2ZqCm4GBPTSS5J8tYNj+9t/Uz9lOmaloYYrTZAUCC6PNr7PkPS6m6rMOed2L/vCfdfyLVnjIkkzZjjMVxnOR9qZQv9JX74Ki4WPHE8aM/sG/8/x1YNFhGx4osLl1lfHyQl74/z8YWFItjrC7dJePnaLQ73L1bpVrZQugsy6sVrl1eYcbRFKKXqDUCLt5t0Niq02k3Gdk3wxsXWrSzExw/NUzGz7C8to7y8gxP5zn35ibvv3eHv/G3T+CJJiOTOaQYIIxCRkYzvPfOEmu1PAoHlRvgrbMLDA/M4BoYGM5x7tZN8oU8eWUYGJvgvbPXsKLJfacOUBh2OHDU59qVFoM5j4gqP/ufHmH/4SJ//tyfcPzhOYaHPbwgwvNcGrUqIgzJjw7TyQmsACdqUfTrcKtC64Im649iRn0CXyBQoDVSCzzlcXvxOiIrcKWDE2UR0pIr+HjKx8lmQFkcHfu1ojWeynBw70lybpFWvcXZN89y/Nh9dHQBJzeK6xURqoSNfKK2RriwXFmi1WmwVd9go77Ec2+8zvkbF7BbDX7qswdRzSqBLWDdKVR+nEx+CBNZlFNEeCUyQ2XkYAbcCOF4qIEMpuhgXIn1oXR8BtXsIDo69mttaeREEW+kCDkH5UuU66A8N7Zp6a5Beyz2/nvAX9XeoT8+jX1oN3ZjN3bj0xC7wOJu7MZu7MaPMD4WY/H938N140WsMdDpBISBSYDDuDLXaIPVliCICAONNeA4bgzsRRprLJ7nknMcXKmQVqIQRJ3EAy2ptFXKwVhDOwgIwwCkTLM4seQUFmENVsa+eBqN0SSAokVHUWqjgrXx8epIoYSD72WQIq5O9nwJQhOFAWGoiSILViWMRoVIxBkFAh0GiVeiiZU4rUlAt2QRn+r99WXzbQqS9AEGsVdbCuMk4IxNZRJN7NuDwIsihvNTPHLysxyY3ke56CF1h8rGBtPTQ7giZvZpHYMa2UyGTqfdTTZEYYDnOUjHSZIlKUuNLsgYsxYTSbWUDSNlN/MtpUQHHYxux9sJ4+ruW4u3ef3dMwQJYiwSwNiTLsrG5vXYWJotlp+0XZlLY03sn2hi4DAGaA3Gxp5BacIkTqIIhHS6mEO6iJM43QWcUiqWjJK9xV0aOxhRMpXGlb1EaPp9VZw0SnC15LX4IU22/cO/9w9+6D70ceOHBRa7slp9CdHuXykQ9xH4VRdgFCJhfPa2k/4uxUeDjzvirwIsklybVNovPbS+Y+z/bjt30wOX01AYjNJ4aNZWWyxubNByMkRC4BqD67mYKCSpqY7HraTvaRtL4Y74lonBEsVCgfNXrjO9dx8DRR/lZUC6REbQaUd06vWEsdjBhgE5ZTk0PYKwMfNWWYtA49g2gSrwwtI2r7xxkdmpKe5sNTkykufBw5NggjixT495QJJ4/ijQVvQ11J3AYv8FSMelv+DypHKnHwIWe23I2g+zQ+3OjezYsxA939gU3O7Dt2Pu1AdkVvs3anduvMeeFD1gMf3qn3TG4geBxW4BRPqssDvOgQR2ALIf0bf6gUVtwTER1FaQ7QrG8VlbqBBpSbMTcPniNfbNDXPPkT2oqAlBm1azhlPIINwMQgFSIzMeb751k822YWlplYFSGRxFvd5kuxWytFZBiiyNZov1zS10pClmsqANNmzTbtaR1tJu1nEEGD+DEBbPkeRcB4Wm4GdhqMihe09gVzb5w9//NuU9Bxk7cID6coVrqzdp3FzC+D5zDz/A1378JxhzNdH6LWR9nbDRYWW9yZtX5jl75w5/85d+kUyhwIvPPIPdXMVp12jVV5icHOb40SPI0QFmDs6wubBIVG1wd22TF157j2Zo8LwMm1sVBoYHePvONX7uK1/h3rkZhobynPzMCcqDgmIxy+zsKPmsgzRw4skn8bMFvvfdZ3n95be5fXOFL3zpMyzfuMmBQ1O4zRq15jYDgwWMtWSKI0xPTuIql1q9Qb1WZXp0lMHRPAP7Jwk2tthsdmhXDJXlFVZuL1PbqFLIuJRLDpFXxOAm7SQC3B5ALSyxIr2HJAYWjYBISqTpAYfddtZrPb2CGcRHjAsxG8sIgZESK12U66L8DMbxEDok1BHWkig2xMeRjh4iIePm936SgcVn418sfZKTO5O/QtK7F6XRBf+TAi1ruvKVKXCUzgPju1zMNNOaWOFCGLJFj0eeeIjy4Ggyx+l56vbdebs/Ij1OITh16j7m9u5lu1ZjfX0t9hp3FJlsjiAMk7mcZWpqiuXlFYSQXfDJWssrr7zMuXPnefmVl6lUKoxOjfG9Z5/la099netXrtKsbjO7d08yB4rbSWmgzMbaGpuVCptbVR574knOnr+ExWezsk6plOPC5Ussr1cYKsSFN7liHjdfoBHC/MIV7l69ysrtRVY2qxRnp5g78QBaOBQHhiiVh/kXv/1/cWl+k7mxIlJYzi1ENNsdlpeWKeTzTI1PkM9l0Tpg8c4ShdIgmWyGO0sLZPNZXnrpJUZHR5BOxLWb82S8PEGrTcHPcOn8ZdZXV/Fcn+HxCaxUWGkYnRhloFzCRAGdRh0teu0glR7twu6Crv+ixSY+jL22IRObAKDLVIyZ5t3emgDXNgEW1Y7r3g9A9EuXp20rnaunUrrxa3377/NeFSL2tKd7j5U75kbHd4HFHxjaaO4sLrAwv8jzz75KLjPG7Vvr1OohM3smyBYMhw6OMVQaplxyKQ/m8PIwOZuDYIn9ExGV25eZLboM5zTZoQyitJ+t4AjTh6foaEu7nWFrq04hn+H2rWWKuRK11ipHTkzSaYW4vo9yMmzU7nLw8AhR6ONnQtY2JRdvVchkcxSdOhuVkIlRnxfPVJm/us3eo4Oce3+Z0uAsg6Mem9UNZmZgarTE+fOL3Ht0lHtOZTl8fADXjfjSUw8zOj2Ioyy2Y2htNynlB3BxCesVVL4Ur3vbbXQzQ1jVSDWOzvlkx/J4llgJxzEI5WKNJpd1GZuZQklFpAEZkSvnkEQoReI3EBJ0AmRyD3GkwnNcZqcPcHD/IUykUSqD6+UJGiC0pN3SWBS5Qo6B8giFzCDF/ADDI+N4+QJXby/SXN7mM3vLlPwWmcEj+MX9OJlxIusihEtowPFLWOHGjH6piCSovIc3WkIWM+TGykhXEVXqEBqMETSbLVTRxZ8oY9x4zibiQeFjt6tdYHE3dmM3duOTFbvA4m7sxm7sxo8wPs4k9qX3fw+BQghFGIYEQYA2Ekc6ICQqARZNZAgDTRSaBACKF7sxYGFxXZesVLhKgQETGXQYEVodJ3WUwoq4+jaIItqdTlINnPgHSYmTJE6UkmhrCXWE0RYdWbSJpVgt8Xt1FLMLTeSQzWa7rEswKEejdUAYhkTaoCOBI1w85eK5XiJvFcsmGR0lvxt04vNnte6y9WLG1QernGPARMgEbLRgieIklBAxa0oQy4QaE28zsvhOhtnyMD/3jf+ILz/2RSYHi3iyxfb6GtvbVaYnihCFdFpNOp0WnuthtcVqS6fTJpfNIAV4ngNSJDKfiYyg0UhHonUUn4ckSQYxKw0pY0YMsaeQ0AE2bKIcD08qXCWZmp1mcfku12/dwuoIR6q4UlUohIVIxkxHow1Ym0iKihiMTaBToCuhmjI4HdcllWeMK/oToCPRDExZbQqnB4CJhHXo9ADR+DxbjNUxy0L2QDCLSIDFGKGQSnZBxy6boysV2QNFfuMTDiyKHUmmviSU7f3dRRbpA1BJgcadgprdBGcKOKePxPKbcucGdvx0gS/RJ4opBOl176/ytdiu1FjfBney95LD+SDIteP4k0dpFVqApw3jk9O8c/EG28LS1hpXKQq5LFEYIG3M3jVWxpKb1mKFQhvDoAtTgwWKhTza8bizus7Rw/tx/QxWxF52rVaAaW0TbG+iwzZRp03BVxyaGkIJgTQaYSKktEgEby17vHz2HX7p8w9z+84qNyp17p8d4p7pASQaK9wYpBc9xp/cwXpIT4PoFTHEFz6hg384bELx+0hfxRRg/sBZtcTym2nxQ5dI2AUR4mSlsd0r2QMobR9bwtrutrvgpf3oY0lz693v1gcsdncv6LZhIQRP/sK/v/7477LNMIqBxf5zGTNPkjeIHhAhSNrfR8ieflCWViQnQgiF0h2or+IGVYzrsbXSZHV9i616gytXbjE+PsjRfVN06g1sJPEA4fs4uQHwfISjMNKh2mzz6jvnOX/pBnMHDjAyMUyuWERkPTpaU9+u0W6HjI5McOvmLSrrG+QyWQZnx3Acj6gV0tqsEVabsZpAu0nUaZDJ+wzmCvjjwww+fBxzZZG1i+fY8/gTFCen+NYf/AEmahEJl+nxKcpH9jJ9bD/j2rJ++132DmfJiYjKdp3bq9usCsNP/52fZ3C4zMKF8+wtFci6LmuL8/zYU19m9uA+3EwWb26Yselxwtt3yGdKnF/fROTznHrgFDNzU2SLHtXKMp85coxiUOfBhw5w+OgoBwd88iNZRgfL7J0aY6SYo95sUKlEiMjwe7/7+1SbIYGbozCUh06HkyePUtxbZnxshMr8PLVqjc0IVu4uo0olFlbXGB0dBWtohxA2mkwdmqG1soFXKrLWcAlCh9s3brC6fIvBAYfB0SKusLi2gy/aYGVcSKUcAuERqAxaxHLmMcrogPXi3rpzyOz2nX5gMRZITd8huiBEzGBMvBdRoBTS9ZGZHJ4jsVIRhjoBR5LCn3S8T9px7hMNLD5PPBrZ/hOTAHEJs6yvz/XufT0Vh3gAMl1gNmW3dQufuvfh+DlHCVwXHnr0M8we2IuUPjr1YewCS8ljqm6RCkinDDVgfHKSe06cZHFhkc2NTRYWFhgdHSOKInL5HPV6nY2NDcrlAarVKgODg2xtbTE0NMTw6Chr6+s06g1K5QHuPXmY115/E60lf+Mnv8HZd97B9X1GRoZRUsa+Ya7L6Ogw77z9DmtrazSaTR588EHeee9lBodLbG5s8/pbF7lxq8rWnWsUcw57p0fptNoI4WKidWSzzvrCIpVahT1H55g++iiRgcgIiuUR1isdXnzrPBt3rjI5Nc35200uXb2KsJDzM4yPj1Ao5cllsywtrzE0PMpWYxs/5/LHf/otqttVThw/TqtdY37+LjNTsyzcvIUSFk/5LC0tsb6xzsLSEgcOHUF5sSVDKV9gYnwU11GsVTbjfmK7pYi9x76hVypFWlCVKmsgEjlEbNeHuzcX6bWN1HczBQgBtI6lw/vlr3tt0fS1jRgkjOVW5Y52089iFAKiSCf30p7fI8SSqLtSqD8oLNZqTp9+md/8H3+T6zdu0Wq10JGP55UolHNsVFZobnaobmwzPJpndFIxNCZ5/Y1XePOdV5kcnuDJh8YossbgWIk9Dz7MmatlNjoH2X/8AHuPjVMcUoyP5mhsNRGhYnXlMoMTgrn9c2ysBNTrdZyMSyAqjE+Ocf7sMkp5XDu3Tp4ajx7MkWvdxXU9onaLu3e2eff9CrmBMs//2TzzdyNW1lqcOrGP6dEIzzZwM20euG+UA8d8PN9BizahauAXswgh0a0QjKS5vkW4UWd9eZvi9AhWt3BaAlv3ye87QHb/fsyQomnruH4G5Su0MoSAUg6OFCi/QKADiuUiwjWsVddZvHWVseEpoo6kVq0RhQKlfHQEvp/B97IoWQRriYIQrIMrJEF9HhGtoyQ0OwLfy6M7lvZ2Bx1YBspDZP0cn334KR44cj97BzxcvYRTHqJak/j5SUKbwQoHKUq43iCGmL3ruB5O1kVkHHAFIudifYXQlmC7gW1HeFpgQ42bd3FHi+hMvIaWqXrSx4xdYHE3dmM3duOTFbvA4m7sxm7sxo8wPs4k9sX3/g3gYK0kDCMiHWC1iiU3pUJYQRRqhIkTJHFyxEFKJ/amkRKBwVESz3WRSmEMREYTRhqjYu8QqRyMtXTCgEgbOkGHThjGByEkriNxpOz6okQWOkEbY0BISRRG8YJagFQSo2NukiMcCvlMQn7UCDSGkEgHRGGI0QJrFXk3h+f6MXvOWkwU9WQ7oxhUjJPvUSKFqhPfnTS91gMCZB8gQ8LeAx2DVmlhNBBpgxIgtcG2NCP5Ef7bv/urfPGRR5kYzJJ3WgSNTbY3qjiuQ87t4DnxecVYOu0gTvNZcJ0YoCgVc7Efj5/FcVRfgh+U4ySyqD3JpxQgoC9pYYVA2Q4ETbRUKBOgMOQzPg/efz9n3nqTtdU1nFSuVEoiiC3SUmQZkSD2AAAgAElEQVRQiMSvqCf9FS/kLcZGSWIk5oU6jpckbmK/OwDdD4wRJ14kqaZlIjEV0wy6OVVLkqSzqa9m7ztGqTyrIPHCiJP9qQ9ll2nZ2xIAv/H3PplSqOf+5LcSgDh9ppd4kmnCM/3+3Sp58aG1cSxuFPfaXqqYLlgr+t7XA6WS5/rafl9a9QOgYjeN3U1086GHnQf1QSCxJ0/3Uc+nACkgHKSx+FmHE8cPc+79S3Q6UcxaEAJFzCLRBox00DrCcSRWSCJtybmSPcN5Mq5gcHyc81eukMnmGRwZB8dBIwlCzfbmOmGnTqMTYqSL4/vkysNkyqN0yGAzRWpacaOR53//4+/wq59/gHLZ8EdvrrMdNPniyf3MlBRYjcVD0EsoCik/BCr1h01klLuMoe65+bDH4oe2kpx/mZ6vbkI1BQx77MDu+3uoXu/1HcfT/8Hec1LIhHlIt29/8LqloAT0AMnkDd3HdFyNx6VPAWMxSBiLff1ExgNTfL2sTVjWxKfV9r7fDwQVgVhG26LCFtTXcXQDqxR3b6xRrbapNAPmF1YpD+S55+AkYUeTyw6yvb6KUeAPjSN8H2timXHPMyzfXeXC5UWyQyOMjg8zMTVNYWiAgeEyutlga7NKJwjY3qqT9bJsbGxRQzNQHkWEku3NBtW1GqP5PCLSuFKxsb1Nfb1G9qGj2FbAtZdfY+LkYUaOnODiG2fZMzxGbSjD959/hy3d4Wf+7i9QkB2C65cYH8kgGk3mby5SDQRhvsRX/tZP8vwz3yWsbDBbyOC1m7St4ctPfpHnXnyJ4sQY5YlhfKvxspZAR9xarCALE8zdd4Ryocjv/O6/5KGH7+PRUyd45MnHuf3Oaxw7OI1jAjIbdRjcx9XLy7z4nZd59lvf58++8zIX7i7y509/m+2wRdNVLEUR58+e428+9XVOP/cMx7/wIIs3b/P4vSe5dPEi2aExSvkCb12/xvjcQTbW1phfXCDvDGKNZuPOPPfee5Tlxgo3llu4XpZGrU6rUaPTqLFnukTBs2wtX8ePtsm5Fp8AFx2zoa1FygikxAgXjMKxJN5/vTGyH+ToBxa7Cub9Um1dSjDJPSBmr1kpEcpFeRmUn0MoN5ap1zHrGxv7ScdFHXyigcWnv/00OmGMpXeXXj+zO6Uqe7R/Usn6dJTSJtrBVJNSxl7gfcURAoGrLIqII0cP8tDjjyHdTFftoj+sEd0Bt9Xu8E//6Tc5MDfH0OBQfDll7JKZ8bN89amncJTiwrn3sdbSaDRYXlpiaCj2J9PGcuL4ca5fv8HBgwdpNpvcvHWb8uAgnTBkYWGRLz56L9dvLvDuuUt87amfYGXpDpvrm+yZmwMpsDIeY8vFMvl8nisXz3Hmrdd45IF76YQVhoeHefH0m2ibpxX6QMBTX/0yb776Iqt3Vlm6s0mnXsIRo7zx1jWWNzocPfIgEweOERlNZCxS+Rw5epIXX32LKxfOst7SXLy8SGAsaM3+PbOAZmVthbNn3mdoZBw/l+PV118hMgFvnz2DqxT/8Nd/nddePc3M1BwXzl1iZnqa6vYmR44cJl/IUd2usbq6yvtn3+PU/Z+JbRCEQLmKodERJsYnWLyz2Gv7SiVzFJlc37RwJg5jDK7rJsxV+oA90S0E0lonMqcikSeNB3mlJFprtP6Al25aNBO3hq6HYq8diu5ctjunlWLHvqHnyahjo0hAEEURjuPsMhb/kgijgN/85j/j7NkzKGCrtsLE2DSPPvwIG5V1wiigIPZQKOSptZfIFNb4znf/gK21Gr/0y/8lV693uL20gl/eixw9zgvvCtY4xex9J7hx9yp+3iObz+LKAE828GTI0tK7jI7nmRybYX1xi/mFi2hg7/4ZOi3DwvWIrZblnjHNY8On+dL+eaqXTzPogO8aHj2k2fSOUlkNmBgbxs3V2di8xG/8+uNMTQhmpwocf2iWjGjg5wxCZolkhMwphPQIGi1EXBtLtlSiU6sRtWuY/Drby2s03t9Gr7Rxpoeg6OCXM2it8f0CIink1EagrUB6EpXJ0NFNWkGLxbvzbNUqHJibQ5k8nbogam3Qblfw/BztjoDE9sQTWfysRAkIGnVcu8HW4h/jhZdpdRpkinvAZnGkJOu7ZPNZlOsgQxgZmGRubJaRgRJRY4HIKZEr7cOIOTLZo2jGyHqTCKeMRSJkKncc/yCT2hwRM369XI6w1qR+Z5Ws4+GPFgnyClXwEy/cDxZBfnT8MDKo8OnsQ7uxG7uxG5+G2AUWd2M3dmM3foTxcaVQBQ4ChTGxr48k9vRL2RZG6zgzbSXWiEQKNQaLlJJIYZECHOViBUSJBGYYRiBjBpFKPG9SzxIhJVbHi2TlKDxH4bkejlQYKzAIwijqetJAnPjpJoRszJrM+j6OIxHSYGyAJSQIOxijk8W9g+tkyQoPJeLVhtGGVqtFpDWdICAINZEBEAijY4ahAdfxUI7zIYaRSKvZU1jPGmwCSCbIVgw4IkBHlLwMP/WVn+S//pVf49D4QYZLDnm/gdI1Glub6FCwtb3F5GiWymaF6lYVYwVBGKEcD6MtjiNxlEykTw3C9VAqllmM2Xup1JLpS2AbhFA7FkLWWkKt6VTXIWxhHQ9HhBBFYAwZ1+XB+06xsr5OdasaS9JKQRRzBeNzkCyulJRdEDaWPY1/sGkltwArcRPGotaaKAEWraC38ktSeymwKATdRWLqlWOTY7fYbgJP9L22o0C8C1b2M7RszLw1Zgd48kkFFs//6W/vANz6QaV+YPHDiWYb+wDZXnLrI5fBHwNY7LI2Purj/aBflwmSbrgPPBQf+P0jttcPRP1F+7CqjTRO/H1MwKDvM1keZHW1wlZTEwoYHiiCjROcoZU4SsRAv1SEUUTWd5kdzpL3LMr3GRgZ5szZaxw8chQ/myUyhkazRbXeZHV9nfVGh/VmxOLqGqfPL/Kdl9/lpXev8uxb53jt8gLfv3CVk0fvYWxkgFur2zx3dQkpLD923yFGMxGxV6yL+ABT4QdFl8WHQKZs5D4i4w5UsA94Fn3n1qaI346ICzF2QsU9VnHPF/GDx2O7u9pxLS3JeJD2yx8cH8lYTGR5U6am5dPgsdjig9C46L8Q9F2sHtLTG5Ohy1j6oGxePJBpVNRGtjZR4TbSc9haaVBtRNQCw/JqDeF2+Nwjx3Acl1Ar6pt3yOYF/sgY1lfoqIW0EXnZpiQy3LxRYWR6H2MT02QyRbxsFh11sM022YyiUW8ShYZOEBEEGiEd7txaYX5+me1mSLUT0Ww2iDRUt5q0q5rCqcM4KDbOX2HPif2oPffw7rl5bi9tcn1tk9OvnsOdmuV/+Of/E0uXz+FuLODKLTwnz1un38NEOV6/cIODDz/C1fPnaa5v4LY7zN+8yuyBGR57/CGe/85zjI/PsP/EEYYnyvgFl8baCqIa4pamqM3sZXh0mGvnLzE5Pcnxk0c5PruHu++e41B+kPlKldtOluUgz+tvnOVPvv08zUqL9eVNVluaxfUlpkeHePDEMZbuLNFua6yNaK1XOLV3jq3byzz42MNs1Na4/8QJ3n7xTYgEhT1zzC+tUfRyrK+uIDohSkmyjQ7De8aZPrKHISwzE6Osr1ZoNg3V9RalQoahAZdyIUI31xCNTUzlDqq+gqwsUIo28HBAOETSxQqLooMVO/0C+yWJ+4FFUEmTS+8LsSQ8WFRCepT97GIhCZWLcrJ4bgbPdTAYRNjBkhRQmfhzuX2fYGDxO8/0FbukcwWTgEip0kT8egwYJoNqykZM+2GqcCBS5pnAaPuB3g6ODJiYGOGzTz5BrjBAhIe1cZFc//gey2DHyhp/+q0/5Z233+HV0y/hui4Tk5M4npcck0sYBBw9eoRz75+j2WzgOg6FYjEp1IuLtCqVTTzP7SmLCEkUhnTaLVzP59jUAJXtFueu3uLu0jKnTp3kxtWbuJ7HyMRYPOeWAqNhz/Qk60sLbK/eYfHaJU6dfILFhWWaQcRmo4qWIdPHnuBX/v5/TtBq8uorZ7h1a4sL19e5eHeZM/O32Qo7PPrEo0xMHiCKQow1hEGE5/hIBE8/8z2WmgbTbKOlopjJMjM5wan77+WZF56hlB1gbm4/t+bnOXLPEV48/TyNdof9e/fxS7/4S7z96stcvXSNmZlZNqubeBmH1Y0VXM8j7HToNNtYY7l44Tqe6zMwMIDyPIyEnOexZ3YP7U6HdruD1hGgkjljOqeK50rpPCdlH5q+OWg610x9E1O2YK/QSxCGcf9XSiZrhV57UUp12YxGm+5rKUCRyqym94/0OHqMx77XZE/1I2U5nthlLP7AuHXzGv/9f/dNJidGKBTzbG6tcvPGFUaGM1y//gZLy1cwkcvy5vvcvvMOt26/zrHDx/jyV77O+lqdWi3HzMEv89K5Jjc2y+jBBwizc+TGJY98/gD5XJbrV+tE9RrTE4KgfZuDcwNsbWywcOsGm8vnWVtbYHx8L65T5vK5FQZyZeYX1mD1Cp+bu8bg5mmatxcIli9hzTKD7h2evjyGdEoUypInPzvOY6fmKGU6TEz6ZDISN6cwlTpK5DDJOjmTL9JuNBGhwVUu0pc0gzr5wTzVkRYvrb/Gt05/lyee/DJhVpIdzeNk+X/Ze/MgyY77zu+Tme+qq7uq+u7pmZ57BoMZ3CQAErwAXjpIkVxRlqUNr3fDsfaGfO06dsNh/+kNRzi0lENrh3bX0nrN1bmWKJGiKIqHSAogQNzHYDCYmZ6rZ/q+6653ZKb/eK+qugcQhfWSDjDcX0Sjp1/Vy3qVL/O9fL/v7/v9UV9YpRD6iEQQdrroZgcZgecHiECCB61ki7X1dcYqo8zOHMV3HbR2aWwuUl/9LoXgMsWcRxS5OG4RKwzoiDipo+MYutt0d15le+6PGRIL5Ioj+CNn0XEe5Sq0CemGbYJiCdfLoSwErkTgY2Ub4Xq4+WE6YRE/fxTlVpFODlDZ7U6niVmiN/9Ev9yJEBbrO0jhEHcjZCmHGfKIAkFuqIAU9BOI/zrc6Trx/xY/iXNoH/vYxz5+ErBPLO5jH/vYx48R72QR+4PXv4Sr0vqEEoESkJMKRzpYKzBWkhiBtGkKpEnSWoJKpYSbVCpVlcnUetKIlLhKjCbSCVINHt5TS02D1qQWm9JBWIHnuvgyIO8WcKSLEQYrEmKb1eUjfbDXmcVmSt55SKkIfIVUBms1iY6J45g4DvEcn7xXxMPDxcGRHkKmDyGxjumELTqxJow0UWLTbGNhUvI0Ux4GrouSXkqgWUgfYiRCmJSqsgnGxliTZEq6Xg2ULNBnYgIZ8KknPs0v/uznKSufal7gqQ6O6dKqb5N0Q5qtLr7yyOU8HD+HsZJ2KyTsdnCkxVcCKcH3HKwFpdx+/6cmoL3Ma51mNWcZmMbQD5RhDJi0hmUStYlaISQdXKlSa9EkhCRCWEOlVOHee85xcHQSpQU79Todm2ATnQXkbMZLZcRij0iErP9sRm4IQKJcHysE2loSrTOy4o4HuUx5aLJaU0algb5BkD77ZS3S2pQk3vW6RmLIiEghMCIjKoUkrQEHRmeqLyuQViCM4J/8/XenFeqFP/0tdhOKqV1pir6SMDvPaY1NOyCXdikJgT7J2LOKGygRswBZn/jbTVLufXjuq8roZc33grU9ZQu72a8B7iAW+5v7Hyn2btj1PiEHire9akiJYwzj5TwTk2NsbDZYaTSJXAcvATwPHSusjpC+i7SCjo7xPY+ZagHPkQjPZWysSrMTsbC0wuTMLNuNJq+8/Cpz12+ztdnEMRrRbUGoudXoMtRN+Oz7TqGCKtfX1nni7EFq7RpPPneZFxdq2CQk5/p86sHTFG0bgca1hsSW0DLCCo204Nos6SA7B706Zqk9cPoV91QDewtr17PX3KvyzKYmoqfchf7ZSs+DeWuDvcvpHecn+5S0/+0dikNIL5CI1LF1V6A2PY7dwXXbTwoYnPQ7vls/1iv44C+/u61Qu1FnML8yeboVIjthdsDAWtMneGWvlvAuW9SB2jf78rbXlkTGbWRrDRm10F6Jq3NLzN9YIewmJHGEqyI+8PApXMdBx9Ctr+LnfWQ+QAUuoEEbXE9R8jwCL892I2a4NIHWMXHUJmm3KAUFTNQl7nZx8x5+roBJoF5rEoYJW1t1rOOysrVNfbtDFGqWFre4ubTGQ5//EM2XrpCfPEBYynHrVsSXv/INnMooby6vsVML+aW/+3eIV+aZ9kNGihYlNSuXl6httLm93eaN5Q2qkzNcuXSJM1MHKBYUT3zmkyAVG9dv0tGK8YPTdOMaE0cmMNt1pCuIjOX8jRW8Q3cjdcxQfpgkTqitLrN5/Trt1VWSYoXive/hN//wazz9zadxC3lWt+pcvTmP8BxK1RLlYoVPPPEYBwp5hspDNNa2MUpSlhYVh4impRO1mZiqsrqyji/ytIWlGriUCgWE75OTDq3tLQpaMzU1io5CgsoIIxWPa6+9StSK2WokWLfA4q0lPDQHDlRx8mCUJa5vobcXMUuX8RbfxO5skwvABh5GeEjrY0WIlhJQuAIEOhuDErJ6zhJLJCRYl/TanDkoZPN0ML93EWkWDAoLKCVxPB/pBSgp0Km3ZXZXNeSPnPuRzaF3infa5rf+4lvZfQl610YlVX+epjX0eqThrsCzTO+J2ug+adMjG/uOFOhMRS6QWBypGRr2+fBHPszY1DRGesRGYE1CehFLk9csgiRTYV947XX+j3/5r/jg+x9jZmaW5194kStzcxw/fpx8IZ/uJdO17sFDh4g6EfPzt1lbWyeXy5HL5wijiNLQELVajVa7jcUS5HIoKcjn87RaLY5Xh+kWiyzeWmbp6jyH7j5ONSjy+oXXGZ+cpFQexiKI25pXXnqKSxdeI47Bzedp7LQxSKTnsrSygONZPvzEZzl19h5QeW7eWOD2/A1axlDrtlirbdHVMXedO0vlwF1ExpIkCTpJQCc4vscf/vGXaLZDXBNhlUJgabaaXL9+A60tx4+fYH1zg1J5iFfOv8zS6jKOdHjs/R9k9sAUX/uzr5LL56k3mxw+cgTX91KyQ0rCbpd6vU6jtkOz3mZjY4NLc3PMHj2OmysgRYKQiqmpKQI/IOx0CDtd0rmRUQ4idTMQUqbPFYKsLnRvfvTqCaelGGBQC1GIXtKV7dumDghB0a+j3EsMsjatW99bO6W3gd790vRtVfcmWQ1cIFLCMd2mpMoSPQVnz+0rFn8Y/vf/7Z/zxoVLjI1V8H2fTqeN51h2atcJkwW2azeJbJ31+htIp8HJo7N84OHPcP1Gi4NTR7kxt4JbHGUj9qA6wdF7DvPmlSVmD88gnDZTMwXKlWE2b6+xOn+bu854eE5CtTyC70XY5CoQUBqaZWUtxlMuijrHjwT4GMb9BUrRZVSrSxCucfBoAacyyVzj/WzrkFJR8+mfOYIXt2jVbnP0xAGE8IjjhHA5wksCtjcWKAyXqG81CRwIvAAktJMIv+SCL5jrNvmvf/V/RkyEXN94BVuNGZ4Zxy8o8qJAuBbRrLfIF4vIZogMLa12A1lQWE+z2VjiwNRhSrkySceSJDHKdSkUa8Tbf0rFfwUTNlHOJN0owPMUrqNxfEO73mAoiNhZeZoxu0Jr7SqqdAhbuhedlDASoiSmG3XJlyskwhJ2mwgVY50CXdHFhgGuW+bqtQavvrzKzMEjKN+m7jTZalqK1LmEXXNIZPMslgLH93DyecKihyx4BJUijpclDd/5zHQH7nSc2LdC3cc+9rGPdxf2icV97GMf+/gx4p0sYp+9+Cf4jo+SqWrQdSS+clLrzSygYo0ArbMcQIXjuBlhk1kM9QhGkdZDTHRColMS0POdfuDYcz2kkBidPhx7nocUqZ1nIH2KQTFTPRoSYmJj+vZUPaugJIkxxiKFh+M4uA4oR6FNamvaajdxHYfhUpnAySG0QtqUYEIKtNV04y6tTpNupAmjhDg0aJuSk1iREk9S4Dte38ZV6zSAnAbr0nC9MTolFrOAcRqQSi2XjAVHW2anDvOf/PwvM1Es42MI3IhSKUCHLbrtDlZb2mFCdbhKu7FDZC1Kehhj8X0PYyJyvocUIg1MCIHnBSCyPu9BCLRN0lqFSvVJzj4BYUnPoQVLgjIKdBtlwUiLMDHWaKyxRIkmFwQcP3iY6ckpthp11ra3aHXa9MJyfZ7ApG0ba+nVTET0Aifpn9L1QKQEZJo5zkBN0Ke40v9spuoxkAbZs+Bpjyy1BhQCkY27XtDUCrWHHJEyqwEq0lo01vYsa7NQbPYh/+Q/f5cSi1/913vIt74qxQ5svFKib5ftIgPKKI1H9YJTu1Utu0iNXcrHO5WKQJ+I7CF9/y6brmwfmZ2Dt8v53aNi3PUZbyEw95COg2Puo0dACTBCIq1EiphyyePU4UPU2pYrSyuU/Bz1qMFwaZh2s0GIQWqILJSU4fBoCc8RCC/AYBmdPsKJ03fzg+df5snvPcX01BQHx0qUXEklMFRyBt9qbreg4fh85O4zfHvuIr/w2EN8+OQ4h4+kgZ6GUbTbHWoiRm9scnr2BJEAHUT4OgGrscbDCgctNMIOrGkHX3EQ3OhNrb19c6fdYTpHeoHKXeGU1PquNy/JCAaxpzH61sG9nQXZHN7V538N+schyOxdf8h7+8e72761F3S1/XGM5SeAWOz2SUSRXQht798ZuS76BEXaNyn/votQ3JVUkXHzWV9brHBQcQtRX0HEHbRX4NrlG2wsrlP0cjjE+NJyz10HCFyfOEzY2VxEIPF9L7USc7w0UKYUCs1QocAzP3iJnVrEwq1rBI6ltb1OTgm2622KuYDh6hAJFqxDs93FaEG93qJaHWWn1kKGsN1p0qqHlM8d4UCg8RyPztgkMvH4y698F6xkcWmdK9dv8HO/+Dk+dO8JhsN1hoIOpXKR5lqH5bkFgqERnrx0hVvNFqfP3MeQryjJmBPnDjM6M8qz3/geyVaHQ/fch+spDk1XGZ4egVaboFTCdkJqbYEpz7KycAMdhnzn61/lxMQokwWPYt4nKQyz0tE02iGNrU1q7ZCbtxfZ3KkxXClxeHqcD3/8o8zOjBHHLaJ2Wkdyud7lb33iQ9x9731sLKwyWs5hozZHj5/i2888y8vX5nnk7CkatU0mZmaYe3OOZjtkemqCifEK1YlxLl+6xvihScanqjQ2dvD9MqtxhMGnvrNDvV5j9uQRVKGIJySuMLhhE720TGtxnmhxHlXbIScsrmfJ2VRprLKaz6EDbmIxQqXzXwgMFiHiTNWtsVJjUYPxlQ6+wY/dlVIistQA5SDcAC/wcRwPHUeYJMRiKBy550c2h94p3jmx+E0gu5b0rNN33dd6V1WZrYd6lpipMlH335c6aKT7yWx9YoTGkirLpNC40vCehx/k5F1nQbkkSLQ1CDuwYrU2/UlkekX/Z7/6qzx03/0U/ADhBIyPT7K1tcXv/M5vc/dddzEyOtpfU42NjXP2zFm2trZZWVvBUYqdWg0/CNBG4zgO+XyBVqtJvb5NLgjY2t4ijmP0zgbnHnmEKxcvI7XgB+df5aPvf4yr16+ysLjEPffdh1IOLz31JL/3xV9n/uocm5tt1ne2iVtbVMZGuHrzJp7v02o0+C/+wX9HaHzm5ld4/cLrrK/cItKp40ej0SbWiqW1bW6sNZBKMVQs4gvBGxde5Ve/8AU21tcQcQdpYkxmF5okmk67y9EjR+lGMQdmZ7h0+U1u3ppHSIWwkp//7M/x0vPPUiwPs7G5iXIclpaXWVleZbhcYXNjE20MynFwXIdCELC0sohUDs8+/wKloTJT05OpJaOQjFSrjIxWMTqh1WqlzhomXSMakSoJpdO7j6ZJHtakdcRdx8lOa0r89pO3euNNDFSMUqZr75TIlpmjCP1EuyRJ+mu39Pfu2oo9S1XTH5tS7i4VIBAopFCpgwwpsXn27KkfyRx6J3j3kyKmnyigdcw3/+Iv+OM//CMcT9ENYxIDrXqH2elxrIzoxF08BM32ItJ2OTRxlPvv+gTNTZ/D05M02nXwfYLhHNKVSE8TiITjx0Zp1BKGS4pOK1XDOnQo5GNKY3mGp0awrmakWsSQMDo2S7PrYBwfBByYHmNkrMpaM89ffX+RqbEqI2WH4uQkraEjvFg7SZQ/xuyxEXwPXj5/k/Kwzz0nxskR4kig1SV+cxN3uU27ExN4BbpRi1w+TyfskChL4JQRdGgg+N0/fJkHHzpDvryE8BVLO0v4ap6ZEU0wVMAbncTxFZHoIoMS5BxURUBeoPUOSdLEmgKeX6LTbZNHEza72OQmqvYN5MZ12o3rOIXjxNyFctN7ijEJSdTAFRsYc4Mgt03oeJA/h198ALc6SVDw8XyBlYbNdh1r2mhpqHWbvH7tRVa3tyiXxvCCYUYqh1m+rXjqL5epVkoMl900qRIXKxNkr+iD2P0j03IQjsApeeSqOVTJxc052fr1rWvxH4Z9xeI+9rGPfbz7sE8s7mMf+9jHjxHvZBH73MUv4SgXhUQJC1aTc1xc5SCNQmqZ2nNZCVbiuD5CpLapxpp0Ua5UVm9P9OuMGGsQgpQ8lAqTpPaiUqQknxQSIVS/7kggPXwnJRqNNYRxSCtqY0xKRkVRjNEag8VYi+sGmeVj+mBujKbVbgBQzOfw/SAlRElrkyRWECcR3TCk0+3Q6XTohAlxVxPrVF0iZBp0SutFOgSBn1mxykwtmQZ/lMjqohidBgasxZo0p10KlZKTQpATeT7ziU/xoQffS0CMQxfHlVgbgY3pttvEkSaMDZVyhWJe4ObytJptWs02SgnyeR+jE6I4olAqIaTCcRwMFqXSjHuhBEIJtEkQQiLVICvfmCQ9Pp1mk8dxhOtKdta2mb9xkdGREYQr08CY0Wk9JyVwcLFxjOs6dJOEl8+/RjMK00HTZ7Bsv4bYnSRESuKlG1WWqW2yzGygH0xJ30w/yNJryopenUW1x5KzZ42bKmXTGpipi63qt06yh5gAACAASURBVCulGqjyBP1s8J5iqK8Gs+92YjEjBHvZ8W/JaKcfhOoRi28Heccru0m93aTiHoLxbRobHI/IPm+3seZeInDQ1tuTiQOLzbcemx2EvAfb5Z3klANW45oOo76g0RG8dHOVQlCgEzZwdZv7H3yY+cVFMGmN0CGRcHBsCNf1iFSAlj7CH+b3/+CPaDQ6/MLnf5H6ToPl1SWajRbNdo1Qx7S0pN5sMFwocH7+Ij/z4F18/HgRZRJyQvDcKy/wuU9+mqcuXqLS0Vxs1nj28mXuPX0PUkl8GijtoqxHIgVdB1wzIPN2q4n2fmkYqBveit0qwP4Y6M2TjOzqE4v01IO7z0f2EVIOCMb+6wN13a5PzOan3bMtPZa3P8beO96a5T1IxugR2JZ3vxVqGHWzGnSpSmyP4rbXf7tIRCnELlu7wbYe+iopkVp2gUR2aoj2BsomOC44saGzXWe8Wk3Jnjjk8HSVYqmQ1ggt+hTzRTZWVum2OkhX4RULGCFwSMh7ilwQcP3WEtfmLrO5sk6zVqfdbXBlYY2iE6CjkM2tbWJr2dlu025H1GpNGq2QdjdGdRPCIYUvXT76X/0i+bVVWtPDDE0eYvmFOTZuLzEycoCnn3mRc2dP83d++bPojTl21q8xfWCUjaVNbl28zcr6DtfXdnj+xm3yUwf5xE/9LNe//y2Onp7h4Q8/SNyoUQ4FIihT62hyjmDIsayvLNMKG9y6ep0Rv0SnJZhbbnDt2lXWF27gd3b4+CP3MVr0kRrypRw7YYuJyQPU1xpcWbjFjZvzHJ49yOGZcYqeRQ25LF+5zpvLCxwvTXJ7aYFLi8v8/Cc/wvJ2m9rqEkXXMD1WpmMTWtJichOUDoxR9F2+8+WvUZ2eoZMbohV2eeXVV6kMV/GdgNrKCoceOYkUhmvn52j7irr2WVvfZHN7i+NHTlLyHfB9kBLh5tha3GFofg2v3UZv3KI9/zL21ksk7S5O7TaFziZOYxsfTeJKVEaiSSORRuDRSpNvBKnyHwd5p4XbHfcJg8hqOPbC8gIhPZTr4Xo+xljCJGFo9syPbA69U7xjK9Svf6uf3NWz3E/Xc9mdvpcAI9JasL160GlymOnvK7I1hzGm/z5tElylwBg83+XYsSM8+tj7kFlNXm2ya1tPMZmRv9aCNprf+I3fIO6GjI+OpS/L1NK+WCpx9MhhvvBrv8bY2BgzMwdxlEIIcJXLo48+wtjYGN9/+iksFs9L16LdMESIVKXoOIp2u021UmV4eJijRyY4XpnkwuVL3O40sW1488oFPvf5n+eFF1/k8htvcu/Zs/z57/0mSXsJ220TSIXvRoStJmEYsraxSbPdwXM9Pvu3f4U3r8/zb/7tb/PSyy/R7nRod9o0w4huEiM9j636DtduLPL0U0+ycPMGX/3TP+H//K3fYnNjBR11ybmSz3zqp7lxeyntV605evQouSAgKOSZn5/n8twclpTMM8Lhww/exa3bC1y+OsfsocP9JLSjR49wc/4m0wcOMDxcZnV1hUqlws2rc0xPjjM6UmVu7govPPcDtHE5cuR4qiaUAtd3OTA1gcFQq+1k5z5BKIlyVN/ytKce7dc11DpTnPdIQNm/1DuOg9Y9ZbDIyMO4P/7sLgt0IcB1U5IyJQ/pj7+9CVe9zxncy2Vm36q1SYlw2SPI2Vcs7sHAWr3T6vD7v/27PPfcc4yMVigUi2ysbeIpwUhliG7cZmunhjUQJhZpc3zssb9La2OI0WqF7e11JmbyGDvMdr3D5HQJmbSZGS1THhbs1NcYLgQgLcoIXvzuZSK7xbOvXeI9738Pbs7QaTcYKY3z/JNNNtZdNIqp6REEkqefvczV25t86JMP8/VvxzgHH+CZxYQL9Qd47sohHn38CJ5Y5fixET702EHqa9u0VlsEVhCYGHfB0HruNvHcNoGXJ5xbpb3WpGMtpbEKfskjNE26wB986U1Wl3J85ucOcs+RSd576iSPP/gxTgxvIZwO0nUQbpvIm0flJW6ljDNSxBZj6u0lomSeJK7TbrkMl4q4GNpbO0SRpbN5le7i9/A6t1FOkW5yN0bdBUoilY+fyyOFBlNH6226nRiZu5dC8aNY9zjWNVht0IlGKgevUKQUDJMPhvGDIjduXqfZaJBXPkOlUTx3hENHjnLt+hJP/eU8x06OUxzyENICil4N1Tshdv9D9ObZ3uef/y/w7p9D+9jHPvbxk4l9YnEf+9jHPn6MeEeKxTf+GCkUCoGyBkmCaySOdXCtIsAhh4ujglQlpBSx1sRJNwtUKUT207Pm6tX/kDKz7ZRO+pqmTyY6ykkzCZWDVBJlUnWa0aCtpd3t0Og2sIaUfAtjwjBJLS+NQEiHRJtUXSgEUdQljkN8X+G5DkqlikutIdKGMEnohiFhlGaY6iSh241JEoPRIiVIBUglcV0Hz3MIPBcpRN8aTGf2Q0KSknVZZrMFrEkzI6WQKKlwHY/7T9/PJz/4ODOVClK3sbpJvlgkyCmibps4igm7EZ04YXJsgq21m2w12iSJoVQo4joSz3dQUuC6Lsp1cRwHoVKFj3JUGgqUabTQ2J5ubED3WJ1ZdBmDBHScoHWEKxRxZ5tSoYTwXNBxWitRgFASYRQOBq0jEmB1fYPrq8t7rA0tZArIvcFL21c9pbLAnprVZgRsT62051hFZluTZZgKmdblFNnD4u52hZSgMluzzOrU2lRBm47FzK4KAVbs6peM1OxxOhb+8buYWOwpSwaKtAGxN7CzGwSu7lRGiez3nazPbmKwt7O48/Veo2/Zbve+J/vMXpv909lve9dPrx12HdueD+i9Jt7SHthMRQKKGINPIlJC3WrLZqfLUzfWKXkB00Oa05NTXLm9jFvIE0eGBIMrYGp8FCdXYq2tmbu9xNPff5ZKuYKSkmee+QHNZovteptWo5sGUaOEnY7ESB+AXLHAicMH0W2IlE+rY1nYXuX09Czffu11pseq/I+f/STt9hp/8twreFGJ4ZEqjvJwZRMpIqwNUmvpXegFo/+mbb0u6wUzjRlkXPc70fZsiTNFYbbjbhKr9wGmZ8HZOx+7FIt3up/2d/ohx/l2NSRtr/1diQR3SGuzAfzut0KNw26WIT84F0KINJFC0A/4Zi+kBEXvT/aS9wPrxcHcslhk2MCL65g4RLqSgpdne6OBUnlW1zfpNGoUfcXo+AjdqIsShm6zw+2r16iUSnhBgFMsYBwHKRIkEeVSgVzg0G40WV1vEDtFLtxaZmltiyEvYGpinEQKIsD3ferNBkPDw8RWExQL1FotfBdE3uE9P/soXtQlPjBKeHObzVtbdFotri2ukTge//3/8I8g2qJx7Qal4RzFYg7dirFtQ6tjefq1yyyH8OiHn2Dl5jwfPDbGuQ/cQ2xaLF64gteBN+tdYj+gXdtGhk2qo1UqM2McmDnI9YtX2NhosNFNaDbqDBVcktoaR0eHgYjGdpNGc4tiOU+7G5OXBV69eoMHHnoEawwnjxxhdnqacrHAoSMn8IMhXjj/Oh/66MdotmuY5gZaBeSk5eyxWUaLAUNjZUze5/y1LV64dpmT05M8euoU21FEyynw3AvPMzpURnRjou06Og4ZnylTLhdZW95AdBIYmUZrjYci3KkzMRIAMbEHbuCT94vIzS1M2EWGTYq+xpdtuo2rhEuvEs+9xPYrz8PSbdTONqqxheMIbM4nchyklSQyTyIloHHYZbm8N+ujPxeN6FP7/QGtRQ6hXKTroTwXbQXFydkf2Rx6p3inbX7j69/sE0E9W/ZeMlKqMtubPNMj9nt1uCFzAWDwPiXTBC2NBq1xBQyVh/jQRz9CqVwmsZJEm37ixm6LhtRWU/LSiy/wza//Bfffdx82I5OEEpw+fRqEpdPucuLESb72tT+jvrPDzIEDFHL5zDbecPzEMY6dOMbCwgKbGxtoY4jCiKnJSRYXl8BalKPY2dnh8Y88zuc+/xkab15nrbHF9foOpSTHdneb5eUlDh+cZWN1jY2VNYZFg1Mnpjlz6iQ6Tsh7Bs/xiDQ8/sQnaDQ6NOtNvvrn3+CZJ7/LxvICykQIq4mNphNHWCmIdZw6imgwcZeb1+fYWFvJ3D4EE6MVDkxNEvg+87cWwVjGxsYRwMTUJN0w4vyFC5n1KDgyrYGoa8vstDuMjk9Sq9XY3NykUhlhbu4KR48d5fbtBcIwRCmH8fFxhvIey8vL3L59i5mpKcpDQyyu7bC2ssbY2BiFoSJGpuu/sbExhstDtNpNoqibXqONzs5cap/fS17ac53eRRD2TrXWCUKQOYSk5ze1OxV3qA17ZGRvLPbu3/THTH9bb4sY1Evv1aUnc0PpOW9Y4Nw+sThAZkNrreGZJ5/k3/3+H7C4vMj4+BhbW1vU63UOH5xGh112mjtENrVIFkpTKZzgwTMfY2tlk7wvsGIZ467Tqg+zsLTOqTPT2ChidnqatY1l7r53BiXykAguvXCJj//0COfeN4rxynzr29c5cuxuyhWP7ZVtFm41OHikwpHTBfJ5j9df3mFytsLP/K1TPPnkAusdQ/7YcTrOPTTEFG45z+r6NX7plx8iFFsUh2sUSoajp6bJFzVmq0v96SWG2oLWjSWKjqX94g1yooQ3Nowc8zGqy3pnh8sLmm9/J+Suu31OHFvh2GiZ0SAkp1aQ9dfIjU4hRJOk8zo22MJKhSpVaEu4fO01Aq8LdiNNPhYTKGkg6pIbGsJKl9radUT7Bg6btJMRbP696NxxnHyAX3CzerZpIkfgl3GHj1OaeJQkmcHKIlZoAj9IXZCUQyFfIukmKOUipOCN119lcqzMscMj+G4R5ZURyuXkmQMs3drky196gcc+dBIvaIEN0vvaD+EJB+tTS88mPPXH6d0Lfrwk47t+Du1jH/vYx08o9onFfexjH/v4MeId1Vi8+CUUCqtNGuzWCUoLHCS+VQTWpyh9fMfDlRIwxCYiTLoZYSQRMn2Ydhw/UyT2Isep/WRKuKk0i1enQRfPT5WM1qbWi0oooighijSdOKbWbtLstIhjTRga2q2Ybjsh1haj02xDa0Bk9kRh1EFIg+87KGSqkrQQJppGq027G5KYBGs1OomJo4hON0Fri9YWYQXKEXieg++7eK5DPudntW8McayxWmREl+0/4FvTU8KlAYTUdEVhjWV8eIRH73uAiVIJEzVwPI0b+GBjbBKjY02r0UZLxeT4JM3NWyTSRQpFHMfkcwGQ2l8Za8nlcmhr8H0/tZ91VP85qGcDZjOLxdR2SSGsTq35dEaCagMyIZAu7foGxXwBrTykJX3QEgLhOJgEhA2xxLSjiAuXrnBleYldz2VZUHy34iYLvqCyoHqCRae1EDNqASHpVQsc1KlJf1JFQdp8WrMzHRciC4T2tFc9ZQEytYITSmFMRsL1XkOAISMd0/2wgwCSyH7/47//K//Bc+id4t+nrde/+q/7RGL/O+8iMnaTf7ufh/coBbNo1W6i4y0WpLDn7zvtSt/yt+2Z1+762RO03kUg0SM8B4HsO0wg97bN23ze7n0zUlWRYIWHlpJESLQIqEcdvnN1naMjo4yoJo+/51GevfAmwvMwiSXWEVq4jFUr7DTbXL5xC4Pl7pOHOTg9yZnTJ1lcWuLe++7nzMwIozmXiZLD2FAOT3isNAQPn5klrtfohG2efP4GC7UGL91Y5dTdZ/CF4Kk3rnAiX+TMyTyPzIxwIDfKn5y/xE4tZvbIEZSsoeigkiJGDIjFPrVn9/aJeRuSrtd3vXHRi072p2UWnOzv+ZZs7B4hne21e/AMpJP9thC7Ewd6dRR7AZkB8/gWUtTa/kfb/r67Ajui/79+0NVa+ODffncrFqO42792CEx6XcrU0GkiQ9YzvXmXKax7c6+njuoRqbt6G0iTP2RUx4kaWB2DI8E4bK43Wd9q0uxq4lYDVwoOHzuE40ka23XCVgdhEoqBz+rqKt1Wl8LkOEiLsJogCJgYK5EPAhZXd7iysMn1jQY2jjk0MUGj2WD84Axevojng0FTrpaJTUJoEjrC4sUhx957hpGKgzteJfByLPzli7z4xlW2ag0uLi6RGy3zsY99gPbmIvWFTY7ddZyl2/PITsT8zZvMrzSoaRdTHOGee86SazcZDzrMPnCc+uoq23MrrGy2uGEkE4ePsXr7OncdPUhheIihyTLCddne3KCUL2CVw9baNg+9/1FeeuZZxgoFjp04RLPR5dDMBMMjJTY3N2ls72BzZR7/yEc5cOAg6+vrnLv7LMtz86hSkdtvXuf1tUWMcLj75FFGhzz8UhXdavDgqRPYdp1ut4m2mrYpMHb8JIcmxpgsOLTDDpETIIzG0Ran2+XE5DQHjkyhog5esYjy8uTaMfPtiK1ag5znYTshlYrL9KEDJI4hFho3l8cM5diq1yEx+Pk8oe9S8AW5Qh6/MExpYgpTKuK1N2k31tFJm5wj8JKYxB3CyBw6u0Z6FrRQu+a4gKzuMKJXd7HPfkAvKGtTRwQrBcrxcLwc/lD1RzaH3ineMbH459/o/9tai1Kpa0S6DhgQi8aY1FkDsvyI9LvLzMpZ9K9lve1p/WllNPnA5dEPvJ+Zo0ewOGhjdyUsAQwUb0JK1tfW+c1/+a944L770XGcJgxIiXIV01OTVKujCARxnDAzPcUbF9/ghedf4InHn8js4C3Gaqanpzl11yl812N5aZkojmg0m5SKJdqdFkopPNdjfX2dT3/6MwRRyPUbl7l4dQ5P5EhkwtLSEjbRVIYr3Lh2jZ/7qcc5fGKWu+97D6WhMYpDBQpDYxw7fZb3f/AJjh09TiGXo7G9Rqe2jkq6ODZEmIRESIzOCC8dAwZpBMJqPDdVXBYLecrDJR64/36GymVeevkVwm5MuTxMqVRi9thRNjY2ePaFF/vqQCUlwsLB8QKr62vc/973cXN+nnK5TBTFtFotpqemabRaFItFAHK5gE67Tbudqi0nxifSdX27Q3GozPbWJi+9/BKu6zI5OQ0ifRYpFApMjI4iLDRb9cE5tzJLahvUUeuR1D2icTc5uPt63rsv9pSKZCNDKnkHgdi7b6bt9uxRe+rIwT1ycG9NVY0Sa0R/nS+yxeA+sThA2n+W7Z1tvvjFL/L0979PqVSgNFRgZWWVYqFAPuehEOw0G/i5Ajk/IBe4HD40RaDyeI5CuLdYWvoeZ84d5cZVTXksIJcLWFzYplT0mbuxRrlSgSgkam4yMdblxKkRhC8Ymarw6qtrfO3PrtJue4xP+5w47XLstE8cdrl1vc7M9BSlsuGV55q0t9u87/0TODlLaVQwNhFQrSjKgUPRBTeWHCwHjOZ8CspjyESIJY16fZ3m9nW2vGWkt4PdqJMUSqiDeaIpATnFTuTwv/yvf4nnVvmZT5cYr26Rkxu4uosw8zRrF/GCCTDrJOENpB3CCg/pV3jt4hxj1SoFz0Xi4LoVYjNEkPNoxXU2mlu02iGlfJ7ScJFGYkjcU1RmH4PSKE6gUEFCkuiMGFc43gSJHMGSx3gqTWCVLkIYEmvxgjxSqn7SsiMtlSGfvBvT6VzD90s4TgXl5HAcwbETo4AhDLtMzYxkz5Nvr1jsoU/sE2XTUKJ1QhzHOI73Yx+j7/Y5tI997GMfP6nYJxb3sY997OPHiHeyiH3qwv+NIx1MFGPiCHSMTMAxigCPHA456eE7DlLYlCySmnYSZsFSB0jViq4TAGCtxliNtbqv5MMKJKpvlepm9Rb76jchaLY6tLsRrShiu1Wn2w3ptBO6HU27GRN2LZ3IoLXEWEg0kKTBDWNilAPKkSiR1uqLEkO90abd6RCZrBaWBaM1cRgSJ2A0JDp9WPc8Fy/wyQU+ge/hu25qv2oMcWzQBrASJXtB5Kz2o7UIm6kVRVoHRSIp5AI+/PAjuHGEIEL5giAXoJQlDrsooWg1O7SiiKnxCVpbtxC5YRyV1nZMkgjXU7iugwX8IIdF4Of81O7M6CxeaDEZSSBF2jdpxr5ECo1OEoRNg9bGJIDBRSJ0G6UUWuZxpERYizYG6XiAxJguhpitZounn3+ZW7WdtK6kMYNs7F4gZBehJIRLWrfJgNUINSASpchqH8rBMfYVeDa1Y5MyJQv7GeQ9TUUv3iJTu1ObCawsIGxq55jap+6qs0FaQwebjsse8dJ77d1KLF7oE4u9qFRGUOwh5ET/QXk3sUhP7cdg26DW1DsjFXdjEEwbkJtvt392SHuIxbdLAH6LzenbkJniju+wW+aWCIVEIYlQVgOKMDR87/IaFWI+88n3cuHSDbpYlre3mZ6cYWdnk/L4OEl7h3ptk7vPnOT4oQmOH57k8OwkQ8U8oxMTPP3cs0yNFLBhC5IWmIS19RpSN/gvP3gfG+1Vfvmhk8yemKGl8nzt9ctEOy1ura2wWNOcmBzhniNjJE5IdWqMh6am+c7rr3HlyjInT5/AcxJIwAzcinfRdnuDInstR+88J4NeeWv/DjjCXpB8kKndI7j2tt97faDS2Nv1Pe3Tns/dpWjc/f7dqsX02r53+8By1e4J8Ft+AojFbncXud6jTFP8sHklhXhLv+yezynXaBAW3KSJDGuYOAaZQGxZur3KrfllpJOntrVF1OkyPlVluFJAdw2BH1AazmN0zOULF6GjmTx3AhwvU4K7OJ5lvDpMpVRgaXEJ1/F58IH3cur4Ua7cuoFbLDFcHGF1/TblShmQGCHoxDH5UpGgKPnEf/QpptwINTlD48J1mgur1Ltw/uI8TqXEQx94D1PlEhtXrlGquoxMV6itLqMbHZxcgddurnFhYZ37PvwRkm4Dt7bG+LjH4XtPsXnpFjs3dnjy6jzVU3cTxhqn2+RgpUSsEzq1TUoHphE6YshVRK0Wr7/2JhdX1lheqzM7MUVuyGd0dIylW/NMT44jXUvOhWuLa1RHR8gPFemGIc+9+ALVYgnXxFx9/RUK+TyXLl+l0Q756BMfQUsP2g0OjVfwTUheCEYKBZpGIoMxLl55ExNtcGB4mOHpST7xyY+zsrSICDtU8h6VyTLlqTFQOV594Txnz53i/I01bm/XQHmsLa/RbO1weOYgwxMjSC+d+3KojDdRxZ+oIoo5TK1FUhpBHjgBB08jDh5HHJhGHKwQjJbI2RC1eAt34SaUK7huQCLShBphnTtzFbLxOBiDe6scp44TCosVWU1pIZGOj5cr/Mjm0DvFv49iEQb3KUjt13sJFDZTuwuRKoiVStedxujMZpJ07dBzOuhdA43BAJ6wzB6a5v0f/ADGdUm0QNs7b229uS2Jo4Rf//VfZ6I6gu95WeZEujYZGaswPjFBsVCiVBom8PN0Ow3K5TI6SXCUYvLAARA2VVNJKFfKnDpxikq1wgvPv4A1lnw+Tz6fo9PpoI2m3qjz0x/7HC9feI6dheu4oWG53QFpsIlhY2ODVrPN2OQ4zXaHT/3Hv4A7PIVXGOOBhx+iOnaQkYlDJFaiUChraTRrdFrNfv1ITVq+wHVdsAaBQWX3+2Ihh05Sq/wkcwfZrtVY39hip9miGKTPBu95+L381ZNPcvP2LZAqVV0KgU4SJIJf+ulHeObN2/zKf/Pf8uwzz1Cv1alWRzh0cJbrN64jpMTzPDY2NhgZGWVjc5NDs7NMTE2ztLxKoqFWb3B7fo5rV69QqVSYn1/g1q0ljp86mSmvJL7rM1odoTRcYH1tHa1NmvxoBIaBXb/jOPQsxHu1E3skdS8pMn3vwCJVStUfE8YMrvk9ErVHHhpjUMrZZZW9OyVIZO/ReJ6X3TtknyyHNLHx3D13/dC58f8nYhHScgtX5ub4whe+QL22wwP330un08J1PVzXpVAIcJVDqxOhDRScHI5wqY7EhJ0mUbfJ4voPePSBWYr5GV54dpWP/ezdrC636DYl169epRhMsrKwyMSwZGftJg8+PI70DV6gCJTixD0zvPrGOq+/EbO+WePMiWk8H1bnYXNR4BXqBE6OF19Y5t77ximVuhT8Mocmhzh+tMKlN1YZnRph6qiHWavjb7So5j1Mu0t7bofmhSXEpau8tvEU7sdLrK48i1MdRrzvXkYeOUz++Aj58jDPvbzI/ILi0Ud9Th25SaUoKPhtWhs3cFlmffU6edtie+M63vAorncQIXNcv7HF+MQRCoUKUSjx3AncXAXhutSaWzTbO2giRkoVCn4V649RHD9DvnSWYOQgsQkp5Hy0AKsVOzubDJWLdDoSx8+j3FxqbiQMOT8gNjGxtSgvSGvZKoi1RhpLwYPuzgbG1MjlJnCcEaQMwFoc13Ds1DTj4xWU9LHCMHDr+RtGijUY42CNZO7KLaJIUx4uvZNd/4Pw7p9D+9jHPvbxk4kfnlayj33sYx/7+LEjDiOSKCaJImwUo2KNiA2OhUA5aQ0W6xAoiS9Si6Oc5yBJSTXbI6OESlk6a/YoN5SSWJOqAtNs7pT0i5N4QEKYtA1tLM1OyHa9Sa3ZpdPRNOohtZ027VZE1NWE3Zhmo0uzHtHYaVKvd6g3WiRZtmocJ8RJTBiFdNpt4iTEoBFS4yhwHVDKIlV6bFKlVqdKgCsFnpvWV/Q8JyVIdQKQqRRt+r0NmVKx14uyx1btIXV26lucv3CeVqeNchy0MRgdE3a6KAQmSQM2Rlu6cRdHWto727Tq26lyVKTWpVJIcvk8iU5wPScLiGUBhh6xmYYS0+CF0Wn9JavJigBl9W0SMlEiVoLrKCQGQUr2WcBRDlZbrCOQEpI4JI66WX1ETa82XtqQRVuT1WaiT/SRZXNLmVmM9QlE2e8vmSkXlVQ4jovjpFavruuhnFS1KZBYqzBWglUYmyoytYXEWgaVywakZaoY7dXvdJHSodc7aaB0QEb21RrvYuyu/9TLZJdyF6HYf+Pe96dkd7pN3NGe6WfY793n7Wws/9rj2vVfH29LIvaC1j1iclcG/+4YwF+z79tBCxcwODbGtSGeCckrB8/EtDpNJkaG2aitU8zlwRjGxkY5cnQWJUFhuOfUEUqeoeRq48KlmAAAIABJREFUlI1AR1gTUSrmKOR9np+7zZXtkLntkKW2Za2rkUrQLlcQtsh2qUittkWr3eaeBx/EOAXWQ8FwZZI3W3X+8Nsvs73jE4chw9WI//TnH2dzc4s/f/IK9TjAuCCs2fMtez25+/cPQ79O5d+AQZiSzHJuQHD1bHL3jK87VBiD8bRbwdhre6/NZ79NyKzb6Iug+g301Rg2G4tZjbO/8Zu8WzA41t220HfiTpJxNzm/Vwm8l9DVJkZrnV6klYONWiiZMD1R5cjsAUaHCxTKw7QizavnL9BqdalUxvByAW4+R75U4uzJuzgyNkncamNRoPJo4aKlR5CTPHLfLH/vMx/g0dkh7j55Ei9f4OKNm3zlG99i/vYynU7C+sYOGkVxaITxyRm6jSZTD5xibGaM5tY6uh2zfWme8uQorjaMjc0wN3eFD3/gUdYWbjEWDHHk3CQhOxw6NMlQqUixUuHqyjIHTh9n8vAMse4wVs1z7O5TPP29J2ms7HDs8Gm2cHju2Ze45+y9dOpt5q/exMYau91m/cY81bEKpbziQMHl2NQ4X/v6NyA3wlpTc+HKDRqdNt1uzMbqGlMjw0xNFvjpjz3M97/7Vb74b/4Fv/9Hv8eFKxf5d1/7Cuef/A7ve+8ZPnHyBB+8715mT9/L7/zx1+gklmq1wosvvUSj3mB9YZHFN64Qbq5SMA6nzt2PKOUp+JKpySHmrl9g5MAo8xvLtIlotpqIyTGMDFBdWOhscuGNi+AV2OxqGlaxvB5ybW6ZmxdvYBNJjGTHd3AnJoijkJWVW3gHy/injmMOHiQcrkKQxxEWaaoYAqQPXbnG0tZLNC8+Ra6xiB+3AUks9gYwLbvmdrZN2t7PICSrbIJIU5UwQqKl8yOYNz8+9NRjAMpR/WuZMaY/W5P+Oo7MacLsSXTo3aN232+Vo8BYjNb87m//W+auXiHWCUmWpNar1Ej/mp2SkW++eRFrUjt7m+1vrSXI5zg0O9sPLAdBwOTkJGdO34XvekxNTvFP/6d/ypf/9Ct0wxBtLdpaEmMIcjl+6qd+in/4j/4h2zvbrK6usra2hqMUYTfEaM1/9vf+Ad989hm6nRbnJqYwRIgkrRUppGB1c41Xzr/CrY0m/+xf/F8s7YS0ZY7ry1tEwsconzA01HZqrC4tsbbdQONgpEvi5DBekZwfMFwa4tDMDDnf58F77+Pk8cN89ud+lpFqFSXT3gjjhNX1TVY3tpBuQKVa5ey5s3zly1+mVq/t6rX03CmpOHvqOJ7t8tBjjzM2Oc3U1BSdTqpeunT5EtPT03iey9yVKzz4wAOcP3+eUqnIK6+d57t/9RRRoimUShw4cIhHHr6Phx44R7tR55UXX6ZVb/GFX/vnrKxuECcp4SelYmpynCc+8iHGRqoZ12HSe2VWziFJNNCz1JX98bJHfU+W5JcRgz1bVCFEqp4lve3FcToGje65FYiM2B6o+Qf3hnSdp5TqW6GmxLjJEjrTsb6PAYzRrK2u8/zzL9KoNxkfH6dQzJMkmnqthu+6IARxYomiGGsMEkOlmEMnCunW2Gq+Ss6LuffcWYaCCqPDFdANRJIQt0M+8OhZpK4xOz7MzsYVHn2sjJsLcQphPzWjFDT53OdPMjphuXot4ctfOU+9sUN1rMuho5pH318hCpscOTKCN6Q4evooxaECBAo1lOAGCbcvd7h1sc7x01UOnJjAHVK4JRd/uMpQdZRWvM3URw/hTNWJhjfIn8ozfnYWEbjISGJDS6NW59BBywOPhAzlrvP/sPdmQbJk93nf7yy51NrV+953nTvLncEMBgAJDBcAJCGTDpJiSLYpUWFadpi2uYQZfpH04Be/2C+iTdFS2FKQdNCkLYp6cJgkOABB7MAMZjALZjB335fu23t3rbmec/yQWdV17wAQZBHmwOz/jRtdS1ZlVuY5J8/5f//v+6qyC1mCcFvcv/sGM/Nr2M5NQjlA+YsY4WNdjTOnHmeqNcmVq9dpthao1ecxVtONOlQaVWqNCdaW1qiFIVL4pEwSy9NEbg6bSCpa4lyOzXwOb7WZnVmkHw9I85g4GSCkB6KCDgMyeihP0ZiYLBSQrAHh4SkfaRXtrS7TEwvMTT6Ddi20CsE4TGpIoxSb5Xi+A5kibKGcNB6jvjpSFjJlzsLjYC/m0y++ye72gMX5ub+SNnscx3Ecx3EcfzlxzFg8juM4juP4HsZ3Ux33hZd/D2FA544wzanlFt8FhEIQ4AiUj698Mp1ipCGXBisN3X6b1Jiiirn0JZEmxdmCHWdssYjGWkwOJi8X6dJiKPxppJC43BbJm9iQG0W7l7O736fXz0gTS547bF5IjmopCX0Pk0tyI3CZIXcKhCUIJVpJJB6GjCw3ZJkplnqmABIrUuANE0hSkFkPk4MWGg1UKx5BEFIJfHylwFqSDLLMlFkjhxQOJXQBMqqCWTdkyhXJ/iGIBTZPCZXH00+cQ5BhTULFC8gHfaS15FlGbsGkmsZChWxvA1BEgwiHwAgI6xWUVARBDSF0IR+jLVII4kEfXytMnqGcA10AvtJZbJrgshThBFpInDEYk4OzWGExUuK7okJXhVMIZRCi8J4UxhELiUgTXJrztbfe4WsXLrPeOSySK2XlvyvBPSdE4XkoJUJJpNIgLM4ZBBapagg0SpY+nAK0U0ipkFKDLD06S29FITy0DFDSRyq/2KYEUhwSKxQINeRQlQt6hyyB6iFoKWThqphZiy3B1JG/oCgYQv/gl/6/Y0j923zXhT/53SOcesh8Gls0u5KSJsSQpTFsf0fSp0MQWQ5pKwW6VDA+vxVrcIxt+CiLcFhMPyZIW57rYWJsyMD69ozF0esjwOlhmdPx/T8aw99ZSKFaEA4nNBYfiyCV8KW3r9O2ip97fg2RxLyzHrHb6xNWaxy02+zvHfDkyhKBzFA+VIIqQRDghXWQAUmU0AwDrl69y24vpd+LEPGAuckasuLxxKlz7PZ7vHavzefeuM3rV+6zs77JdrvLbntAr9+l0024uR/z0qXbbGy3qTdnOFtTPP3M43z69Qs457Ey2cRzGQiNcwIroJDSO/J2GgF27zodJXA3fiJHjaK8TCUtdxxAEOX7QyCsYDS5Mkl5tD/c0G+xAOudGwOwR8UTjLcyQJYJoZLJgQAhsdjSY3CYuB8vBShDiuHQCoj3PmMxiQCOCizGWuyIh1nK543iiCJWPi2Tx7bw+SnIqwVDzDqBTCN0NkA6oNdDKk3ga/K4ANBVEHLpxh1293ucWFmiUsmId7sYK5FGYkyGbipkkKKNRogKJnB4yifFIUPF/EyDuYpl6+5Nbl29TTcL2Nxrs7Y6w4T16Qz2qbQa7Hdi+nGMrmr+zq//XfwHm3R2t9nYbdPe6dDe6HLp5g1ev7LBr/7Kf8TcRMjlV98i291mfrZGhoffrOGE49aN+1y81udWvMPHnvsRDrYOWJjwmFzwWOhLdKvGK9dv8dWbu8ipWRZCD+KU9fUtzi7O49csKktJ2x3IHXkc05puYdsx3tIc+VSLZTXN7Xde5uyJM3hRj7de/hKPPf4kQdrn9NwCq/OrPPHEM2xsbhNKw5OrS9SSjMRZ9vpdnv2Jv8XHX/gI9958mWfev8jBnW0GWx2s0GxHgvvrB7zx1uvsxQb8Fq2JCtiMd958h3ZnwPb2Pl6mEMkA5ytOPn6CrZ3bPLW6ytTiSd66eo9Tjz3N9uY9VqZm2T/c5fz5k4R2gI57VMMW1lPIVovK4gpqYQVXm0SqKkoGWJcDBlyCzBJEr4/cHxD2c6oqJ+ruEyiHCut0/Ra+iYv5iXNkMkC7AvAfgmJiJD3AcOaCFWLUrodtOwy/c//4q5VC/fNRnxpKMBfS+8WAZ23BWBwVUFAUPihR1GUJBFpJcpMUcxZRJKCtNQgrsSrgC195ia9+4bM8e2qZuaUTQLEfJ8BKgVM5Nodb1+/wW7/xP/L4qRMIqQvwQjjCQPPYmdPUJycLQEiCJQdp8fwKkzMzJGnO4vIKX/j8Z9jc2ODE6hr1ah2FIvMkBjhz5iw/+iMfZfPBFttbG+RZBqL4fT0R82ONeTbzNr3Dfaat416sEaJPhs9AVTDugM27m/QPerz4x3/CX3zqk7z6yutIqmAFNs3Z3z/k+s277O5vEMcRzuSF/7rNcC7lzJlTVCtVPvCBD+L7Fc6cPssXvvBlwlqT/cM+Tnh4ovjdFd9jdWmBVEhef/M1rMmKdlbUpWGlIkNRrYb8pz8wyT/7i2v8zU/8ON3dHb7y0qucPHmKw4M2fuDTPmxjbc7i4gLr9+9x5vQpet0uC3OLTDTqdNqH9LsdkjTixu27VKpV4njAwvwUb7/1dbIo57VXX8MJyfTCIjKsoJxFaY/5pQWQhigpxpZCJUOSO4EVGg9VqnMYiim/HNkkFCDl+Lxp6I9YFP/Z0l9z+LpUihEkXc7RCjbksCjnSEZcjM2vrAUlVfnYHTMWHwpX3Jud5rf/19/h1o1rPHX+HHFSjMmBH1Cv1wDH4X4bpX2EclQ9STXwyS3Mzs2wfvsaP/0TP8bMdIP5hSUuX7zHY09OMuhYXJ7z5Pka0zMRleCAc0/VmZjV+LUA4TcQyi/WMlIwO1nj+edOsbRSY7pVYWGxTqOhWFyd497dHbY2q2xv56ydnsaJhKiT0m/HeGFOEE4Q9xSes8jeAa2pAKMcUoV4vsB1Euxbl6i9EJK6PZouJ3mrj/8Nhd2wmNSRmYSTpxaYnuvSjt9hZeoMdRnRfvBlXL5Lc/YEmZskPtxBCoNX+QBxcga/egqbV0lSi0UwMzXL7v42aRZRq1fI0pxadQphNC4DrSVSOjA5lXoVm2R4uSZPHJ2L+3RevMTE6iJpYFHKw/dqWOFwUoKzONtDSEWWSzwtEVmKQ6OlwKUO7XwUGkGDLNf4YZU8zYri17IwV3k+orTMePfywWFsCkZCDvs7KW++tsurr9zni196i4XFST7ykcfxQ4cYSmJ/G+WWv4x4b/eh4ziO4ziO7994b5dAHsdxHMdx/DWIJEkQuUBbhXLgCYlvc/wSAzI6IZcKowt/Pk8rvFwRhD5xFJHZBERBjMtyoMCHGDJSnLOFj2EuMCZHewKhXeF/l+co4WHyHGc1xphRmtaZHGlypHNo30cJiRISqQtI5CDKSLFUpcPkYI0oPEikw+YWY0TpGV9IX2kl0aX3ny80GaDjwr9Qao2wFt/XaM8bVRkbY0ZJX4GjEnhkWY5WkswUDEulNFIWcpt5ZnD2KHme2JTL1y+yf/CjTPhTSJHjTIIxKbmTxGmGFRKlwPcUmV8hHQh0UEPogLBSAyFxWpKZnIoXoB3YfoysWkQ2wKUOYR1WFuCeAYR15GlaZi18hNYjQMhYU7A1pUC6gt1Y+BJprFMIabBZjkgzjEmJcbx97QYPDjpI4ZcJPIdzCiEskAKF/JMoAVYtVSk/qkr2pCoxCVm2iyFYVbLYyqpsMUpoFpJsQsgCtCwBNIcGbAFAiiOG3bdbBw7BEiWHFeFi9IYTFvdv8ON4L0RxroaQxXfexn2nzY5+eplMfhg4LGSCvzULbvTeECQaZb3g4R2WDLjSg/SRXX+rw3nolRGz7dt+YkjLHDu2kgFX15qqgH4u2D5IOf3E88irX2VissXOzi6H3UMcijhOaPil3ysUaDMSJ6BQ6TUsL05z7d4mnoLl1RWmZ+dIlOTFL77E3QcbtI2j102xTh5J6TkQUpC5gqHbdZY3bu+xvv8qP/2hszx/do2///Hn+I0/fp3F6Qbnl1rILMLDYpwjE2oE9o4nFr9TPMSWG4GI49fv6JwVm43DzgwzmmUfK6QALRZR9pPxRLwY/+bx81+ilSPJxaHMqhvuv9x+mCAVR8RFiysT+4/u4L0eQzBmCL6Uo6sdskkelj1l7PG4T9foraEnVzl+FudQIJUHfgDaQwWSJE/p9yOUDKm3Frl/f52vvXqFmY8+g2754Bye1sS9DNtJMZ2AON7Br8V4Mz5GVxG+LICCiuDJ5x5neWWJt79xFyUGTFcWCLKMrcMekc14cPEuO+0YWYFf+IWP44uc3sZGIaO9l9M7zEhiyAeSVivkg8+/n/bBFrOtGoe3rhMHj+M1qqQ2J0dSqTXp9g/5sZ/5GOu3r1NRjrWZFvNLS/TVPgGCna03aS4t0qiFxEmPxGZE1nF/Z5+Tfo3p2Um2DzYJp0MGNmJ2bpaf+tEP8fL9Npdu3mJz6SR7tw9ZmT/g1LTHiZllHly8R22+wcrMJDfvXWW6PsVPfOT97O10mGyEpFnK4SDhmQ/+EIsTcOe1T/PDHzjJjO/zINCE0rG5tY5QVZI4QwUeV27cIIkjHq+fZGlxgp/9yZ/kj//sL6hUQ8JmHS8MCCt1EJLW9DSiEuBFO9i0z8yJRfY35jlsd8l6EYf3tmmIKrIpidp7hJMNTJ7heQHO93CqkCbHZJBFSJdCHGH7Ea47IG53SZKMCZMSZh2i9UtopZiYq2JkITGunMFzCY+OrW5soPn2xQzfH3HUt+TIn9ZRMrVl6YnNcLwZMoeL++Zo/lF+h1IK6xxWgFSSoFbj3uYm/91//z/wK78W8/FP/ARonxywTuKMh7OCP/zDf837n3u+mEeV90JPKVbW1picni4mx+7oeKGQ7282G5w6fZKDg31eeOEFrly5wm/+5m/yi7/4izz55JNlwVUhM3r27Fl+5Vd+hV/+5TdJBoMCJNWKirEMvIyJQUpWdaw0Z7ly5zLx4RxdP6OZ7SFsC6MNl69eYXp6mkqlivI0n/zUH9NoNJhuTaIQ7O8fFOxMY0ruannOpGJ9/QEzszN87WuvkqQJaZphjMXsbKOdQ0mNk5KpqSkqlQo3b92iF0XFtRlnvzpHMRMX/Pz7qvzptYQsiVhbXeXzn/s81WoVay1zc3Ns72xjnaXZbJFmGQBBENDt9eh2BywuLJDnOcsnlmm32/i+jzGF1Ojrr7/O7Owcvd4+3e4Bn3rxRW7dvsPP/uzfZG1tEecMUmseO/ckU1Mz3LxynXa7g8lzPFkUDjpbyNLiRKncIUes1yGrsFCSoNyvHD0e92wUogAVh76ew/mwLAHDo0Ky4pwP/RVHp4xSQlWqolDwOEZhrGNnd5svfvkL1Jo1Jqda3Ll9i2gQsbgwj5SCIAzodu8R1pqkaYpfrzNIIiZqk+wf7BGlEWcfP01zUjOzEPB3/pNn2e2uMzkbsHiixcLJlIn6HMJMA23QCqE9nPYKYNEJPOVjcTQaPT74A03MQNDdG1Br1uh19rn8zj7tnqbVauJ7CVkvpDVpGAwCrl29wdrJZ1g6Y+jsH3Bv7y63Hnydn/qZv1F4mvop3qkqoZpg77W79FbgubUX2PnSOtHddexBldrSLLWFGlGUc3pyhgv3HdVqSGf7IiT3yO0BOhQIExA0T9DfvYXcdLiZ5+n1BtQqDiUFM1Nz5FnMzEyLHMPl65eYak5hMgiUJpASYQpVn9BIpLUkcUa8n4MNqd6NaXQC2m/covXjp3AypOqaZBhsKHhw/yZLLUG7f4/QnyWLJF6qSKyPX1dUwgbGSjQVNOWcsQ9OG5AZKggZ+gUzNk+Fo3lxocqRs3En5l/+3ssc7GrSrEpzTvIT//7TfPiFJaxLsMZHqu+rSehxHMdxHMdxjMUxY/E4juM4juN7GN9NddxnX/4dMOAbSR1FFUUVgZIOKw1GgdWSWKbk0qJ8jZPQjnokJiOzKWlWgEsuK7wVRyQWV/jxGePIs5wsS0DYETMpTlKcE+TGkiWCNCu2zbKU3MSE0lGr+FQDTbMSEvqKQCqU77E/SDBWoRAoKQkDH60FUhbJoywzZdK28OPzlI8q2ZVoTeYceS4xOfheiKc12pMIrdFKg3NFNbgTIznUMPTxfUUQ+DhnyU2OUgVIYY0dS6YPk8YJysCJxSWmG3V8wPMcSlqctfSjGOEFYARLq3M8uHOHbgxIn9bENJnJkVpSqQU0GhOFHFyWIkyG79mCbYhBuAzpcpzwkM5hshSTJmAtnlKFL+JQzhAweYpAorIuaRSjKi0sFiUkAocxKS4dkJucrX7EP/3f/4j91JFDWflfMpZcCVWIwvtFIAn8EK2OZFqLym4PYMRoY8h0K5MoSg+TTaXfoiz9FUsZ0+IjoiTbFcxIWZSPF0y2R8CtUZV3ySqSFtSQVVeCX5QA2T/8pV/7d+5D3238W3ssludnWBH/KJvwYTnUI7BvnEs2YplRAkWuSCYPQaxxObKHQoyd1YfW2m7Ufx9+PMbEGq/6Hb0/nsA+kvt81N/x21UMF8k5OwJBHzo0B1pJXrlyj+1Us3nvOtce7LPTS0kR9DsDchwCSSvQVAOBDjW1Sh3PDwkqNYTSRNGAfr9Lr9/nsH3I42dO8uyzT3PtzgMuXLtNkjlWTpzh7sYWRvolO6/4kWLYrITBIjBCYqVHL4MrG9tUTcIHzqwwtXyS/+szX+K5808QkOHbuJBJk0XfHWJQUnxrkPfodw/3ebTNqH+NMRaPLt4QeD5qHUeMxTEmYwk6D6/NkFExPNejbcZfHKGCY8DhwxDm6LuKz4gSiBz6RR19z/cDY9GNAYFQtO+im4mxdnwkqfio/OkIWDwii43+OutQWYRI+0itiqIWLZBKYzNH7zBCqBqxC9na7xJ1Djh/apW5lQlC6cjTPs5kBFaSC8fFNy8QuhBPKoQOUbKwNkMKMgzVCZ+1pRmm6x6+goPNBziTc3LtJJcu3aabO/IK/IP/9j8nTA7oXLrKwtNPsPvWBt+8cI2tKCbb6/PUC0/x/Aef5fali8ioy/x8i6knTyCCAPKMuxducufKJq/d2qK1NMfe/X0+/mMfY/2tr3H66TNU56c5PDjk1c+8xhfvblKVOc+dP0e/2+fixcsMul0GBwekWcbM/DRW5uiKZmLCZ7C1z+VvXuHe5j63HmyhUsnW7jYP7l3n1OIyl9+5C3ZAI2xQCyocbm+hTEwvjTn/3FPMnlpG1iq0picxu9d5/sQ0JyYm+NKLn2VrY5dqvYZ10N7tstnvEQc+N7b3+dD7P0jn1i0+8P5zfO7Fz5Dllqeeepp+r8fJ2TmWz54kSWKqvofFcnjzARv9hLfWN5Bxzv07tzi5MM/KdIO9g7ssn5kniTIqQYAWCmEkkTHkuoLvh4gsRuYR2f4O+bVrtC9eJ7q1jupntFrTZDLHCxS+Sun1ujRaM6R+DSN9pLOM5iZHTW80No+Kbsba9XhU3sOMxRc/+anykRuBOEUU49JQhn1c7ttaMyo6G/XHEtgfgozOWnJrsUrR7nXY2tmi3TngwmuvMN2a4IknHj/iYjuPf/I//VOyJKfRqONcjhMSYwzzC3OsnVgtgDKKwpOH6juKgZUg8BFAt9tlbnYOB/z+7/8frK2usbq6UlwpV4wfk1OTaE9z5+49EIL+YEA6yNjq7/DRs+ewUxXy/S6nA8UXkpi5gcaIjFRVcDZFSkkcx/T6PfrRAEdOtRayv7/LvfW79Podojgmz/OR/CYl4y5JUw4PDkmSlMEgwiKwxqCEZaJW4anHT3P6ifNcuXKFdrdLFEdIAU56GKGwQuFK5YHEBvzck5rMn+alq5sE0nDu3OM8/fQzXLh4mTiKuXf/PrOzs6UqCKyvr7O8vMKFCxf4wAc/yOHBIbVajYWFBe7cucvk5CRxkrC3u0ue5zz22DmUUnieYGF+no2NTTY3d3jzzbepTk2zvHqiuA5CUK1UWZidxZicbrdTKLAUVUNj99MjeX/nxln4xT1WKTnyYxzeT4cM9qJtHc1zzEgWtSz8Kz3oh4V6xpjSmxGEUJjcFHYFFAyrZ5554i+lD3038V5nWx0c7POP//FvcPPWdc49dprcZKRJgu8FOGupVUOEVjgD7W4PP/RYmZ8nSgbUGjV2trb4D37uZ1ianWJ1dYlBFOPVMiZnJjl5Zom10zNUahaUAWkQWoH2cdpHeiEOCVrgnARXFD8KEaO1odcdID2JUh42q+AHEPW3WFmsY7pVqmGPw602J9cW6Oy32d3e4/Ofe5HXL3+R+9vXeevyN/n6G69y6dLbGAGNVzrI1GOiP0HnzQOayTK6sog+O0/wwipiysf5gornM9uYIE/fRHl9/HAegSE92CEI64XMdbJLNTxDrJ7FUwO0eIB1GZY6vqdJs5jd/R1OrZ4hVBUCHZDECVmSoHSxvsxCTRonBD3H3jvrkHgk3ZRK2yKeXsLbieh++QaD2wd084T66hyXbr3DwlyN7YMNKn6TiqjgUyEQHs5kmNjgG02614VehIscUTemWg0RwmKlh/J9hByuL8bWBWP3gP2dAb//269wuFejOeHz9PNNPvrvLfDsc8tIJZB4SKXGQP3vXbzX+9BxHMdxHMf3axwDi8dxHMdxHN/D+K6AxZd+F2dAGUnNCwmkwlMSoxyZdqQeJBJS5VC+h/KK6vm9bpde1CW1GblxWAMaVbD9hEOUHoYIMLnFGEuSJgjh0H6xXZrl9KKY1Fiy2BRVz87iXIKQKVVfEPiKaqAJQ0XgSXSgQDkOelnhqWAKGahqGOD7EicynBWY7CgZggAtPKQrvPdQmthk5LlAOIWWGq1UscjQukgIWIvJDDiJMTlKQaXi43mqYPvJI98eawofHYlAuFLg0QHOkKYG4SQLc3MIJ5ioaSphSKfdI7eKKINmo8bUTIPN9U0q1QnCsAYOarWQesUny1J2NrdoVOtIZ3A2x5o+rqBqksURSoBVHi5PcXlGGg1I4gFpHI/WW7ZMIEpZVHLrtEev00ZWJ5GiYBoak2JNhksTIhwvffMyf/aVrxFZUfosFomPhz35RAkuqlLutEjaDb02ldQFq8cOXyuqroWURWJvtKCTxbkTuvDsBIQs/sqyavvhdd8YeFF+hyz3hRNYWSQMpXFgbJGUKz10HAWL4R/+0q/+O/eh7zb+3wCLwKhifSQ1Og4sFg+OPvgosAiF1KY7ej4ug/ousOOR18efj/Y3ev8RQFEcvTfzNcNuAAAgAElEQVRiN45tfySJefRvCDw+CjC+W9ao8G59FAgdftYouHB/h+sdi5SOwwxm5hbYbXdp1lskJsMYx1SgqVcUQTWgWq3hBT46CHFSkZmcQb9Pa2qaer3O+XNn+OpXXubizQ06vZi9bpcHG1to6ZMMQWohx8BFiXIZcgzER0gOc49b93ZZmJvmfCvi2kHO7du3OP/YaTybghAYqUfSteNJkiPc8GFPzTIXXWw5BgaOXmMo1SdGIPGwjx0BCw9zHI/AriO/sWK/Q5Ds29VzF/s2dui1+og07pDFh8O5QoYaJ7AOhvKoQ4D4o+91YDGORlKnQyLJ8Fy9q8/Io4TyMB7azjmGGMNQGhUkMo8h6Y2Sxw6LEBZlBDsbuyQG2nHMxtY2+1vrLM9P0cLiZykysBjt8KWPyTI2bm6xvx6x+eAQ0Y+YCKsgJWiPVCjiSkgQ+MzNtjj32AnWFmc5MTvNdEVSkYo7G3f4+//lL/D0E7M0zIDAZexX6zx46RIiCNnpt7G9HmeeP0Ot0aLmBGfW5pmYbyAnmwUg2hvQvr3D1W/c4Zb1+cwXv8hHfuBj9HPDnCdYWZtma3+X2dYUN1+7yusbe6wszLC2vMj59z1LpxOhnGC+1aLRbFCtB1RqIa2ZKZK4zWSlRs2vs7N/yMGgz5NPfZBuFhFUNctLq+x2DER9tjZ22Ly7Tj3wmAkrLFUUVZuyef0y1XjAaqhxd66wfv0+1w467N7Ypdt3XLl1n5sbW1Sai9hGhZ/6W3+bL778NX78hz9Ci4TO3gbzE1NMTU6jqxXub24y2NqhOTfNwvwMJom4c+8uOk6wQYWvffMK92/fY2puhh/4wPOYrMf55x7DBDlN6ZP2Imw34o/+5R/xvg99CFWfRAJ20IbDPdL9HUKToKOECoI4jtnc3mLixBJWOpQHeWaQOiRvzBLJagF+CV2O/UWvE4/cN46YH6IcuYvxDQSVMPxL60PfbXy33/mpP/sU7mjgQwiO5g9j96khyGjyvBwn3QjAsdaBcCgpMaOCEYrzISSZMdy7dweLw/Z7fPZzn6NSqfLM008jgMN2n8/+xec4uXailGC3eNojCALOPf4YrdZEAXCW+xuy1SiPTpYAZ6Nep1arc9hu02w0OXP6DP/8X/xzmtUaZ0+dLu51pcrEs8++j1q9zuc//3mkVAyygM2szYfPPMnFjfv0Y0HVKJZMnxtZhrAz9Cv7+NYrr3VxHHmeE6Uxu3u7pFlKGIZ4gY8fhmR5VhLOizZjsYWlgQDlaawrvCNbrRazs1PkacL29hZvvH0RKL67UDywWCRGKKQzeOQIBOcbCe87PcsffP0Q5SLmpyaYnpwmSRKiNEdIwenTp7h86TKe73Hv3l1+8id/kldffYWTJ09y/foNnjr/NMYa9vb2OX/+qdG03xjD4uICb7/9TZrNJtGgy8HBAdVKHScEmxubXLx2lTiKOHXqFJVKhdw4Al8zPTdDtVplb3cXgcNYSkYTQHnPd0Mgm5K1eOR/ba0bgYbOWbQu/N+GEqnFPNqN1FFgyFq0SFmwGgtQ8WjeK4QaMW/L5vzXXgr1yAe6AJz/59/6TWYmW8zPzbC9uYGzAgx4WlKtVYjyjDTOiJKESiVgdmKCbrfN7Nwsnf1d/ptf/1WESQnrEyRZTm2iQbXRwgmL8jRCKqTykDpAqBDp+QjpIZQuQENtKWwfQgQeQvhIEVCfqrKz12ZyapVaU9GoBZw81SAetPnSn7/KBz+0xsH2BmdOzHO494Cou0+jCe/c/joLiy0GSURYb/Dzf+/vcvbceaKXNpicPomftWjvGKrVefR8i2gtpPJDS6iFGtZziBw81cRzPYIpiwib5PEWyc42nfYhzrQgrNNPm+hgFtN5jf7Bl6lWfbxgjTTP6Lbb7B3sM9mYhcghc0GzOUltoonUiu3dXcKJBk5XqJo68WvXqV3fRO51MVsHiNUWO//np5nsBNQmpwhPTuPmq7xz9x0WFpvcvb/O0vQJRKaQsoq0BuUk8U4fnRry/g52sI+QBpcnaO0j/SpCS0yWkacpYri2HFuDDP8q7Xj8qRXe94PzvP/Dczz7gXmWlidQyiFEjpSWI1WYY2DxOI7jOI7j+zGOgcXjOI7jOI7vYXw3k9jPfeV3cKYA2HwdFGCgkgzI6ZORaEEsAM9Dah8lPayR7B526Aw6OOlwKKQI8KUuwDklcMKOpEUEEmMc1uYgHEGgEEKS5oY4NSSZIU+zUiUqw/MtnjbUKhI/AD8QVKteoQpX0VjP0OtZZK5waLACpcDzLYgUZyS5MUDBjHPOoawCWyTMMufopwlYXViDIfF9rzhuKcE5TG7IshSbg5QCrQRBoKiEHkrKklEkyLK8YCuaoayfHIFnOItFkeWO5kQL62B1qo6wgsEgZb8d4VWaBB7Mzk6wsb5NNQjRQuFMjssTBt19TJaRRSnWWLzAw7gcTFx6CZZV0Aik5yGsJUtisjjiYHebPMupVCpoL0BITWoM2AxnQaYdOoeHVCbnCwkf7ZFnCdYmuNyyM0j4gz/5JDc2tijcEg1QXFcxNMlxRWJFaw+tdVnpnxdsKAcg0UoXyzV3lBAZl1kcJq6U9FBKQylAC0PwYchwLIEowSj1OQQXrSsqxIcJxRGwCCjjCr8yW0Jqw/WjEPyj9yiw+M0//m2OwKQjEA0eAd94WDZzJEM6BHahYIeN4XTy2yzAgbL6993vHYGCD7MUjzY+Osrxzz/kq8i7P/duZuMjoPWQ1SWO2JUPfW70xY47O4dc2ImpVUJmFle4ffsusTFIK0lt0U8nA4+Jmk9YC/G9gCD0kNojsxAnKZ1Oh8xJKkGFW5cvoZXPvZ0uIDGqkIuen5pikEVHyffhAYrCywwo2L8CnAUtJH3pc+v+fT54Zpazpx7jK2++w6nVZWqB91A6Y1we7TvFQ5CgeBRbHspCDf0LCxB06K04/vkRMCnGv3j8GpUw5ThLsXx5jL+BKYHf4ZvOjV/PI48oyqTrcDdi+FtdcTTvdWAxSQYFGDjO/DxCCo5Ax+F4NSbJOATmj4DF4TeU46EtPGRJ+5D1S+lARW4iRJ5hBzn3b9ynk7jCC9hX3Lpxjf4gZtr3qWjBxIkZEu2o6CoaQzOYYOdBh1t37+MlB1S0JOl2Cb0AT2icF6CSDKEEQsFkq0azHqJth9MnF5hdmeUTP/cJwsE+6fYdqPo82EvZunSX1Dju3r3L4uIMP/wzH2Njs8ul194gbm8xfW4FPdEkzXMCA3cu3OHurX0O/ZA47nP+yec59fRTJFv3mJyp0gpr9HptLr11md3IMb+yyiDqE9Qa3L2zQV17HOxsM9FsoCUEUqCtQAWCXtSnWqvQ2dnjcGeHm1vbNGamOXH6DJ/93JfZ7accHnTAC4jiBF96COPQLY+ZhTmWFheoBZKqtty6coNY1Lh+8Q6R0Vy/swnVOpHv8yDKuXjnFoftNhVP45su09WYuYkWg51Dbt25jTfR4sqd29R1QHN+muvXL3Pq5CpWOXY310kjSxbB6fNPY5zhwfo6jXqVp993FqVylHPcvH6duldla2eHU+efwGtM47KIrL2H6Hfw0oR+3qEy1cR5gtikVOshtek6NvCRgUYKQRJFeK1J8mCmGAuERJTCliNRUHF0rz36f9Rmh/+r72HG4qdf/HOAMRBGUsilF7/niD1MOQ5ZdMlQgSGrWGKNKcA/Sg9GKZEWHJJqo8HFCxfAWqwBqTxee/11up1Dnjn/BFNzU/zID/8QB4dtut0eDoHSipOnTjA3P1f4Kg7HzPJYChadV/g75hng0FpRrTZoNpogBP3+gNOnTvOFz/4Fezs7LC8vU2vUEVKSW8fZx87x4Y98hG+89Tab27s0mgGtWoW6rHB194CDQc6zFYXxNddImY8SEukdFZeUl9yKoggiy3L6gwG9fp9+NMBYi9KaoBIipKRRb7CwsEilVsMah9QapQS7e7ts7+7Rj1MGaV4ww5w7KjLBFd7YgGcTKnbAicUZfvHjp/hfPnuP0BvgSc1HX/hBcmN59ZXXSHKDFJLtnW1WVlbRWrG6usLrr7/O6toa1lqWl5dZX1/nwYNN6vUaly5eIk1TPN8DBEmScOrUKZIkxlM+83MLWGvJspQsS1DOsvVgg7t37xFWG0xMzhQeiFLRnGgxvzBPnCRESUyeZUVhYtl18hL4G5c1LTwXh36JomQ1MgISh3M25+zoc+NzPKVkCY6LkZ/i6CI5MWIwDu+tf92BxWHEUcRXv/RlvvDZzzA3M02zVqFzeIDnhwgnUBImJyfIcfTafXr9iOZEg5lGk3b7gBPLK3jC8fEf+kEklqAxQXOyCaqJF1ToDPqElQApPIQqmIlS+8V1kAqpirUPyhvNUqWnsFIihYcVDotPmhiUZ5hemMFvGObmZwlrjpXTFWbnHEGlx8y8z+rJOr3+PfpRh7Tb5iMfeoFf/q9+DU9qkjhmMpgilx65tqShj/M1eVMz8cNPkjYNVD10WChzWCvJVYdB/BY27pJl21SnZtGBx/TCT6NaP0pfnMIXMd07f8BU8zpZqjDiDEmmmZpo4vsVmuE0KtN4TmNL+w0d+mzt7uBXAqqySf/CDpVv3OXwxc/Q37lBlvYwm+v4m7ukGaRn5mj8wBk6XsSN3Wvc37pGvTLB3OQyymlSYYtC01yRt3OkiZCVA1K5xSB9QHOuDpUmxgYoLcBahLHYrLDwkL5mqOQyLHC0TpBiuXLjEk+cP4mnJVqoct5c5Amg9H75XrfT93AfOo7jOI7j+H6OY2DxOI7jOI7jexjfzST2Sy/9bzgrsCikKDzDchwDmzJwGZkSWKUQsgAWpfBII8Nhf0Av6eKkRYqAwGvgS5BKoT2JHQEeBQvD2dJ7REMYegipSDNLbiHNDSZNCzhJGDzPob0cpS1KOTxfIj2H5wG+xklH1HXkA0dmVbnINmidgUjBaUxusMaMABFpNc46rIPMWqLcIIzCWVEy6go5RSdEARRai8lzbGYpsBaL1pIgKIDFzBik1KSpIcsKyVdnXeEnWCa1hJMgPaIkp9PtIZXizFSDXqdPmlkOuilTcyu4vMfs7CT3N3YgSYkGEVcvXWT97k0GvQN2t/dwuaM1OYkf+lhpsXlW+MhYV1RKK4XUumBJJjG99iGHB/s44wrfSM9Hej7WCVweYxEkB1t0Dg+ozS4CCq0UxqY4l5Ilhm9cu8G//vSf046TYoEmipr1IhfpCtlbp9BKo7VGa69MhOQl+6ZgDnhKA66otC5RBFsy2hBFqlMphRTeWJKmBBZLpakCzCwfM5SfciWABoxYc+XicAxY1KYA0wqPJQHC4Uqro3/0X7w3gcULf/q77wLwRlBGmYg6kpccB3zcKDU88uwTIxy1ZMWNoYzjgN7opYfBxiG5ogBGvgUzS5TAL0cA5LvAx28DLI62O8pnj/3Gh5+PA5WPAovKOCLn8/KVbRamJ+m0uwziGOWHJP2E1OYIIZgKPSYbAX7FJwwq6EDS7vbp9AfcvHmHmek59roDvvz5rzI/2WR/v81eLy/ajyfRFhZaLdpRB2PlwwcNWFEC46NkoaBhIjpejSSPub3Z5ROnp+lXJ3nj66/x1LlzKHKky3Cl/xIPXY1vHdaVCfQhq5AjNudQGWoctH/0Qow4ju6Rk/2tgEUxZImOHd04W5mCzTxkcjg3vP5H21lrRzKpjBI+DKHPI8bif/xff8ff/VcNLKZpXD4qZZiFGJ6eURseZySOYozBefTaCI8uNjWGzIK2CSIb4HlewdQ2KdJk6Eywt75HO/IJtaLiayrVJldurNMfHDAz22T5/CqHaY9KqjAmIulHLC8u4tUlZ09N0qh69A/2SPbbDLZ2qSmL68cI7ZEJCAKfymSDVktQqWtq8zPMnzuD21jH9PcIZiaJ72a8/sZFamGTtNtn7fFTnDh/in7scXBvg1olZ+HZx3CVAIPAE4rOZpvbt/dREzV8CQvzq2wPuuj2NmtPrNBZf8Dk0jS5leA1uL/XxQs8ZuYWmaxPcri+wf31O4S+pn+wT8MPcGmOq2jCyRpaC1amZqgYyU6asnc44PbtdaIoRoZVHhy0kZUaG5tbbG5vMTU1w929XWYnl3j58y9x/+oNTDTgwaElNR6H/Q5XNzZxOqCdxGynERe3tpicmWciCPBtwn/2936WlXlFVTa4dekq7W6f2ZMnEdUKyeYeUTRgIghoBT55GjO1PEOy30f0Fa/euk41qJJGCfVawMnlGeq+wGsE4ASB5/Pk+5+DRojwqog8wfYO8ZKIvNfBx5HHMTZOqOaOMI5JgwxvooXRAk+BTGKEVtiJtVEbHclSD8fSR5rkqGE+8vi9DCx+6pOfGt13hgww59yI0j3O+i5YwgVow0jGsvDNG92jhCgVEhzaFSoPSntkacLO1hbIoJT/zLl84W22N+5z9ukzzM3OsbJyAodkZ3ePiYkGJ06eIAyDI1DTFeBRMV8q/ispSdMUIQT1eh1rBb4flPKzgsEgYnl2huvXr/POxYt89GMfK1iVomAETrQmePa59xMfbrJ7+wpnnzqFubnFOim9POdCr8OTkx6rKmWjVyGTlkfDCVWWmQxB2cIf21hLmqZEUUQURfT6Pfb39tnb32cwGBDHMVHUxwFGSFKnMdJDOjM6lw8Bi85SIea5s0t8ZC7jTy9b9gYDpJGsLs/zwoc/hENxf30Dv1JDyWJdIoQgDEMODg6oVKvEcUy326XRaJClOQsL84RhhWazgVKKbq9PHMcFUzGK6PV6TLdm2D88pN/r0R90mZqaoKoEOzubXL16nfXNHeLEsLK2gvZ8HFCpVJiZnUVrRafTLYtjFO+WcR9/Lo/aIIXc7nA7IYYs9qGUuR19XkpRSKEO5w7iCJAEhxR69L3WFd6Nf32BxeEMpgjrLP/sn/wWxmQEgYcQgl4vQilNt9vB8zSVaoV+v0/S66O0T6fdZX52CqkEjUqFteV5Tp1cZnJ6Bqs8gmodqSpopalUKhwctqk26khveP0VUiqkUjhZsBmtkwUwLQRCDQuMAFEUmAp87t/fJ4o8mhOTWOeYX56kG7VpTDawfsqVK20OdzXNliXpdbl66R5/+z/8eaammgR+gF8N2LuxTnVtmpiIuQ89Re4Z4gmBv9pCNCRBGGAzQGU4J7m3GzE5OU8QhOTWUmudY9DZw8oV8vAs7aRBPBjgDj5JU9xD6Qk6nEI3V3GpQlNFiSrKGJxxCC0RnkRpRVipcn93m6ZX5c7vvYj8k5eQQYfJT8wjPnyCwc37VMMW3hOPocIqUbdH1rC8dPMr3O3ewUlLZCLubW1wcvkxtFeBLEdkIEVE4u6wtXsBqfdRniLq+3hhC+UXUsRSCLSQpHGME6B9D0eKRTDoO1559YArV+5x5swi01MNpBwyiyWgKUDFb3kj/Pat71soVHw38d7qQ8dxHMdxHP//Cf1v3uQ4juM4juM4vpcRyRwrNb5zpNrSkTnagPAAzyO1Gi8PMYC0KYGvEKlD2cILL1c5CkFVaaRTIHVh4mT6ICyBbJBbgRMJ0suRyhIKhRQ+aEUY5rTzAalKEMSFd4n08VQIRNi8kA5ySPA0SkHoNJ4SZC5GpCkISWotA6nIUw9ZSdFCY41A5wFGKJxfLuwl5CZFuRiJpHDf0whUUYnuEqyATIHTCmMzcmvwpMTYvEgEKHAyQyiFF0CcFT6HxkmE8qioCspacgzGGAyO+9s7DKzlzPI8J6YDJoMmcZySqTYT9TmSbI9o6x12tg/Z7FlOPPk8Vy9d5I033uDU4hrp2oCw5piYeAKbOAg8pBeSR4OCPZnnSCuJ0whjEmzeI+/sMpB7BKZDuldF+BNMLqwRC4fM+kS5Ixl00EqSJJrEdxiRgg05jBJef+c2+z1BToh1pgDopEAYh5AgnSHzJJ4K0MJHo8jcAJeDcQ4oKr+tk1gHVlgcDmNyjLAIHNbKwn/H5cBQbq3YzjmHMMWiT1AAtlJqDIWclrFZmYNxWFUwY4tkQwEQy9JLspAkAnSGM8VnlB06/b03Q4xVz4phVviRwx0yHx5a35b+dQKHHUpYujLB4Ur24kP7GQeVhiyW8r0S+BjL0Y7vaIwVN5TgLP8NgSPsSMIWjuRshzKpcuh7JRxiBEYNmXUl4DJ6bexY3REQNYwYy9rsEjX/dZZmlnj16kVcnrJWl7xlJIEHgXEYTAG0OjDC0u0mhPUW167c4OTp02xvbnF/4x5YiK1mr9dHOIdTIYHzsV7Cha27CFclJ0djUc4W7RzNhI3YVlWkp6jkXaRV9KQiyCMEPnd2e/zhlTa/cH6SX3/D8Ny9AT84E5E3q4h0KDP8yDV6BKcSogTKh0+GjJwhsDu8VraQ2oRCSBYpS8DfFX3uETS3+I5SKnXItBP2YUZjuT9RgogCCllFClk8OdYerD0CJEes1xJFk0KWif1xNPndCe/3XAg3Al+dcUglATtq8zAOuhZhhwUUbowh6hRO2OLaSYUlR5schcSqAOHVcDZCiEIyWkqJ0zmq6hAHKXkWYJTm/AfOsdPZ4M6tDQ6dIPdqqGCeize2Oe1pzCDDqyecm5/Bq8RYoFmv4dc89tOU3s4WW9dus7x8gtrSIsQpqadwpk+zscjqc08SGEsnHRCqGjaoIUzCQr0JaY5RIboyQb9r0NIxE2hWaiEijcAGVHoxSUXx9uVL7B322Mp7PPvM+zkcdHn23BIqEywtN9jsJdQrVRYen0df2OT9P/hjXL/+FjsPtmjUatwPFLGvUb5lZ2cf//xzbF2+Qu22Ze2FZ9B1Hz3jeOGHHqexWOdffforfPNWl6Xlx1iemQdP8Y07tzGdA37mox9j9sQqn//k53jn4v+NSxPmZqfZurHP7Z1DJj0f7Qzbe4fU50JurO+QeD59v8rC7Dzad0zNTTC1MMX+rR22LtxgdqJJ2wv5zCuv4vsewsCK9qlN1FBrU8yKkM7OJpMzAb1LG8SxYXvvgA9/6FmcGfDyG9/kp378CfzKFK05BWmfOG/jmypx0qUiy8IBDYIc1+sUwGI/I/AqpIMYtZEiFlcRYQtrLErGmM49/CQj9sNCXcI9chtxD/e5I+nQ4WDz3r1HDqOEbYq+ZEwxhxxKLA8Lk0oWsXOlF/aIFT8cwcpHtmQtlmNg4sALFC5POP/EOa5eegdrHMKl/D/t3VewZel5n/dnpR1Ojn06TuoJmByIAUAEAUxmkEXKhuSsKtO+sOSybPnGdMlVVpksWhe6oHzjcvlCpssquySyJIiiCBGgGBCIAWYGE3vyTPd07pPjTit8vlj77HN6BtSGaNIYUc+vqqu7T9hnn5X22t//e98vlH26JPzmH3yT9SvX+B9/5W+zfM95Pv7Dj7E8f4I/+Prvsb62RbPVIIrrSrM4anC8bXwcx8TDUCqOY5Ikod2ulw6YnJrk3vP30m5PcPGdt/nYI49yx53nyJKYouhSktVrmFclp0+f4r/86/81c3PzbK1eY/ru09x55R1eWO/QKGZ4Zrvkx6cWmFxZ4//eO8FK712IMg6qFeZ7HQ5aFVU8ICQlcdUgLVv0oiWiqEcUHRBRT64ph62/4yQevTCVEcSUpKGkQUVcVWShIgbyKONWdprpfIOd1gyLncAXTs2xPLfG719P2VtPieMA002+8MA5Nja2ePf9a+x3O0wvLBOomJqe5MqVKyRJwqOPPsIrr7zCfffdRwiwu7tLlMTEacobb7zB/NwcnU6Hxx5/nGajwcuvvEKj0aDVavPmu29x+sxpFqYXAMjzARtbW7RbE6ycmOXq2xf4nY0bbG3s8Je++HPMTDcJoaDRanDf+Y+xsrTASy8+y97ePoOyQVymJElBHgbkYYosyoev0dVoXx62My2KYjRprirrqv06VK7PtLLMqSpIkmwUipdVfQ99eE9UVvUExjR1+Gx4YwhAFQKvvPIS7118h0YjJc1Sur0+SZrR6fVIGylJkrC1tUVrcoJscY79TsmVqze4dvMWy0szrK6u8cgDdzO/ME9zcpb9fk4VNWk0G/UyFwHak9PDCVsRISQwbEtbVYGo0aSoytsm2BXF8NoZH90ztaem6PUqfu0f/hZnTp/jrrvOcvr0FFHcZHMb7jp/F7udq7zwzFXuewCyZsrG9hqnT63UbZqLQBlXTNy5SHpqiWy+Ij2zRLO5z/y5FQZRTjQZkURdymSaXt7gG79zkfdXu/yH/8mT0N6hPfkgcZKTpjGtuYhbmzdZnr2fXrpA0b6HOOyzduN9TnwiI55dJCoqBhsVOQOiUJIPBjSbE3WXnkFOUlbMF02ikDM52WZ2t8/a1AGNJzPC3UtMdQsGX73IwTefY/rcvexfnqTTbfPytZfYyW9xfXGVZ/KXefK+p3l0r0s7qhjsbTOZzUAZk8YpKwtn+cpX/gFPPDXHubueJKU+f+uW9PW1KGtlEJX1+xwS8iLmt7/yDjdv9fjzf+Fuzp2ZJImOLZEiSfozw4pFSfpT9P3MjvvtP/w/iEJKVdTt+wgV+SAna2REaVKHZXFWL9QeQRygzCv28x77eYcqgSxp0k4n66AuSinLwKAcEEWBONSBYwglRTEgbQwr3LIWcZISp/Vs8aoc1APSw8Ch0cjIknrQJ0niUeuoOI2BmM2tgl43Z9AbhndFTqAgVCV5GBCqiCKHqoqoqsOgYyhAFSKiKiOOUiIO1z8pCaEgr0qKUI2q7iLqNTqyLCUi0Gw0CVVECPWaOWVZQajqQDRrM9FsM9FokiYJaZqQDdus9vo9ugd7nDl1gqjKgAYzcxNMNVOqfI/r777L++9d5sXX3uUffOkrvPDq21y6usrN1VV2ttY5c2KZU6dPUiSQZi0azQZFnhMftvKKU4gCebfLwcY2G9dusnZzi28/9wZZe4mDvS4c7FMlJZQD2o2U9dWbLJ65g8EgIk4hH3SgjLl+a52X3nqHV959lxwgCqSHg3NUw1ZOEXGakSV1i9wsiaiKglDlh7VT9RpGw9Unq0MAACAASURBVIHKelCv/lNF5ShgiiKGLcEmiON68K9uKRUIZairCQ6/n6peuyY6qogNBDicgXo0wZtQ5UThsHIvGgZthzPE68DkF/6L/+r/8zn0/fpXWmPxN/7esYrfWl11GB/73/G3x8fW4Bt98FgpVXS8USUfKgn8nuvDDSsiD4OS4wHR8CcehZCH/z5WgXh87cVRAMmxdRaP/czbqjA/UBU5+tpjv0B0/PcFsqiibM7x5k6Hl159myKB+VbGz/zEj/Lq25dIqj5VFDM7M02jmZA221y9sUactfnWcy/y0OMf5+Ll6+wf9Nk56HGw12d6eob9/oDeoN5+SZwSJRXn772HEGKIoSry4YBxQhkCf+nPPc3WjfcZDAqquEWjqtelqqivFQkRN25c56H7zvHQ4jxff/0SP/3YXXTzfLRHj1qjRaNtGAKjv49m6h9Gg4dBaxh+bBhyHWtrG0brOnHUGnD0Pcf28eH3jn7CkVCP2AwrUA6rEw9Dx2j0NeEwvfhA6F0XLFejkDoMz+nR44fAF/7Kf8O/zA++YrE72lbJMLWthrPm4fD84ChAhOF+CEcZTRUI0bDhcxSIQ139GJclIa67BlAOoOiQEKiKPtWgT5Km7O/ts7ffISEhDjlp0eX8mdPkvV0mJ+HkmSWm2vO89tzbnF6cZNDvctDrcPnGdaK8YKeT0Q8J0/OzTCwu0mpkTGcNdvZ2qMKAzbWbDFZ3SKqcgzxl+qFHKXZ3aG/eoLvbYeL0Gb71m19npjXBzt4+r7z3DpOLUzz56c9QEvPed5+lmfSYf/As0dQMCTGDJPCxOx/k+tVdbh7s0+3Wk3DiosODp+eYOTVBGhqUVYf2VJNv/f4LvL62ydLyEus3b3LHiRVuvP8eT91zH83+PlOTk1y48DoLs5PMtZvc2t1gdnqC3u4OWTPijtkVVk6e4KBIiGfn2acgAVpTk3z6U59k5fQpXnjvTdKZkxRRQq+quLW5TS+klElKp8z5zI/+CGnao9GKOLc8z/nlOT735Me4eHONd15+kfvuOMmTD93HrUuXqXo5b73+Bq++e4WZk+e4cvESt9ZW+eQnHiWUfR5+4nGq/U3W1m6SRZN84/m3ad35MZYWFthdX2U6DkzGA06faDG1skiStEnn5ukXBY3GFESQUEGvS3RwAIMehJIibTJotNjIc/oTbaJWi3DiBPH8IknWImo2Kft7xAvnKbIWZXxYYX38z+2Orj23B4sTrYk/sXPo+/X9PuaXf/PLt4X5dQvh+vWibhs5rPw6vK5FEKrhdeiwu0QUjULFOB5euAKja2i9Tl7Cjes32D/YoxEFplopaRxRDAbc2LjBV//pP+fjDz7OiRMnmT97gjvOnOPZZ7/NQafD0vIyIYqJiUevo6PnW5WjAKrZbJIM24gWeUGcJExNTdFqNen1e/zkT/4E/X6fOKpb+oeqoiorBnlOTMRTT32cUydWCEWPN15+nixqcLXoMn2Q8G5vjUdWVviLzfd4pvc0B8Uss+U7XFuOGEQRSTlFazBFRkGVbtIsI1J6RFFORUIZZaNXHjj6HfJoipIWZdSiiFoU0QT9pM1WtsJBPMU9excpWGGmuct/9LE1zk0W/OqlB2l1dtlNbjFRLfLZR5a57+GP81v/4nfZ2N6r1wOnvue+ceM699//ADMz02xubvKxjz3Id7/7PJubm0xOTpKXJVevXuGhhx6i3+9x7twdXLp0kddef42HH3qYi5cu0u8P+MxnP8P21hYb6+s0m01Onz7DRHuCRqPJ2toqC3NzFPmAZ599kXfeeoPlE0ssLC9CHJPSoNXOOHX6JOvrG3R7JUk8waDsU0U5oUpHYXYcx5RlRVWVhMAoUKzb8JYkSQOI6qrT4et6HNcdQ4qirKv/A6N7pcPqqMNK17Icdkgh8NjjD/2JnEPfj49ctdXwFK3Kgv/9f/tfWVu9xd7+DmfPneHGzWvMTM+ysblFq9mk0WxSFDlZo0kjSyBJ6OUFSVQxNzPNwc4un/3hT3DfvXeTpi32uoO6YjZtQhQTJzFVCBShboNMFNcdWKJ6wiNRVK+HXIXR/hrd/1JfZw4O9phst2g0Ez75mcfY3enyztt7vPjiOpcv57x5YY2NjcDiiTkuvHGNnZ0mU/Mll957gaceepT5qZP1dalfUez3yU5PE82nMJuRD3qkc02i2Ywoa1CUMd9+YZP/5x+9xpVLUzQa06yv3mJhdpr+wRwh2aWRZMTNM6TNFeKoRVxU7N7aYnX1Js2F80QTj5CkZwnVgLCf0coGDPqBUFSkWZOiChSDAVkcMzOzQBlKGmWD1S9/k/RExNznFsnb80xXKTd/6xvMNpdoPfUQC599ghMPnOO7N97k/OxZ/rOf+s/55H1P88P3P81E2SamIgkRoR9R9gNJBPRTHnj40yyuPEbWOkFOQdJISZO0DubrVJ6knRBFGVVIuPDqBqurJffc0+KB+xfI0vq+9XDy3B/H8X37x/GRO4ck6c8Ig0VJ+lP0/dzEfuUP/z7FIFDWS7xAqAhEZK0mJTFFGaiIyfOchIiqLMnLkv1Bj27eI8pS4igjiTJCiKhCzCDPqcp6Pb7ebofJicNBqXr9qRBFNBptiBJCFCAODIoDijInhECWpmRJSqiK4XolMYGqDhUDJHHC9lZOpzOgGDBqsxqG7YGqUFGVEYNBoChjiiqiiurnFkVJ/ScklEU9g7yscysCJWWZ08sHFKEiCRAfziSPI9rNFkSQJhmEeqA+Gg7Yh6okSjKa2QStrEkzTeo1euK6XUzdDimw2+sQZwlLc2eYbs+QxAOWphMaWYPtm9eZbs2wtjvgudcu8f7qHt2qyeLKLOcWlzk1PcXyyiLVREqzMUmW1S1f6zAuEJImAHmnR2dji/dff5uvfuN53rnV5e//46/y/DPPcMdckzLukUZVXak4KJicnSXPE8pQEMewv9vnoJPznQuv8trF9xiEiihEo8FzojAchIMoSUiTjISEKASKvF8HtADUbYFCVQ2r7ipCqI8L4qN4Ko4SkiQlTprDAflqNAhTr614WMF4+L0M2xDWs5Xr4sj4qNrt8FgoC+qg5djaGcdCt1AFfuGvfjSDxdvXWDwKfb7X+9kPrfc2im2GA8WH2c9wEGs0bHz4j+jDj3VUHXj8c/UHPhgYHrU+HT2L28LD461R/+j2e0fPIz42KHO4T+M4Pnr86DDEOhKHgq3Q4KVrW6zvdBkUOZNJzKX3r3AwKIlCQa+M6HQPWN/YZGNrn/nlk1xf3eCBh5/g+Zdf58Lr77G+tcdeJ6coEjY21imBQVXX4aVJg7Ic0O936HZz8jInieLRADVEfOGBUzywlHH5+iZ7TNMIxfBYHzbwjWLKAOtb6/zHH3+M37nwDieW5znRzoarnx3tx+jYsXpYQXOo4gNViof7OaqrEm8buOZwTD3cFjAfN/rZ4fZte3t101G4eFixePzxR4Eih0ffscrHw9bHwyOrGuUax39C9JEPFnu9g9F5GBEdhbnHAsV6AkA0fH0YBsSjjTUMJYeBYkyAqqrXpa0q8uGGiYoecZmTRAFCQRRK4giarQa76xtEecFEHDPbbpJUEStnl9jZXmdyepqEBjfevsrDj91J1ohJGg0O+gXzMyvc6jR5/b1bHOwdMN1ske/26HT7zJ87RTLVYnZqkv6tDbIsIj11B8nKKYqdTXZf/TZJY5J0+RTFtW02VtfZPejyzvXL/MiPf47Fc+e5ef0W5dY6Dz96N/GJacqsAXlJ1Ejo7Q145usvMHniDDdurTE1PUs66HLP0iSLdy/TTpoU1QGtdkaSR3zr5Qt8/OlP0xlETDYbhJ115tuTTDQzbq2ucebcOTr9HlmjycTkFFNpRtXr0GhnRFMtTp1dIBQ5b154m0ba4NTd59nc2ibvl7xx+TL//MXnKNMWN9bXuPPuu1ld32R954D9CnaLnK8//xzNmWmef+Ndrt7YYGZ6gRdfvUAvKml1D/jpT32Cwc4m3a0t0jRlpjVFe36F9e6AQd7niTvP8sSnHqdJxNalK8ycXmS2kdJZ73FtbcCXnn2JQSiYJnD/8jLJYIvHH7+T9kyTuDlL1JoiyzJ62zs0J5oM9vbIYgh5v650m5minJ5n5t77mb7rHtITJ+iXBa2VE6SNFqGq6JUFrSqnl7WJ27MU0QRxdOwY/R7H9/FJDUezAz7arVC//Jtfvu3/h9fO4eWurhQeXT+jozVQiUb3TvX3weFWqVvaR4QojIK+OKlblt68dYOZiSZnlpd4/P57Obe0yI3uNtVuzne//m1mZ6c4decic3ML3HffvVy6fIX3Ll5hZnaJViMdTmyrJ0gVRT0pDuq2piEEiqJkMBiMnktVVVy/dpUf/uFPMTU1VU+8CoGv/cHXmGpPMNFuU+Y5lCX9/oCYwN7WOm+/8TpVMaDIA0UcEzVbXFrdoJHexY+dukEVr3IxzDLb6TI1SAhxn26jpB+3KatFWmwR4qpu+0pCFaXH2tAfvQ5PlF0aVUESqnrYPkQUMcxUW8yUW2xPneSTi3v82MlZruUT/NMrfZbjmNlmSTdKuXuhx6Mnn+KrbzzH+bvv58r1m+QVnD59GoATKytsb2+xv7/P8vIyV65e5Z677x7dF/QHA1ZWTjIYDCjLiizLaDVbTE1Ns7W1Sbs9QZZlvP/++8RxzLk77uDq1av1PWZZT6SMiOj1uszNznFiaZHNzVVefvVVGu0JpmfnaTdbhDglTlPOnD3DW2++TV42qJIIooIkpPVkrGEQnWV1VWGSxJRlyVG71JiqrG/IDtdQjKJoFBYSDTs7RIcTV6LRxwnUjxUf3V899vi/qa1QGV3AOgd7/PaX/xn9Xpder8PJkye4fv0G7dYkB50OWSNjcmKinqCapqQx5GVFrz+g1+0wPTXF9SvX+ckf/1HOnj1D2pxgc2eP6Zk50kaTw3Wp4zRme2evbpEaxTBcz7wMEMXxKBAedeyoqtE9UVkFev0ek9MTJFHB3vY1nnjyXpaX5tjf7XPj2j6zMwu8+95FphcS7n/4Dl55dYv333+Psydn2Li5ysLCSS5deYe5qEkzNEjPzRCikjht0XnnJpOz88StlChJ6XcT/t6vfocTpx5jbXWfrD3BKy/doNE4zcT0afb7EzRaK/TyExx0GxQ5pFlG3Fxi8fRDzJz6JFHrbqq4QTloEPYi0qig7KU0+gnR4TWsCqRpi6KRkJaBiZkV4ovrpIMdGvfExA1oVvNcenOHE3/5zxMePMnUg/cQuhVPLD3EUyeeZGXiDLNTy6Q0KJKINI7IkgaUMYSING3R3Q8k6SIHnZRscoa4Xb+3ZtgWmCgiadXLfRBH9PoFzz33GufuWuKpHzrJRCsQEYhCMjx2/njB4B83UDz0kTuHJOnPCHs5SNIPWFVlo/UBB0U5nH1Z0QophISyKijzkjKv6FQ98hjiOKWXD4CEUFRUcUS/zIlDRlnk5MN1CXd2d1meniOmIstiiJoUZUUZinp9rWGlTxJi0mZMngfqxe8CVBBVCclwQLYMAUJJO2mQpA2ytEezkdStXEOgLOoBmCRJSOOEKGQMykCVV2QNqOKYBgkRw6rHKtTBJRFlMRwAjurBnrIsh6074+EaL3UL1SSpq++qfPikqnq9v0YWE4qMpMpI04g0qdd8IKsrFstQEeVQ5BF7+YDvXHiT82efYGm2RehtEYoDisESWdKkameURQllSRKnlCFm+6BHv1+SRg1CBWnWJElSyiqCOCZKYggFJBllEUjTJr3OgJ2tXTrJBM+8dpGNvT6BmLcuv8dTP/I0eVHS7/cZhJiq6FKWGVWRUoWKfh4gztja2qIoB4RoWIkKJEk0aiMWAkShol54pqIsC6phGByAKK4DhioUxwKQYdVaHIhDBGFYbVnW7aBCPGyPGcrhGo5HLcsOZ/pH8XDEcBhKVuEogKp7n5V1K7iqAGLKJKmDyFCHu7e96f8oO2z5CaNBlKP2baMvOvZmN9xe2XZYdcFRfjgKevhAeBh9+E1zOByZPfze4YBtNQy0Dj/xR3Rq/Zf8Xkf/PByE+dA6gOHo8x/8ttF6gsceJ69iru3tcePGGp2yzySBXnfAxt6APpCmKVFUX+PaU5NkrTbbe11O33EHL124wLUbW1RRSl5AESrisj628qKAqAmhHhwMFfS6XfJBREhiskaTMqrnQUeUpKHDJx86zWqnz5de3aEaTo6OowAhEMcZFRHvre3z/JVbfPb+c/zqs2/yP/3Yw3U5OEf78nh7zQ9vwGPh8eH2GKXHwGHbP+r9NdzBt22z21pzHtvAR8fI0RYfPY1QP+7tYTR8r6cZRgHw7a1rv1doWQeT/xq0QoXRIPHhIRgdO0cO3T6zfbgvq8PzJlCvplkRyvo6F4VARSBOUkIoh+s1HdaVJURxAnHBxHSL0wuzXNvdIlSBnf0ezeklpieWOegE3n13E6JpyqjPtauXmWykTE3OsrwY00narA/65GGG57/5Ir1bW3SJCHHFuTLj3gfuJu/ssHjvOfa6B7ROrRCVgcHWBhOzbZonFukCa9vbTLYmuFHssLK0zGSasnlrg8HWHpQlgyInySuSvL6vSAcVcRaYaEZcuXaTa6s3SbI2U9Ntrl6+xh0Hd5KEkn73gImZNneenuHhlXluvXORt27scOKOc5y5/35mpye5evEivYlpzpy/l3/y67/OwT33Mb3VZe3yBmdPz9GcbVJNx/R3b/H5p+9msNPhOy+9y2uvdMl7feab0wxosnDuPq7fusrjD9xHXnRYOrnMm29dZDXPmWtkLMyd4Ol7zjLZatArG2xu7LKb55xOS77wmU+RdvukvRZrt3bIDw4Y7Pe53I9YePBBolbg3NIMp+86yTdfukB2UDB7donVt16lu1oR9Q9oRwO2u3tMDg6IorNEEZQhp9i+Rbo8S7cb0aoGlFsbFM24rnpOYwYRpBFEU9M0pxYI7RmiKKKdNmgv7VN29gndbj3ASkU5qGh01hnsb5HNLFElHzzHog+dh8dmKfChmScfQcfXez10WAEYQjR6zTw8J6vh56JhK+7jVeGHj1cUeV2BFMKoCokKzp8/z8svPcvW9jb3nDnJzevX+XOf/hQPPvwIv/al3+Dq3k3+l1/521x56wW++Nf+W5ZOnOTf+rEf4fkXL3DhlQvcd+9ZlpeX63Cxqtf6CqMJCPXAcxxlwzy3vnJevXqZuflplpYWh9fIujLqV/7O3+HJJ5/k53/+51lYWKAsC+I4Ii/qtVqXT55l9cLLnM2meCvNWY6mWJuI+XLnFudDxhfm23x2IeZf3Fzh+QOYqQ6Y6h1QxT26SZOtbKauFipy0lCRhn59L3hsu9eTfzpEUULdtjOmDBGTRUWVpORVzM/eFZiegJffmeRqvyBKtmgmu5SNNvc2D7j79L28vfMmcb/F5NQ0g7xgYmaa7e1tpqenGfT7tFotBoMB165fp9Vs0e126ff7hFAxGNQTEvv9PtPTU1y8+B7T0zMATE1N0my22N3d4fSpU2xsbLC5scHy8jLb29tMTUzVrVLbLXq9Hp1Oh1Du0mhPsLO9yW/8k9/gvUtX+Kkf/QJ33HUPcZwSVT1a5HSiQB4ikiiiGQeK4fFXHz/Fh+5t6iD06HW4Gr7elYdrwQ9fIxiG4CGJKMpiFCIeTcWrK7Si+KN9Xv7/IgQ219cJxYAsyzh58hR7e/uEKibPCyanpqjKnKzZIMqh1+vTnszIspiJyTaDULF30GNxaYVnX3iRz33+04QQM+j36zXni4I0S6nKgijExGmDol5avp5IWYW6RWlZfqhS8XC/x8MKufbkFOtr6yxMTdLbKcjntjhxsuQ/+CsPcONql0uXNpiefoQHHz1FP4947tuvsbYWkzDN9tY1ul/9Emvrq/z1//Sv8vbXnuOxj/0F4jgl7SdweYfL1zeZfPQsZRbxzvsX+Xf/8ud5/dI+g3KN9690OXlyiYMBPP/SGi989xI/9HTMZz7zBL3+AdPTEZt7q0xMniJM3sXGfpfJdJaNm9e4c/ksyVQBmw3y1V2SKiKfOCA+2SSdmiIqY9IikJUZm995lyvPv8Nib5fyG13SlW32bq4ynd5BHKVk89OwfsD6114gXt2mOb9EODkge+os0ekW0XSAPCfPS5KJmGxikryb0lpukDVatCdbkFYUVT6cqMeoAwZ5RdSICRSkWcRnP/cg8wvTZEkgIodquJZiVDLsF/GDOmolSX/C4vFfIkn601SWCcQNKhIGg5L+IGdARBFlhKgJUYOiqCtuuv0+B70O3aJPXpREIYU8ocwhryoGRUk/ryjykls315hoTrI4O08WR6RJvX5IFDeJooSiDERxQpQClERJQpxk9QBFGROHlCS0CFVGkccUOQzyioQGWdwglIE0TkjTeFjhFjHoQ96PKQYxVZkQaDEoEjq9QLcf6A+g14ciTyjyCEJKnlfkRckgHwxnPJejmeRVFcjzfNQ68DC4pIqgGkYrIdRBYhqTJnVVXxwFkjgijSGJISYQR4GIiiofsL3b4erqJlmzRSg67O9v8t7FNQqahKzByokFHr3/HK1qBzq3uPvkaV69cIGlO87SLSGNWiRZgziOqUJEmmaEOCGOU5KkQUFMpyhYPnuO1twScRxoZxVlOeDuRx5hceU0c8srNCamKcqKvH9AFEqKvKBz0KWoYgYFdAd9iqI/rKYJo+1QVofbp25YVRSDOlAuBlR5Pmq5CPXgWVEU5MWAssyp11GrqxcPqw4jEiAeztquW0GNqhZDQaAkUP9d11bVgWMcRSRJSpo2SKKUKAwrg6oAVVG3ZQ3laF09Qr0eyihY/P6jsB+AaDTAVP8vGoahH55se1tVWIiGa9sNZ01/IPE5qmjkj3xfPQq0jv+gY4Nj31M49ucDz23U0ut718F96LkcHmejSCqCcOyYGg2wHauc3KuavL/XZ2enU7dt3h+QFDnZxAxpGlPGKa04MD89RRpHJFHgsYfv54Vnv8mVi9co8g5Fr0PeOyAvusRxWa/HUlWkBOLhmAShbq3bTOtZ21GckqQNkiQjJmIiC2Rp4Kc++TAn032qUA+AxCGQxhCqHEJFv0z4P7/5Ig/eeYqLt3a42SlGm/lwsx+uoXkY4h8NfNdb4bBibtRe9rDCMzoK88pj7U8ZbdPbA7Hb9sGosnAYnB0Lsg9//ocD6O+xH8Phvv9g6Hj42Ee/0GG140c+6Kdua3d4/AbCbe1lRwHF8GuPV//Gw0gxiurXiIqj9e5CFeqWi3FEnCYQxZRElETD63uDOEoIeUFEwenTJyj6B1D06PQ6HFQFVy6v8e67q7x3cZNvPvNdBgy4dusWzXabtVub5F1Y73aJG002Nzagitla67DVa/P+1Q7f+NoF/tE//F2+9c3X2S5yLly6ymBujpiYrOwQLS/TaaaQJbz61rtcunKT96/eZGXlDHEFs9OTnFta4ua1K3QGfdrZBE2Gda2dA1qthOXZJkW3TxkFsnaTNErZ3O1QHRSs37hGu9GiPOgzN9XgZz7xCM//zm9z1113ct8nPkE8f4Lo5DILjz5OsnyKvSqiuXia16+s83vPvMbaVsR3nn2Xbz3zFjuv3aTdCbSTwL/9s5/j5/69z3F+ucnZxQYX33yZS69f4I75Ezx27908du9dzLYzlhZnWDp5gs1eh6oMLE0vcP7UWS5ffJ+N7V029/aoosDDy/PctTBD3jng2tVbUGYsTS+ytd9htyh4+fULzE9NcNfDdxLFsNfp8/7lW/zel36fE6fvYr/TZ36qzVycM+js8fjjD5NONMmpiNOM3e0d8n6XLCqoOntsXL5MXFa02m12d3frdVJjyAlUcUaZB8LuHvn1q5SX3qe8dpX9S29TrN2iXQbibIJGb59md4tmcfCByQf8Ea8BEWO+4COnDgrr87Asi9GFNBBGaxlG0dH6sceva0frL35g7kWoJ5PlRT66X8iyjKeffJSf+pmf5n/4pV/mv/vFX+bld95l79oGf/Fnf4K02WV/6xZf+bV/xi/9zV9gb+0m082Yz3zyCX7oyYd59dVXuX79OlUVhtVs9fXj+D1THYbW1+6Dg3329nf4xCc+Xt/LlBWhghBiPv7kE7QbGX/zv/8F3nztwigwnZ6ZZW5hiZCknJhfZicbcKaEjWKfdpWxcJByY2uf/+tGwe9uVPz796X84qcq7myXbKWn2YummS13hu8JAoSsvoZFxYfaAIYQWGudZL2xwHY2xUHaZJBlFCHj4cUGf+3HHuba2gEvXltgrXeTzXSfMp3nfFVBusv0wRzJVMnXXr/FDz14P1/7+tfJy4qyqrj//vvZ2dlhe3ubupXkATPTM6ytrbK9vU0cD8OjyUn29/Yoy5ILF14jSRKuXrlCFEUsLS3x+uuvsb6+zltvv83U9DRFUZCmCWfPnmVqaoqiKLh29RrNRpP9g302tzbJi5wyz8l7Xb7067/G//zLv8hXvvo7lCV09/fo3XyHOO9Qt87NoCqOVcnWrU0Pj6/j3QcO74fyIh8Gi2H0mnA0sac+Fgb9AWVRkueDUfV7/ZpzdA/7b6zh9qyqkt3dbTqdA6oqMDkxSbczYHl5hYODHs1mvW57nudkWUaWJJR5zv7ODuVgwMzkJBtb23TzAWsbm1y9tUoeKop8QFkMIJQU+QBCoKwqJiYn6XR6o04pIRx2TTlq615fg8rR5MWqLCnLQNZo0x/U63BWWU4vz8lzqEKP5VPwic+s8NDD0+xvX6KZ7PPv/NwjzC3Cc6+8Tq+RkTcL4jijPOiwsNonf/sGUVSwe+UynWu3mJyYYO7kEsvnTnPn+Yf56lcvcPXaPk//8Md49OEFJifeJy9f5ZlvfoenfuhePvX053nr1Zu8d+GAL//j5+jtNwlVAxoNtvY3OdjdYiJtsb/6DN3N3yLc6lFdWmPnlQvE/XX6B5eo8g1ClRPnBb1WxO4fvsZd1SLtfAa+0aHzTEVjb5Iz3LICdQAACBVJREFUj97H5KkzRIOEwauXCKsbJB+bpaq2OPj66/Rev07YG5AmMVGjSZmlVI2KMhsQTTUIU22qqQZlI6fKCqokpqSu3E6ShFBW5IN6P0UUZAkszk/XgSKBesg5qa///zqs5S1J+lcShX8dRhEkSZIkSZIkSZIk/UBZsShJkiRJkiRJkiRpLINFSZIkSZIkSZIkSWMZLEqSJEmSJEmSJEkay2BRkiRJkiRJkiRJ0lgGi5IkSZIkSZIkSZLGMliUJEmSJEmSJEmSNJbBoiRJkiRJkiRJkqSxDBYlSZIkSZIkSZIkjWWwKEmSJEmSJEmSJGksg0VJkiRJkiRJkiRJYxksSpIkSZIkSZIkSRrLYFGSJEmSJEmSJEnSWAaLkiRJkiRJkiRJksYyWJQkSZIkSZIkSZI0lsGiJEmSJEmSJEmSpLEMFiVJkiRJkiRJkiSNZbAoSZIkSZIkSZIkaSyDRUmSJEmSJEmSJEljGSxKkiRJkiRJkiRJGstgUZIkSZIkSZIkSdJYBouSJEmSJEmSJEmSxjJYlCRJkiRJkiRJkjSWwaIkSZIkSZIkSZKksQwWJUmSJEmSJEmSJI1lsChJkiRJkiRJkiRpLINFSZIkSZIkSZIkSWMZLEqSJEmSJEmSJEkay2BRkiRJkiRJkiRJ0lgGi5IkSZIkSZIkSZLGMliUJEmSJEmSJEmSNJbBoiRJkiRJkiRJkqSxDBYlSZIkSZIkSZIkjWWwKEmSJEmSJEmSJGksg0VJkiRJkiRJkiRJYxksSpIkSZIkSZIkSRrLYFGSJEmSJEmSJEnSWAaLkiRJkiRJkiRJksYyWJQkSZIkSZIkSZI0lsGiJEmSJEmSJEmSpLEMFiVJkiRJkiRJkiSNZbAoSZIkSZIkSZIkaSyDRUmSJEmSJEmSJEljGSxKkiRJkiRJkiRJGstgUZIkSZIkSZIkSdJYBouSJEmSJEmSJEmSxjJYlCRJkiRJkiRJkjSWwaIkSZIkSZIkSZKksQwWJUmSJEmSJEmSJI1lsChJkiRJkiRJkiRpLINFSZIkSZIkSZIkSWMZLEqSJEmSJEmSJEkay2BRkiRJkiRJkiRJ0lgGi5IkSZIkSZIkSZLGMliUJEmSJEmSJEmSNJbBoiRJkiRJkiRJkqSxDBYlSZIkSZIkSZIkjWWwKEmSJEmSJEmSJGksg0VJkiRJkiRJkiRJYxksSpIkSZIkSZIkSRrLYFGSJEmSJEmSJEnSWAaLkiRJkiRJkiRJksYyWJQkSZIkSZIkSZI0lsGiJEmSJEmSJEmSpLEMFiVJkiRJkiRJkiSNZbAoSZIkSZIkSZIkaSyDRUmSJEmSJEmSJEljGSxKkiRJkiRJkiRJGstgUZIkSZIkSZIkSdJYBouSJEmSJEmSJEmSxjJYlCRJkiRJkiRJkjSWwaIkSZIkSZIkSZKksQwWJUmSJEmSJEmSJI1lsChJkiRJkiRJkiRpLINFSZIkSZIkSZIkSWMZLEqSJEmSJEmSJEkay2BRkiRJkiRJkiRJ0lgGi5IkSZIkSZIkSZLGMliUJEmSJEmSJEmSNJbBoiRJkiRJkiRJkqSxDBYlSZIkSZIkSZIkjWWwKEmSJEmSJEmSJGksg0VJkiRJkiRJkiRJYxksSpIkSZIkSZIkSRrLYFGSJEmSJEmSJEnSWAaLkiRJkiRJkiRJksYyWJQkSZIkSZIkSZI0lsGiJEmSJEmSJEmSpLEMFiVJkiRJkiRJkiSNZbAoSZIkSZIkSZIkaSyDRUmSJEmSJEmSJEljGSxKkiRJkiRJkiRJGstgUZIkSZIkSZIkSdJYBouSJEmSJEmSJEmSxjJYlCRJkiRJkiRJkjSWwaIkSZIkSZIkSZKksQwWJUmSJEmSJEmSJI1lsChJkiRJkiRJkiRpLINFSZIkSZIkSZIkSWMZLEqSJEmSJEmSJEkay2BRkiRJkiRJkiRJ0lgGi5IkSZIkSZIkSZLGMliUJEmSJEmSJEmSNJbBoiRJkiRJkiRJkqSxDBYlSZIkSZIkSZIkjWWwKEmSJEmSJEmSJGksg0VJkiRJkiRJkiRJYxksSpIkSZIkSZIkSRrLYFGSJEmSJEmSJEnSWAaLkiRJkiRJkiRJksYyWJQkSZIkSZIkSZI0lsGiJEmSJEmSJEmSpLEMFiVJkiRJkiRJkiSNZbAoSZIkSZIkSZIkaSyDRUmSJEmSJEmSJEljGSxKkiRJkiRJkiRJGstgUZIkSZIkSZIkSdJYBouSJEmSJEmSJEmSxjJYlCRJkiRJkiRJkjSWwaIkSZIkSZIkSZKksQwWJUmSJEmSJEmSJI1lsChJkiRJkiRJkiRpLINFSZIkSZIkSZIkSWMZLEqSJEmSJEmSJEkay2BRkiRJkiRJkiRJ0lgGi5IkSZIkSZIkSZLGMliUJEmSJEmSJEmSNJbBoiRJkiRJkiRJkqSxDBYlSZIkSZIkSZIkjWWwKEmSJEmSJEmSJGksg0VJkiRJkiRJkiRJYxksSpIkSZIkSZIkSRrLYFGSJEmSJEmSJEnSWAaLkiRJkiRJkiRJksYyWJQkSZIkSZKkj5jBt7/N4Nvf/kE/DUmSbmOwKEmSJEmSJEkfIbu/9EtsfPGLbHzxi+z+rb/1g346kiSNRCGE8IN+EpIkSZIkSZKk2s3HHydsbAAQtducfPvtH/AzkiSpZsWiJEmSJEmSJH2EtD772dG/m5///A/wmUiSdDsrFiVJkiRJkiTpI2b/7/5dAKb+xt/4AT8TSZKOGCxKkiRJkiRJkiRJGuv/BQdx/Q2P+5eJ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63" y="2825685"/>
            <a:ext cx="8737600" cy="416090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2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상대 페이지"/>
          <p:cNvSpPr txBox="1"/>
          <p:nvPr/>
        </p:nvSpPr>
        <p:spPr>
          <a:xfrm>
            <a:off x="2126454" y="102563"/>
            <a:ext cx="5487989" cy="884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393700">
              <a:lnSpc>
                <a:spcPts val="6900"/>
              </a:lnSpc>
              <a:spcBef>
                <a:spcPts val="0"/>
              </a:spcBef>
              <a:defRPr sz="6900">
                <a:solidFill>
                  <a:srgbClr val="FFDE59"/>
                </a:solidFill>
                <a:latin typeface="한컴 윤고딕 250"/>
                <a:ea typeface="한컴 윤고딕 250"/>
                <a:cs typeface="한컴 윤고딕 250"/>
                <a:sym typeface="한컴 윤고딕 250"/>
              </a:defRPr>
            </a:lvl1pPr>
          </a:lstStyle>
          <a:p>
            <a:r>
              <a:rPr sz="6600" dirty="0" err="1"/>
              <a:t>상대</a:t>
            </a:r>
            <a:r>
              <a:rPr sz="6600" dirty="0"/>
              <a:t> </a:t>
            </a:r>
            <a:r>
              <a:rPr sz="6600" dirty="0" err="1"/>
              <a:t>페이지</a:t>
            </a:r>
            <a:endParaRPr sz="6600" dirty="0"/>
          </a:p>
        </p:txBody>
      </p:sp>
      <p:sp>
        <p:nvSpPr>
          <p:cNvPr id="137" name="상세페이지에서만 상대페이지에 들어갈 수 있고, 상대가 교환하고 싶은 물품 및 받고싶은 물품 원하는 직거래 위치를 확인할 수 있습니다. 개인 프로필 하위에 평가점수, 찜하기 추천 등을 통해 상대의 평점을 볼 수 있고, 상대가 포스팅한 여러 페이지들, 받고싶은 물품들을 한눈에 볼 수 있습니다."/>
          <p:cNvSpPr txBox="1"/>
          <p:nvPr/>
        </p:nvSpPr>
        <p:spPr>
          <a:xfrm>
            <a:off x="147407" y="948627"/>
            <a:ext cx="9446086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120315" indent="-120315">
              <a:buSzPct val="100000"/>
              <a:buChar char="-"/>
              <a:defRPr sz="1800">
                <a:solidFill>
                  <a:srgbClr val="FFFFFF"/>
                </a:solidFill>
              </a:defRPr>
            </a:lvl1pPr>
          </a:lstStyle>
          <a:p>
            <a:r>
              <a:rPr dirty="0" err="1"/>
              <a:t>상세페이지에서만</a:t>
            </a:r>
            <a:r>
              <a:rPr dirty="0"/>
              <a:t> </a:t>
            </a:r>
            <a:r>
              <a:rPr dirty="0" err="1"/>
              <a:t>상대페이지에</a:t>
            </a:r>
            <a:r>
              <a:rPr dirty="0"/>
              <a:t> </a:t>
            </a:r>
            <a:r>
              <a:rPr dirty="0" err="1"/>
              <a:t>들어갈</a:t>
            </a:r>
            <a:r>
              <a:rPr dirty="0"/>
              <a:t> 수 </a:t>
            </a:r>
            <a:r>
              <a:rPr dirty="0" err="1"/>
              <a:t>있고</a:t>
            </a:r>
            <a:r>
              <a:rPr dirty="0"/>
              <a:t>, </a:t>
            </a:r>
            <a:r>
              <a:rPr dirty="0" err="1" smtClean="0"/>
              <a:t>거래</a:t>
            </a:r>
            <a:r>
              <a:rPr dirty="0" smtClean="0"/>
              <a:t> </a:t>
            </a:r>
            <a:r>
              <a:rPr lang="ko-KR" altLang="en-US" dirty="0" smtClean="0"/>
              <a:t>방식을 </a:t>
            </a:r>
            <a:r>
              <a:rPr dirty="0" smtClean="0"/>
              <a:t> </a:t>
            </a:r>
            <a:r>
              <a:rPr dirty="0" err="1"/>
              <a:t>확인할</a:t>
            </a:r>
            <a:r>
              <a:rPr dirty="0"/>
              <a:t> 수 </a:t>
            </a:r>
            <a:r>
              <a:rPr dirty="0" err="1" smtClean="0"/>
              <a:t>있습니다</a:t>
            </a:r>
            <a:r>
              <a:rPr lang="en-US" dirty="0" smtClean="0"/>
              <a:t>. </a:t>
            </a:r>
            <a:r>
              <a:rPr dirty="0" err="1" smtClean="0"/>
              <a:t>상대가</a:t>
            </a:r>
            <a:r>
              <a:rPr dirty="0" smtClean="0"/>
              <a:t> </a:t>
            </a:r>
            <a:r>
              <a:rPr dirty="0" err="1"/>
              <a:t>포스팅한</a:t>
            </a:r>
            <a:r>
              <a:rPr dirty="0"/>
              <a:t> </a:t>
            </a:r>
            <a:r>
              <a:rPr dirty="0" err="1"/>
              <a:t>여러</a:t>
            </a:r>
            <a:r>
              <a:rPr dirty="0"/>
              <a:t> </a:t>
            </a:r>
            <a:r>
              <a:rPr dirty="0" err="1"/>
              <a:t>페이지들</a:t>
            </a:r>
            <a:r>
              <a:rPr dirty="0"/>
              <a:t>, </a:t>
            </a:r>
            <a:r>
              <a:rPr dirty="0" err="1"/>
              <a:t>받고싶은</a:t>
            </a:r>
            <a:r>
              <a:rPr dirty="0"/>
              <a:t> </a:t>
            </a:r>
            <a:r>
              <a:rPr dirty="0" err="1"/>
              <a:t>물품들을</a:t>
            </a:r>
            <a:r>
              <a:rPr dirty="0"/>
              <a:t> </a:t>
            </a:r>
            <a:r>
              <a:rPr dirty="0" err="1"/>
              <a:t>한눈에</a:t>
            </a:r>
            <a:r>
              <a:rPr dirty="0"/>
              <a:t> 볼 수 </a:t>
            </a:r>
            <a:r>
              <a:rPr dirty="0" err="1"/>
              <a:t>있습니다</a:t>
            </a:r>
            <a:r>
              <a:rPr dirty="0"/>
              <a:t>.</a:t>
            </a:r>
          </a:p>
        </p:txBody>
      </p:sp>
      <p:sp>
        <p:nvSpPr>
          <p:cNvPr id="138" name="4. 웹 페이지 기능 및 설명"/>
          <p:cNvSpPr txBox="1"/>
          <p:nvPr/>
        </p:nvSpPr>
        <p:spPr>
          <a:xfrm>
            <a:off x="-281103" y="102563"/>
            <a:ext cx="3025776" cy="285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r" defTabSz="393700">
              <a:lnSpc>
                <a:spcPts val="2100"/>
              </a:lnSpc>
              <a:spcBef>
                <a:spcPts val="0"/>
              </a:spcBef>
              <a:defRPr sz="1900">
                <a:solidFill>
                  <a:srgbClr val="FFFFFF"/>
                </a:solidFill>
                <a:latin typeface="210 네버랜드 L"/>
                <a:ea typeface="210 네버랜드 L"/>
                <a:cs typeface="210 네버랜드 L"/>
                <a:sym typeface="210 네버랜드 L"/>
              </a:defRPr>
            </a:pPr>
            <a:r>
              <a:rPr dirty="0"/>
              <a:t>4. 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웹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페이지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기능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및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설명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83" y="2155271"/>
            <a:ext cx="8897227" cy="427455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2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포스팅 화면"/>
          <p:cNvSpPr txBox="1"/>
          <p:nvPr/>
        </p:nvSpPr>
        <p:spPr>
          <a:xfrm>
            <a:off x="2202655" y="248257"/>
            <a:ext cx="5335589" cy="884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393700">
              <a:lnSpc>
                <a:spcPts val="6900"/>
              </a:lnSpc>
              <a:spcBef>
                <a:spcPts val="0"/>
              </a:spcBef>
              <a:defRPr sz="6900">
                <a:solidFill>
                  <a:srgbClr val="FFDE59"/>
                </a:solidFill>
                <a:latin typeface="한컴 윤고딕 250"/>
                <a:ea typeface="한컴 윤고딕 250"/>
                <a:cs typeface="한컴 윤고딕 250"/>
                <a:sym typeface="한컴 윤고딕 250"/>
              </a:defRPr>
            </a:lvl1pPr>
          </a:lstStyle>
          <a:p>
            <a:r>
              <a:rPr sz="6600" dirty="0" err="1"/>
              <a:t>포스팅</a:t>
            </a:r>
            <a:r>
              <a:rPr sz="6600" dirty="0"/>
              <a:t> </a:t>
            </a:r>
            <a:r>
              <a:rPr sz="6600" dirty="0" err="1"/>
              <a:t>화면</a:t>
            </a:r>
            <a:endParaRPr sz="6600" dirty="0"/>
          </a:p>
        </p:txBody>
      </p:sp>
      <p:sp>
        <p:nvSpPr>
          <p:cNvPr id="142" name="내가 주고, 받고 싶은 물건을 이미지와 태그를 통해 등록 할 수 있고, 선호 장소(거래나 택배 위치)를 지정 할 수 있습니다."/>
          <p:cNvSpPr txBox="1"/>
          <p:nvPr/>
        </p:nvSpPr>
        <p:spPr>
          <a:xfrm>
            <a:off x="147407" y="1051979"/>
            <a:ext cx="9446086" cy="6752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120315" indent="-120315">
              <a:buSzPct val="100000"/>
              <a:buChar char="-"/>
              <a:defRPr sz="1800">
                <a:solidFill>
                  <a:srgbClr val="FFFFFF"/>
                </a:solidFill>
              </a:defRPr>
            </a:lvl1pPr>
          </a:lstStyle>
          <a:p>
            <a:r>
              <a:rPr dirty="0" err="1"/>
              <a:t>내가</a:t>
            </a:r>
            <a:r>
              <a:rPr dirty="0"/>
              <a:t> </a:t>
            </a:r>
            <a:r>
              <a:rPr dirty="0" err="1"/>
              <a:t>주고</a:t>
            </a:r>
            <a:r>
              <a:rPr dirty="0"/>
              <a:t>, </a:t>
            </a:r>
            <a:r>
              <a:rPr dirty="0" err="1"/>
              <a:t>받고</a:t>
            </a:r>
            <a:r>
              <a:rPr dirty="0"/>
              <a:t> </a:t>
            </a:r>
            <a:r>
              <a:rPr dirty="0" err="1"/>
              <a:t>싶은</a:t>
            </a:r>
            <a:r>
              <a:rPr dirty="0"/>
              <a:t> </a:t>
            </a:r>
            <a:r>
              <a:rPr dirty="0" err="1"/>
              <a:t>물건을</a:t>
            </a:r>
            <a:r>
              <a:rPr dirty="0"/>
              <a:t> </a:t>
            </a:r>
            <a:r>
              <a:rPr dirty="0" err="1"/>
              <a:t>이미지와</a:t>
            </a:r>
            <a:r>
              <a:rPr dirty="0"/>
              <a:t> </a:t>
            </a:r>
            <a:r>
              <a:rPr dirty="0" err="1"/>
              <a:t>태그를</a:t>
            </a:r>
            <a:r>
              <a:rPr dirty="0"/>
              <a:t> </a:t>
            </a:r>
            <a:r>
              <a:rPr dirty="0" err="1"/>
              <a:t>통해</a:t>
            </a:r>
            <a:r>
              <a:rPr dirty="0"/>
              <a:t> </a:t>
            </a:r>
            <a:r>
              <a:rPr dirty="0" err="1"/>
              <a:t>등록</a:t>
            </a:r>
            <a:r>
              <a:rPr dirty="0"/>
              <a:t> 할 수 </a:t>
            </a:r>
            <a:r>
              <a:rPr dirty="0" err="1"/>
              <a:t>있고</a:t>
            </a:r>
            <a:r>
              <a:rPr dirty="0"/>
              <a:t>, </a:t>
            </a:r>
            <a:r>
              <a:rPr dirty="0" err="1"/>
              <a:t>선호</a:t>
            </a:r>
            <a:r>
              <a:rPr dirty="0"/>
              <a:t> </a:t>
            </a:r>
            <a:r>
              <a:rPr dirty="0" err="1"/>
              <a:t>장소</a:t>
            </a:r>
            <a:r>
              <a:rPr dirty="0"/>
              <a:t>(</a:t>
            </a:r>
            <a:r>
              <a:rPr dirty="0" err="1"/>
              <a:t>거래나</a:t>
            </a:r>
            <a:r>
              <a:rPr dirty="0"/>
              <a:t> </a:t>
            </a:r>
            <a:r>
              <a:rPr dirty="0" err="1"/>
              <a:t>택배</a:t>
            </a:r>
            <a:r>
              <a:rPr dirty="0"/>
              <a:t> </a:t>
            </a:r>
            <a:r>
              <a:rPr dirty="0" err="1"/>
              <a:t>위치</a:t>
            </a:r>
            <a:r>
              <a:rPr dirty="0"/>
              <a:t>)를 </a:t>
            </a:r>
            <a:r>
              <a:rPr dirty="0" err="1"/>
              <a:t>지정</a:t>
            </a:r>
            <a:r>
              <a:rPr dirty="0"/>
              <a:t> 할 수 </a:t>
            </a:r>
            <a:r>
              <a:rPr dirty="0" err="1"/>
              <a:t>있습니다</a:t>
            </a:r>
            <a:r>
              <a:rPr dirty="0"/>
              <a:t>.</a:t>
            </a:r>
          </a:p>
        </p:txBody>
      </p:sp>
      <p:sp>
        <p:nvSpPr>
          <p:cNvPr id="143" name="4. 웹 페이지 기능 및 설명"/>
          <p:cNvSpPr txBox="1"/>
          <p:nvPr/>
        </p:nvSpPr>
        <p:spPr>
          <a:xfrm>
            <a:off x="-248097" y="23926"/>
            <a:ext cx="3025776" cy="285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r" defTabSz="393700">
              <a:lnSpc>
                <a:spcPts val="2100"/>
              </a:lnSpc>
              <a:spcBef>
                <a:spcPts val="0"/>
              </a:spcBef>
              <a:defRPr sz="1900">
                <a:solidFill>
                  <a:srgbClr val="FFFFFF"/>
                </a:solidFill>
                <a:latin typeface="210 네버랜드 L"/>
                <a:ea typeface="210 네버랜드 L"/>
                <a:cs typeface="210 네버랜드 L"/>
                <a:sym typeface="210 네버랜드 L"/>
              </a:defRPr>
            </a:pPr>
            <a:r>
              <a:t>4. 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웹 페이지 기능 및 설명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301" y="1936837"/>
            <a:ext cx="5529943" cy="51267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2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2"/>
          <p:cNvSpPr txBox="1"/>
          <p:nvPr/>
        </p:nvSpPr>
        <p:spPr>
          <a:xfrm>
            <a:off x="769090" y="543661"/>
            <a:ext cx="7103638" cy="627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4600"/>
              </a:lnSpc>
              <a:spcBef>
                <a:spcPts val="0"/>
              </a:spcBef>
              <a:defRPr sz="4200">
                <a:solidFill>
                  <a:srgbClr val="FFFFFF"/>
                </a:solidFill>
                <a:latin typeface="210 네버랜드 L"/>
                <a:ea typeface="210 네버랜드 L"/>
                <a:cs typeface="210 네버랜드 L"/>
                <a:sym typeface="210 네버랜드 L"/>
              </a:defRPr>
            </a:lvl1pPr>
          </a:lstStyle>
          <a:p>
            <a:r>
              <a:t>1. 서비스 기획 의도 및 설명</a:t>
            </a:r>
          </a:p>
        </p:txBody>
      </p:sp>
      <p:grpSp>
        <p:nvGrpSpPr>
          <p:cNvPr id="43" name="Group 3"/>
          <p:cNvGrpSpPr/>
          <p:nvPr/>
        </p:nvGrpSpPr>
        <p:grpSpPr>
          <a:xfrm>
            <a:off x="635138" y="731520"/>
            <a:ext cx="104958" cy="251663"/>
            <a:chOff x="0" y="0"/>
            <a:chExt cx="104957" cy="251661"/>
          </a:xfrm>
        </p:grpSpPr>
        <p:sp>
          <p:nvSpPr>
            <p:cNvPr id="41" name="Freeform 5"/>
            <p:cNvSpPr/>
            <p:nvPr/>
          </p:nvSpPr>
          <p:spPr>
            <a:xfrm rot="5400000">
              <a:off x="39" y="-40"/>
              <a:ext cx="104879" cy="104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4" h="21600" extrusionOk="0">
                  <a:moveTo>
                    <a:pt x="10792" y="21600"/>
                  </a:moveTo>
                  <a:cubicBezTo>
                    <a:pt x="4850" y="21600"/>
                    <a:pt x="0" y="16750"/>
                    <a:pt x="0" y="10792"/>
                  </a:cubicBezTo>
                  <a:cubicBezTo>
                    <a:pt x="0" y="4850"/>
                    <a:pt x="4850" y="0"/>
                    <a:pt x="10792" y="0"/>
                  </a:cubicBezTo>
                  <a:cubicBezTo>
                    <a:pt x="16750" y="0"/>
                    <a:pt x="21584" y="4850"/>
                    <a:pt x="21584" y="10792"/>
                  </a:cubicBezTo>
                  <a:cubicBezTo>
                    <a:pt x="21600" y="16750"/>
                    <a:pt x="16750" y="21600"/>
                    <a:pt x="10792" y="21600"/>
                  </a:cubicBezTo>
                  <a:close/>
                  <a:moveTo>
                    <a:pt x="10792" y="5942"/>
                  </a:moveTo>
                  <a:cubicBezTo>
                    <a:pt x="8126" y="5942"/>
                    <a:pt x="5942" y="8126"/>
                    <a:pt x="5942" y="10792"/>
                  </a:cubicBezTo>
                  <a:cubicBezTo>
                    <a:pt x="5942" y="13458"/>
                    <a:pt x="8126" y="15642"/>
                    <a:pt x="10792" y="15642"/>
                  </a:cubicBezTo>
                  <a:cubicBezTo>
                    <a:pt x="13458" y="15642"/>
                    <a:pt x="15642" y="13458"/>
                    <a:pt x="15642" y="10792"/>
                  </a:cubicBezTo>
                  <a:cubicBezTo>
                    <a:pt x="15642" y="8126"/>
                    <a:pt x="13474" y="5942"/>
                    <a:pt x="10792" y="594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800"/>
              </a:pPr>
              <a:endParaRPr/>
            </a:p>
          </p:txBody>
        </p:sp>
        <p:sp>
          <p:nvSpPr>
            <p:cNvPr id="42" name="Freeform 7"/>
            <p:cNvSpPr/>
            <p:nvPr/>
          </p:nvSpPr>
          <p:spPr>
            <a:xfrm rot="5400000">
              <a:off x="234" y="146939"/>
              <a:ext cx="104489" cy="104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6772" y="27"/>
                    <a:pt x="21600" y="4854"/>
                    <a:pt x="21600" y="10800"/>
                  </a:cubicBezTo>
                  <a:cubicBezTo>
                    <a:pt x="21600" y="16746"/>
                    <a:pt x="16772" y="21573"/>
                    <a:pt x="10800" y="21600"/>
                  </a:cubicBezTo>
                  <a:cubicBezTo>
                    <a:pt x="4828" y="21573"/>
                    <a:pt x="0" y="16746"/>
                    <a:pt x="0" y="10800"/>
                  </a:cubicBezTo>
                  <a:cubicBezTo>
                    <a:pt x="0" y="4854"/>
                    <a:pt x="4828" y="27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1800"/>
              </a:pPr>
              <a:endParaRPr/>
            </a:p>
          </p:txBody>
        </p:sp>
      </p:grpSp>
      <p:sp>
        <p:nvSpPr>
          <p:cNvPr id="44" name="AutoShape 8"/>
          <p:cNvSpPr/>
          <p:nvPr/>
        </p:nvSpPr>
        <p:spPr>
          <a:xfrm flipH="1">
            <a:off x="4258833" y="6299872"/>
            <a:ext cx="1241752" cy="1"/>
          </a:xfrm>
          <a:prstGeom prst="line">
            <a:avLst/>
          </a:prstGeom>
          <a:ln w="142875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>
              <a:spcBef>
                <a:spcPts val="0"/>
              </a:spcBef>
              <a:defRPr sz="1800"/>
            </a:pPr>
            <a:endParaRPr/>
          </a:p>
        </p:txBody>
      </p:sp>
      <p:sp>
        <p:nvSpPr>
          <p:cNvPr id="45" name="AutoShape 9"/>
          <p:cNvSpPr/>
          <p:nvPr/>
        </p:nvSpPr>
        <p:spPr>
          <a:xfrm>
            <a:off x="4355468" y="5881160"/>
            <a:ext cx="1241751" cy="1"/>
          </a:xfrm>
          <a:prstGeom prst="line">
            <a:avLst/>
          </a:prstGeom>
          <a:ln w="9525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>
              <a:spcBef>
                <a:spcPts val="0"/>
              </a:spcBef>
              <a:defRPr sz="1800"/>
            </a:pPr>
            <a:endParaRPr/>
          </a:p>
        </p:txBody>
      </p:sp>
      <p:pic>
        <p:nvPicPr>
          <p:cNvPr id="46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3380" y="5154603"/>
            <a:ext cx="1668784" cy="16687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Picture 11" descr="Picture 11"/>
          <p:cNvPicPr>
            <a:picLocks noChangeAspect="1"/>
          </p:cNvPicPr>
          <p:nvPr/>
        </p:nvPicPr>
        <p:blipFill>
          <a:blip r:embed="rId3">
            <a:extLst/>
          </a:blip>
          <a:srcRect l="7880" t="7530"/>
          <a:stretch>
            <a:fillRect/>
          </a:stretch>
        </p:blipFill>
        <p:spPr>
          <a:xfrm>
            <a:off x="6830523" y="5154764"/>
            <a:ext cx="1662254" cy="1668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Picture 12" descr="Picture 1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46097" y="4463641"/>
            <a:ext cx="867224" cy="867224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TextBox 13"/>
          <p:cNvSpPr txBox="1"/>
          <p:nvPr/>
        </p:nvSpPr>
        <p:spPr>
          <a:xfrm>
            <a:off x="4183059" y="5334291"/>
            <a:ext cx="154569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900"/>
              </a:lnSpc>
              <a:spcBef>
                <a:spcPts val="0"/>
              </a:spcBef>
              <a:defRPr sz="2000">
                <a:solidFill>
                  <a:srgbClr val="FF1616"/>
                </a:solidFill>
                <a:latin typeface="Poor Story"/>
                <a:ea typeface="Poor Story"/>
                <a:cs typeface="Poor Story"/>
                <a:sym typeface="Poor Story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Poor Story"/>
                <a:ea typeface="Poor Story"/>
                <a:cs typeface="Poor Story"/>
                <a:sym typeface="Poor Story"/>
              </a:rPr>
              <a:t>내꺼</a:t>
            </a:r>
          </a:p>
        </p:txBody>
      </p:sp>
      <p:sp>
        <p:nvSpPr>
          <p:cNvPr id="50" name="TextBox 14"/>
          <p:cNvSpPr txBox="1"/>
          <p:nvPr/>
        </p:nvSpPr>
        <p:spPr>
          <a:xfrm>
            <a:off x="4203494" y="6431457"/>
            <a:ext cx="1545699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900"/>
              </a:lnSpc>
              <a:spcBef>
                <a:spcPts val="0"/>
              </a:spcBef>
              <a:defRPr sz="2000">
                <a:solidFill>
                  <a:srgbClr val="004AAD"/>
                </a:solidFill>
                <a:latin typeface="Poor Story"/>
                <a:ea typeface="Poor Story"/>
                <a:cs typeface="Poor Story"/>
                <a:sym typeface="Poor Story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Poor Story"/>
                <a:ea typeface="Poor Story"/>
                <a:cs typeface="Poor Story"/>
                <a:sym typeface="Poor Story"/>
              </a:rPr>
              <a:t>니꺼</a:t>
            </a:r>
          </a:p>
        </p:txBody>
      </p:sp>
      <p:sp>
        <p:nvSpPr>
          <p:cNvPr id="51" name="과거에 비해 중고 거래률이 높아가고 있다. 다만, 현금이 없다면 원하는 물건을 가질 수 없는 기존 중고거래 시스템을 바꾸어 돈이 없어도 자신에게 필요없는 물건을 주고…"/>
          <p:cNvSpPr txBox="1"/>
          <p:nvPr/>
        </p:nvSpPr>
        <p:spPr>
          <a:xfrm>
            <a:off x="1632358" y="1696892"/>
            <a:ext cx="7849262" cy="901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0"/>
              </a:spcBef>
              <a:defRPr sz="1800">
                <a:solidFill>
                  <a:srgbClr val="FFFFFF"/>
                </a:solidFill>
              </a:defRPr>
            </a:pPr>
            <a:r>
              <a:t>과거에 비해 중고 거래률이 높아가고 있다. 다만, 현금이 없다면 원하는 물건을 가질 수 없는 기존 중고거래 시스템을 바꾸어 돈이 없어도 자신에게 필요없는 물건을 주고 </a:t>
            </a:r>
          </a:p>
          <a:p>
            <a:pPr>
              <a:spcBef>
                <a:spcPts val="0"/>
              </a:spcBef>
              <a:defRPr sz="1800">
                <a:solidFill>
                  <a:srgbClr val="FFFFFF"/>
                </a:solidFill>
              </a:defRPr>
            </a:pPr>
            <a:r>
              <a:t>상대로부터 내게 필요한 물건을 가져올 수 있게 물물교환을 할 수 있는 서비스를 만들었다.</a:t>
            </a:r>
          </a:p>
        </p:txBody>
      </p:sp>
      <p:sp>
        <p:nvSpPr>
          <p:cNvPr id="52" name="물물교환 상대 및 물건을 확인, 확보할 수 있고, 여러 중고, 재활용 물건들의…"/>
          <p:cNvSpPr txBox="1"/>
          <p:nvPr/>
        </p:nvSpPr>
        <p:spPr>
          <a:xfrm>
            <a:off x="1615534" y="3201814"/>
            <a:ext cx="7419490" cy="583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0"/>
              </a:spcBef>
              <a:defRPr sz="1800">
                <a:solidFill>
                  <a:srgbClr val="FFFFFF"/>
                </a:solidFill>
              </a:defRPr>
            </a:pPr>
            <a:r>
              <a:t>물물교환 상대 및 물건을 확인, 확보할 수 있고, 여러 중고, 재활용 물건들의</a:t>
            </a:r>
          </a:p>
          <a:p>
            <a:pPr>
              <a:spcBef>
                <a:spcPts val="0"/>
              </a:spcBef>
              <a:defRPr sz="1800">
                <a:solidFill>
                  <a:srgbClr val="FFFFFF"/>
                </a:solidFill>
              </a:defRPr>
            </a:pPr>
            <a:r>
              <a:t>정보를 공유할 수 있는 커뮤니티 등의 기능이 있다.</a:t>
            </a:r>
          </a:p>
        </p:txBody>
      </p:sp>
      <p:sp>
        <p:nvSpPr>
          <p:cNvPr id="53" name="Rectangle"/>
          <p:cNvSpPr/>
          <p:nvPr/>
        </p:nvSpPr>
        <p:spPr>
          <a:xfrm>
            <a:off x="384694" y="1692563"/>
            <a:ext cx="104958" cy="901007"/>
          </a:xfrm>
          <a:prstGeom prst="rect">
            <a:avLst/>
          </a:prstGeom>
          <a:solidFill>
            <a:schemeClr val="accent5">
              <a:lumOff val="23235"/>
            </a:scheme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spcBef>
                <a:spcPts val="0"/>
              </a:spcBef>
              <a:defRPr sz="1800"/>
            </a:pPr>
            <a:endParaRPr/>
          </a:p>
        </p:txBody>
      </p:sp>
      <p:sp>
        <p:nvSpPr>
          <p:cNvPr id="54" name="기획 의도"/>
          <p:cNvSpPr txBox="1"/>
          <p:nvPr/>
        </p:nvSpPr>
        <p:spPr>
          <a:xfrm>
            <a:off x="569613" y="1711439"/>
            <a:ext cx="855338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0"/>
              </a:spcBef>
              <a:defRPr sz="1800"/>
            </a:lvl1pPr>
          </a:lstStyle>
          <a:p>
            <a:r>
              <a:t>기획 의도</a:t>
            </a:r>
          </a:p>
        </p:txBody>
      </p:sp>
      <p:sp>
        <p:nvSpPr>
          <p:cNvPr id="55" name="Rectangle"/>
          <p:cNvSpPr/>
          <p:nvPr/>
        </p:nvSpPr>
        <p:spPr>
          <a:xfrm>
            <a:off x="379614" y="3194397"/>
            <a:ext cx="115118" cy="583853"/>
          </a:xfrm>
          <a:prstGeom prst="rect">
            <a:avLst/>
          </a:prstGeom>
          <a:solidFill>
            <a:schemeClr val="accent5">
              <a:lumOff val="23235"/>
            </a:scheme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spcBef>
                <a:spcPts val="0"/>
              </a:spcBef>
              <a:defRPr sz="1800"/>
            </a:pPr>
            <a:endParaRPr/>
          </a:p>
        </p:txBody>
      </p:sp>
      <p:sp>
        <p:nvSpPr>
          <p:cNvPr id="56" name="기능"/>
          <p:cNvSpPr txBox="1"/>
          <p:nvPr/>
        </p:nvSpPr>
        <p:spPr>
          <a:xfrm>
            <a:off x="574693" y="3187873"/>
            <a:ext cx="408179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0"/>
              </a:spcBef>
              <a:defRPr sz="1800"/>
            </a:lvl1pPr>
          </a:lstStyle>
          <a:p>
            <a:r>
              <a:t>기능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2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rcRect t="20269" b="28909"/>
          <a:stretch>
            <a:fillRect/>
          </a:stretch>
        </p:blipFill>
        <p:spPr>
          <a:xfrm>
            <a:off x="0" y="-6351"/>
            <a:ext cx="9748838" cy="3349627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5. 기대 효과 및 향후 계획"/>
          <p:cNvSpPr txBox="1"/>
          <p:nvPr/>
        </p:nvSpPr>
        <p:spPr>
          <a:xfrm>
            <a:off x="1435100" y="3343276"/>
            <a:ext cx="6878638" cy="693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just" defTabSz="393700">
              <a:lnSpc>
                <a:spcPts val="5100"/>
              </a:lnSpc>
              <a:spcBef>
                <a:spcPts val="0"/>
              </a:spcBef>
              <a:defRPr sz="4600">
                <a:solidFill>
                  <a:srgbClr val="FFFFFF"/>
                </a:solidFill>
                <a:latin typeface="한컴 윤고딕 250"/>
                <a:ea typeface="한컴 윤고딕 250"/>
                <a:cs typeface="한컴 윤고딕 250"/>
                <a:sym typeface="한컴 윤고딕 250"/>
              </a:defRPr>
            </a:lvl1pPr>
          </a:lstStyle>
          <a:p>
            <a:r>
              <a:rPr dirty="0"/>
              <a:t>5. </a:t>
            </a:r>
            <a:r>
              <a:rPr dirty="0" err="1"/>
              <a:t>기대</a:t>
            </a:r>
            <a:r>
              <a:rPr dirty="0"/>
              <a:t> </a:t>
            </a:r>
            <a:r>
              <a:rPr dirty="0" err="1"/>
              <a:t>효과</a:t>
            </a:r>
            <a:r>
              <a:rPr dirty="0"/>
              <a:t> 및 </a:t>
            </a:r>
            <a:r>
              <a:rPr dirty="0" err="1"/>
              <a:t>향후</a:t>
            </a:r>
            <a:r>
              <a:rPr dirty="0"/>
              <a:t> </a:t>
            </a:r>
            <a:r>
              <a:rPr dirty="0" err="1"/>
              <a:t>계획</a:t>
            </a:r>
            <a:endParaRPr dirty="0"/>
          </a:p>
        </p:txBody>
      </p:sp>
      <p:grpSp>
        <p:nvGrpSpPr>
          <p:cNvPr id="148" name="Group"/>
          <p:cNvGrpSpPr/>
          <p:nvPr/>
        </p:nvGrpSpPr>
        <p:grpSpPr>
          <a:xfrm>
            <a:off x="558800" y="803274"/>
            <a:ext cx="252413" cy="104776"/>
            <a:chOff x="0" y="0"/>
            <a:chExt cx="252412" cy="104775"/>
          </a:xfrm>
        </p:grpSpPr>
        <p:sp>
          <p:nvSpPr>
            <p:cNvPr id="146" name="Shape"/>
            <p:cNvSpPr/>
            <p:nvPr/>
          </p:nvSpPr>
          <p:spPr>
            <a:xfrm>
              <a:off x="0" y="0"/>
              <a:ext cx="252413" cy="44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400"/>
                  </a:moveTo>
                  <a:cubicBezTo>
                    <a:pt x="0" y="4000"/>
                    <a:pt x="4511" y="0"/>
                    <a:pt x="10800" y="0"/>
                  </a:cubicBezTo>
                  <a:cubicBezTo>
                    <a:pt x="16678" y="0"/>
                    <a:pt x="21600" y="4000"/>
                    <a:pt x="21600" y="10400"/>
                  </a:cubicBezTo>
                  <a:cubicBezTo>
                    <a:pt x="21600" y="16800"/>
                    <a:pt x="16678" y="21600"/>
                    <a:pt x="10800" y="21600"/>
                  </a:cubicBezTo>
                  <a:cubicBezTo>
                    <a:pt x="4511" y="21600"/>
                    <a:pt x="0" y="16800"/>
                    <a:pt x="0" y="10400"/>
                  </a:cubicBezTo>
                  <a:close/>
                  <a:moveTo>
                    <a:pt x="15448" y="10400"/>
                  </a:moveTo>
                  <a:cubicBezTo>
                    <a:pt x="15448" y="7200"/>
                    <a:pt x="13397" y="5600"/>
                    <a:pt x="10800" y="5600"/>
                  </a:cubicBezTo>
                  <a:cubicBezTo>
                    <a:pt x="7792" y="5600"/>
                    <a:pt x="5878" y="7200"/>
                    <a:pt x="5878" y="10400"/>
                  </a:cubicBezTo>
                  <a:cubicBezTo>
                    <a:pt x="5878" y="13600"/>
                    <a:pt x="7792" y="15200"/>
                    <a:pt x="10800" y="15200"/>
                  </a:cubicBezTo>
                  <a:cubicBezTo>
                    <a:pt x="13397" y="15200"/>
                    <a:pt x="15448" y="13600"/>
                    <a:pt x="15448" y="104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7" name="Shape"/>
            <p:cNvSpPr/>
            <p:nvPr/>
          </p:nvSpPr>
          <p:spPr>
            <a:xfrm>
              <a:off x="0" y="61912"/>
              <a:ext cx="252413" cy="42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400"/>
                  </a:moveTo>
                  <a:cubicBezTo>
                    <a:pt x="21600" y="16800"/>
                    <a:pt x="16952" y="21600"/>
                    <a:pt x="10663" y="21600"/>
                  </a:cubicBezTo>
                  <a:cubicBezTo>
                    <a:pt x="4648" y="21600"/>
                    <a:pt x="0" y="16800"/>
                    <a:pt x="0" y="10400"/>
                  </a:cubicBezTo>
                  <a:cubicBezTo>
                    <a:pt x="0" y="4000"/>
                    <a:pt x="4648" y="0"/>
                    <a:pt x="10663" y="0"/>
                  </a:cubicBezTo>
                  <a:cubicBezTo>
                    <a:pt x="16952" y="0"/>
                    <a:pt x="21600" y="4000"/>
                    <a:pt x="21600" y="104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2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9647" y="5342594"/>
            <a:ext cx="1226777" cy="12267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rcRect l="3269" r="3269"/>
          <a:stretch>
            <a:fillRect/>
          </a:stretch>
        </p:blipFill>
        <p:spPr>
          <a:xfrm>
            <a:off x="5665842" y="6000548"/>
            <a:ext cx="1039749" cy="1110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22237" y="4343783"/>
            <a:ext cx="1121597" cy="11215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image.png" descr="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29873" y="6013012"/>
            <a:ext cx="906068" cy="904665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5. 기대 효과 및 향후 계획"/>
          <p:cNvSpPr txBox="1"/>
          <p:nvPr/>
        </p:nvSpPr>
        <p:spPr>
          <a:xfrm>
            <a:off x="285750" y="225425"/>
            <a:ext cx="3597275" cy="299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393700">
              <a:lnSpc>
                <a:spcPts val="2200"/>
              </a:lnSpc>
              <a:spcBef>
                <a:spcPts val="0"/>
              </a:spcBef>
              <a:defRPr sz="2000">
                <a:solidFill>
                  <a:srgbClr val="FFFFFF"/>
                </a:solidFill>
                <a:latin typeface="한컴 윤고딕 250"/>
                <a:ea typeface="한컴 윤고딕 250"/>
                <a:cs typeface="한컴 윤고딕 250"/>
                <a:sym typeface="한컴 윤고딕 250"/>
              </a:defRPr>
            </a:lvl1pPr>
          </a:lstStyle>
          <a:p>
            <a:r>
              <a:t>5. 기대 효과 및 향후 계획</a:t>
            </a:r>
          </a:p>
        </p:txBody>
      </p:sp>
      <p:sp>
        <p:nvSpPr>
          <p:cNvPr id="155" name="사용자가 쓰지 않는 물건을 필요한 물건으로 교환하고, 버리는 물건을 처리하는 비용을 포함한 불필요한 소비를 줄이고 환경보호에 큰 기여를 할 수 있다.…"/>
          <p:cNvSpPr txBox="1"/>
          <p:nvPr/>
        </p:nvSpPr>
        <p:spPr>
          <a:xfrm>
            <a:off x="1569651" y="1283485"/>
            <a:ext cx="7849262" cy="1218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0"/>
              </a:spcBef>
              <a:defRPr sz="1800">
                <a:solidFill>
                  <a:srgbClr val="FFFFFF"/>
                </a:solidFill>
              </a:defRPr>
            </a:pPr>
            <a:r>
              <a:t>사용자가 쓰지 않는 물건을 필요한 물건으로 교환하고, 버리는 물건을 처리하는 비용을 포함한 불필요한 소비를 줄이고 환경보호에 큰 기여를 할 수 있다.</a:t>
            </a:r>
          </a:p>
          <a:p>
            <a:pPr>
              <a:spcBef>
                <a:spcPts val="0"/>
              </a:spcBef>
              <a:defRPr sz="1800">
                <a:solidFill>
                  <a:srgbClr val="FFFFFF"/>
                </a:solidFill>
              </a:defRPr>
            </a:pPr>
            <a:r>
              <a:t>특히 서적 같은 경우 1권당 약 1.5그루 나무를 심은 효과와 동일하다고 볼 수 있다.</a:t>
            </a:r>
          </a:p>
          <a:p>
            <a:pPr>
              <a:spcBef>
                <a:spcPts val="0"/>
              </a:spcBef>
              <a:defRPr sz="1800">
                <a:solidFill>
                  <a:srgbClr val="FFFFFF"/>
                </a:solidFill>
              </a:defRPr>
            </a:pPr>
            <a:r>
              <a:t>더불어 직접 거래 함으로써 지역 커뮤니티 형성 및 지역경제 발전에 이바지 할 수 있다.</a:t>
            </a:r>
          </a:p>
        </p:txBody>
      </p:sp>
      <p:sp>
        <p:nvSpPr>
          <p:cNvPr id="156" name="Rectangle"/>
          <p:cNvSpPr/>
          <p:nvPr/>
        </p:nvSpPr>
        <p:spPr>
          <a:xfrm>
            <a:off x="321987" y="1279156"/>
            <a:ext cx="104958" cy="901007"/>
          </a:xfrm>
          <a:prstGeom prst="rect">
            <a:avLst/>
          </a:prstGeom>
          <a:solidFill>
            <a:schemeClr val="accent5">
              <a:lumOff val="23235"/>
            </a:scheme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spcBef>
                <a:spcPts val="0"/>
              </a:spcBef>
              <a:defRPr sz="1800"/>
            </a:pPr>
            <a:endParaRPr/>
          </a:p>
        </p:txBody>
      </p:sp>
      <p:sp>
        <p:nvSpPr>
          <p:cNvPr id="157" name="기대 효과"/>
          <p:cNvSpPr txBox="1"/>
          <p:nvPr/>
        </p:nvSpPr>
        <p:spPr>
          <a:xfrm>
            <a:off x="506906" y="1298033"/>
            <a:ext cx="855338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0"/>
              </a:spcBef>
              <a:defRPr sz="1800"/>
            </a:lvl1pPr>
          </a:lstStyle>
          <a:p>
            <a:r>
              <a:t>기대 효과</a:t>
            </a:r>
          </a:p>
        </p:txBody>
      </p:sp>
      <p:sp>
        <p:nvSpPr>
          <p:cNvPr id="158" name="거래가 활발하며 후기 평점이 좋은 사람들의 순위를 매겨 홈페이지에 전시하는 이벤트도 생각중이다. 기능 및 서비스적인 부분에서 취약 부분을 보완해 나가는 방향으로 서비스를 최대한 원하는 바와 같이 구현할 것이다."/>
          <p:cNvSpPr txBox="1"/>
          <p:nvPr/>
        </p:nvSpPr>
        <p:spPr>
          <a:xfrm>
            <a:off x="1569651" y="3264313"/>
            <a:ext cx="7849262" cy="901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ts val="0"/>
              </a:spcBef>
              <a:defRPr sz="1800">
                <a:solidFill>
                  <a:srgbClr val="FFFFFF"/>
                </a:solidFill>
              </a:defRPr>
            </a:lvl1pPr>
          </a:lstStyle>
          <a:p>
            <a:r>
              <a:t>거래가 활발하며 후기 평점이 좋은 사람들의 순위를 매겨 홈페이지에 전시하는 이벤트도 생각중이다. 기능 및 서비스적인 부분에서 취약 부분을 보완해 나가는 방향으로 서비스를 최대한 원하는 바와 같이 구현할 것이다.</a:t>
            </a:r>
          </a:p>
        </p:txBody>
      </p:sp>
      <p:sp>
        <p:nvSpPr>
          <p:cNvPr id="159" name="Rectangle"/>
          <p:cNvSpPr/>
          <p:nvPr/>
        </p:nvSpPr>
        <p:spPr>
          <a:xfrm>
            <a:off x="321987" y="3259984"/>
            <a:ext cx="104958" cy="901007"/>
          </a:xfrm>
          <a:prstGeom prst="rect">
            <a:avLst/>
          </a:prstGeom>
          <a:solidFill>
            <a:schemeClr val="accent5">
              <a:lumOff val="23235"/>
            </a:scheme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spcBef>
                <a:spcPts val="0"/>
              </a:spcBef>
              <a:defRPr sz="1800"/>
            </a:pPr>
            <a:endParaRPr/>
          </a:p>
        </p:txBody>
      </p:sp>
      <p:sp>
        <p:nvSpPr>
          <p:cNvPr id="160" name="향후 계획"/>
          <p:cNvSpPr txBox="1"/>
          <p:nvPr/>
        </p:nvSpPr>
        <p:spPr>
          <a:xfrm>
            <a:off x="506906" y="3278861"/>
            <a:ext cx="855338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0"/>
              </a:spcBef>
              <a:defRPr sz="1800"/>
            </a:lvl1pPr>
          </a:lstStyle>
          <a:p>
            <a:r>
              <a:t>향후 계획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2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4. 서비스 구축"/>
          <p:cNvSpPr txBox="1"/>
          <p:nvPr/>
        </p:nvSpPr>
        <p:spPr>
          <a:xfrm>
            <a:off x="2971348" y="3520879"/>
            <a:ext cx="3806141" cy="654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algn="just" defTabSz="393700">
              <a:lnSpc>
                <a:spcPts val="5100"/>
              </a:lnSpc>
              <a:spcBef>
                <a:spcPts val="0"/>
              </a:spcBef>
              <a:defRPr sz="4600">
                <a:solidFill>
                  <a:srgbClr val="FFFFFF"/>
                </a:solidFill>
                <a:latin typeface="한컴 윤고딕 250"/>
                <a:ea typeface="한컴 윤고딕 250"/>
                <a:cs typeface="한컴 윤고딕 250"/>
                <a:sym typeface="한컴 윤고딕 250"/>
              </a:defRPr>
            </a:lvl1pPr>
          </a:lstStyle>
          <a:p>
            <a:r>
              <a:rPr lang="en-US" dirty="0"/>
              <a:t>7</a:t>
            </a:r>
            <a:r>
              <a:rPr dirty="0" smtClean="0"/>
              <a:t>. </a:t>
            </a:r>
            <a:r>
              <a:rPr lang="ko-KR" altLang="en-US" dirty="0" smtClean="0"/>
              <a:t>코드 소개</a:t>
            </a:r>
            <a:endParaRPr dirty="0"/>
          </a:p>
        </p:txBody>
      </p:sp>
      <p:pic>
        <p:nvPicPr>
          <p:cNvPr id="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rcRect t="20269" b="28909"/>
          <a:stretch>
            <a:fillRect/>
          </a:stretch>
        </p:blipFill>
        <p:spPr>
          <a:xfrm>
            <a:off x="0" y="-6351"/>
            <a:ext cx="9748838" cy="334962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706966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2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감사합니다"/>
          <p:cNvSpPr txBox="1"/>
          <p:nvPr/>
        </p:nvSpPr>
        <p:spPr>
          <a:xfrm>
            <a:off x="394969" y="517599"/>
            <a:ext cx="1720982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1028700">
              <a:spcBef>
                <a:spcPts val="0"/>
              </a:spcBef>
              <a:defRPr sz="5900">
                <a:solidFill>
                  <a:schemeClr val="accent1"/>
                </a:solidFill>
              </a:defRPr>
            </a:lvl1pPr>
          </a:lstStyle>
          <a:p>
            <a:r>
              <a:rPr lang="en-US" sz="4000" dirty="0" smtClean="0"/>
              <a:t>mapper</a:t>
            </a:r>
            <a:endParaRPr sz="4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350" y="517599"/>
            <a:ext cx="6518290" cy="611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9212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2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감사합니다"/>
          <p:cNvSpPr txBox="1"/>
          <p:nvPr/>
        </p:nvSpPr>
        <p:spPr>
          <a:xfrm>
            <a:off x="394969" y="517599"/>
            <a:ext cx="1547858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1028700">
              <a:spcBef>
                <a:spcPts val="0"/>
              </a:spcBef>
              <a:defRPr sz="5900">
                <a:solidFill>
                  <a:schemeClr val="accent1"/>
                </a:solidFill>
              </a:defRPr>
            </a:lvl1pPr>
          </a:lstStyle>
          <a:p>
            <a:r>
              <a:rPr lang="en-US" sz="4000" dirty="0" smtClean="0"/>
              <a:t>service</a:t>
            </a:r>
            <a:endParaRPr sz="4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166" y="517599"/>
            <a:ext cx="7121078" cy="29971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166" y="4563469"/>
            <a:ext cx="7132806" cy="1551581"/>
          </a:xfrm>
          <a:prstGeom prst="rect">
            <a:avLst/>
          </a:prstGeom>
        </p:spPr>
      </p:pic>
      <p:sp>
        <p:nvSpPr>
          <p:cNvPr id="7" name="감사합니다"/>
          <p:cNvSpPr txBox="1"/>
          <p:nvPr/>
        </p:nvSpPr>
        <p:spPr>
          <a:xfrm>
            <a:off x="394969" y="4563469"/>
            <a:ext cx="840934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1028700">
              <a:spcBef>
                <a:spcPts val="0"/>
              </a:spcBef>
              <a:defRPr sz="5900">
                <a:solidFill>
                  <a:schemeClr val="accent1"/>
                </a:solidFill>
              </a:defRPr>
            </a:lvl1pPr>
          </a:lstStyle>
          <a:p>
            <a:r>
              <a:rPr lang="en-US" sz="3600" dirty="0" smtClean="0"/>
              <a:t>Dao</a:t>
            </a:r>
            <a:endParaRPr sz="36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2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감사합니다"/>
          <p:cNvSpPr txBox="1"/>
          <p:nvPr/>
        </p:nvSpPr>
        <p:spPr>
          <a:xfrm>
            <a:off x="394969" y="517599"/>
            <a:ext cx="2197074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1028700">
              <a:spcBef>
                <a:spcPts val="0"/>
              </a:spcBef>
              <a:defRPr sz="5900">
                <a:solidFill>
                  <a:schemeClr val="accent1"/>
                </a:solidFill>
              </a:defRPr>
            </a:lvl1pPr>
          </a:lstStyle>
          <a:p>
            <a:r>
              <a:rPr lang="en-US" sz="4000" dirty="0" smtClean="0"/>
              <a:t>Controller</a:t>
            </a:r>
            <a:endParaRPr sz="4000" dirty="0"/>
          </a:p>
        </p:txBody>
      </p:sp>
      <p:sp>
        <p:nvSpPr>
          <p:cNvPr id="7" name="감사합니다"/>
          <p:cNvSpPr txBox="1"/>
          <p:nvPr/>
        </p:nvSpPr>
        <p:spPr>
          <a:xfrm>
            <a:off x="394969" y="4563469"/>
            <a:ext cx="2588207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1028700">
              <a:spcBef>
                <a:spcPts val="0"/>
              </a:spcBef>
              <a:defRPr sz="5900">
                <a:solidFill>
                  <a:schemeClr val="accent1"/>
                </a:solidFill>
              </a:defRPr>
            </a:lvl1pPr>
          </a:lstStyle>
          <a:p>
            <a:r>
              <a:rPr lang="en-US" sz="3600" dirty="0" err="1" smtClean="0"/>
              <a:t>Faqnotice.jsp</a:t>
            </a:r>
            <a:endParaRPr sz="3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754" y="223236"/>
            <a:ext cx="6080234" cy="42081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630" y="4563469"/>
            <a:ext cx="5494446" cy="26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4855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2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감사합니다"/>
          <p:cNvSpPr txBox="1"/>
          <p:nvPr/>
        </p:nvSpPr>
        <p:spPr>
          <a:xfrm>
            <a:off x="409483" y="185311"/>
            <a:ext cx="141160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1028700">
              <a:spcBef>
                <a:spcPts val="0"/>
              </a:spcBef>
              <a:defRPr sz="5900">
                <a:solidFill>
                  <a:schemeClr val="accent1"/>
                </a:solidFill>
              </a:defRPr>
            </a:lvl1pPr>
          </a:lstStyle>
          <a:p>
            <a:r>
              <a:rPr lang="en-US" sz="3200" dirty="0" smtClean="0"/>
              <a:t>Alert </a:t>
            </a:r>
            <a:r>
              <a:rPr lang="ko-KR" altLang="en-US" sz="3200" dirty="0"/>
              <a:t>창</a:t>
            </a:r>
            <a:endParaRPr sz="3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32" y="3717327"/>
            <a:ext cx="7991475" cy="34480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086" y="1157619"/>
            <a:ext cx="6767966" cy="21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0918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2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감사합니다"/>
          <p:cNvSpPr txBox="1"/>
          <p:nvPr/>
        </p:nvSpPr>
        <p:spPr>
          <a:xfrm>
            <a:off x="2938144" y="1831975"/>
            <a:ext cx="3344864" cy="993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1028700">
              <a:spcBef>
                <a:spcPts val="0"/>
              </a:spcBef>
              <a:defRPr sz="5900">
                <a:solidFill>
                  <a:schemeClr val="accent1"/>
                </a:solidFill>
              </a:defRPr>
            </a:lvl1pPr>
          </a:lstStyle>
          <a:p>
            <a:r>
              <a:t>감사합니다</a:t>
            </a:r>
          </a:p>
        </p:txBody>
      </p:sp>
      <p:sp>
        <p:nvSpPr>
          <p:cNvPr id="163" name="Thank You ♥"/>
          <p:cNvSpPr txBox="1"/>
          <p:nvPr/>
        </p:nvSpPr>
        <p:spPr>
          <a:xfrm>
            <a:off x="2354604" y="4567654"/>
            <a:ext cx="4511944" cy="1000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defTabSz="1028700">
              <a:spcBef>
                <a:spcPts val="0"/>
              </a:spcBef>
              <a:defRPr sz="5900">
                <a:solidFill>
                  <a:schemeClr val="accent1"/>
                </a:solidFill>
              </a:defRPr>
            </a:lvl1pPr>
          </a:lstStyle>
          <a:p>
            <a:r>
              <a:rPr dirty="0"/>
              <a:t>Thank You ♥ </a:t>
            </a:r>
          </a:p>
        </p:txBody>
      </p:sp>
    </p:spTree>
    <p:extLst>
      <p:ext uri="{BB962C8B-B14F-4D97-AF65-F5344CB8AC3E}">
        <p14:creationId xmlns:p14="http://schemas.microsoft.com/office/powerpoint/2010/main" val="40166380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2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"/>
          <p:cNvGrpSpPr/>
          <p:nvPr/>
        </p:nvGrpSpPr>
        <p:grpSpPr>
          <a:xfrm>
            <a:off x="558800" y="803274"/>
            <a:ext cx="252413" cy="104776"/>
            <a:chOff x="0" y="0"/>
            <a:chExt cx="252412" cy="104775"/>
          </a:xfrm>
        </p:grpSpPr>
        <p:sp>
          <p:nvSpPr>
            <p:cNvPr id="58" name="Shape"/>
            <p:cNvSpPr/>
            <p:nvPr/>
          </p:nvSpPr>
          <p:spPr>
            <a:xfrm>
              <a:off x="0" y="0"/>
              <a:ext cx="252413" cy="44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400"/>
                  </a:moveTo>
                  <a:cubicBezTo>
                    <a:pt x="0" y="4000"/>
                    <a:pt x="4511" y="0"/>
                    <a:pt x="10800" y="0"/>
                  </a:cubicBezTo>
                  <a:cubicBezTo>
                    <a:pt x="16678" y="0"/>
                    <a:pt x="21600" y="4000"/>
                    <a:pt x="21600" y="10400"/>
                  </a:cubicBezTo>
                  <a:cubicBezTo>
                    <a:pt x="21600" y="16800"/>
                    <a:pt x="16678" y="21600"/>
                    <a:pt x="10800" y="21600"/>
                  </a:cubicBezTo>
                  <a:cubicBezTo>
                    <a:pt x="4511" y="21600"/>
                    <a:pt x="0" y="16800"/>
                    <a:pt x="0" y="10400"/>
                  </a:cubicBezTo>
                  <a:close/>
                  <a:moveTo>
                    <a:pt x="15448" y="10400"/>
                  </a:moveTo>
                  <a:cubicBezTo>
                    <a:pt x="15448" y="7200"/>
                    <a:pt x="13397" y="5600"/>
                    <a:pt x="10800" y="5600"/>
                  </a:cubicBezTo>
                  <a:cubicBezTo>
                    <a:pt x="7792" y="5600"/>
                    <a:pt x="5878" y="7200"/>
                    <a:pt x="5878" y="10400"/>
                  </a:cubicBezTo>
                  <a:cubicBezTo>
                    <a:pt x="5878" y="13600"/>
                    <a:pt x="7792" y="15200"/>
                    <a:pt x="10800" y="15200"/>
                  </a:cubicBezTo>
                  <a:cubicBezTo>
                    <a:pt x="13397" y="15200"/>
                    <a:pt x="15448" y="13600"/>
                    <a:pt x="15448" y="104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9" name="Shape"/>
            <p:cNvSpPr/>
            <p:nvPr/>
          </p:nvSpPr>
          <p:spPr>
            <a:xfrm>
              <a:off x="0" y="61912"/>
              <a:ext cx="252413" cy="42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400"/>
                  </a:moveTo>
                  <a:cubicBezTo>
                    <a:pt x="21600" y="16800"/>
                    <a:pt x="16952" y="21600"/>
                    <a:pt x="10663" y="21600"/>
                  </a:cubicBezTo>
                  <a:cubicBezTo>
                    <a:pt x="4648" y="21600"/>
                    <a:pt x="0" y="16800"/>
                    <a:pt x="0" y="10400"/>
                  </a:cubicBezTo>
                  <a:cubicBezTo>
                    <a:pt x="0" y="4000"/>
                    <a:pt x="4648" y="0"/>
                    <a:pt x="10663" y="0"/>
                  </a:cubicBezTo>
                  <a:cubicBezTo>
                    <a:pt x="16952" y="0"/>
                    <a:pt x="21600" y="4000"/>
                    <a:pt x="21600" y="104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61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rcRect t="20269" b="28909"/>
          <a:stretch>
            <a:fillRect/>
          </a:stretch>
        </p:blipFill>
        <p:spPr>
          <a:xfrm>
            <a:off x="0" y="-6351"/>
            <a:ext cx="9748838" cy="3349627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2. 웹페이지 개발 계획 및 시스템 설계"/>
          <p:cNvSpPr txBox="1"/>
          <p:nvPr/>
        </p:nvSpPr>
        <p:spPr>
          <a:xfrm>
            <a:off x="2981837" y="2486993"/>
            <a:ext cx="6456364" cy="589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 defTabSz="393700">
              <a:lnSpc>
                <a:spcPts val="4600"/>
              </a:lnSpc>
              <a:spcBef>
                <a:spcPts val="0"/>
              </a:spcBef>
              <a:defRPr sz="4200">
                <a:solidFill>
                  <a:srgbClr val="FFFFFF"/>
                </a:solidFill>
                <a:latin typeface="한컴 윤고딕 250"/>
                <a:ea typeface="한컴 윤고딕 250"/>
                <a:cs typeface="한컴 윤고딕 250"/>
                <a:sym typeface="한컴 윤고딕 250"/>
              </a:defRPr>
            </a:lvl1pPr>
          </a:lstStyle>
          <a:p>
            <a:r>
              <a:rPr lang="en-US" dirty="0" smtClean="0"/>
              <a:t>3</a:t>
            </a:r>
            <a:r>
              <a:rPr dirty="0" smtClean="0"/>
              <a:t>. </a:t>
            </a:r>
            <a:r>
              <a:rPr lang="en-US" altLang="ko-KR" dirty="0"/>
              <a:t>DB </a:t>
            </a:r>
            <a:r>
              <a:rPr lang="ko-KR" altLang="en-US" dirty="0"/>
              <a:t>테이블 구성</a:t>
            </a:r>
            <a:endParaRPr lang="ko-KR" altLang="en-US" dirty="0"/>
          </a:p>
        </p:txBody>
      </p:sp>
      <p:sp>
        <p:nvSpPr>
          <p:cNvPr id="63" name="1) 조직 구성…"/>
          <p:cNvSpPr txBox="1"/>
          <p:nvPr/>
        </p:nvSpPr>
        <p:spPr>
          <a:xfrm>
            <a:off x="811214" y="3748768"/>
            <a:ext cx="4341246" cy="1087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393700">
              <a:lnSpc>
                <a:spcPts val="4400"/>
              </a:lnSpc>
              <a:spcBef>
                <a:spcPts val="0"/>
              </a:spcBef>
              <a:defRPr sz="3100">
                <a:solidFill>
                  <a:srgbClr val="FFFFFF"/>
                </a:solidFill>
                <a:latin typeface="한컴 윤고딕 250"/>
                <a:ea typeface="한컴 윤고딕 250"/>
                <a:cs typeface="한컴 윤고딕 250"/>
                <a:sym typeface="한컴 윤고딕 250"/>
              </a:defRPr>
            </a:pPr>
            <a:r>
              <a:rPr dirty="0" smtClean="0"/>
              <a:t>1) </a:t>
            </a:r>
            <a:r>
              <a:rPr lang="en-US" altLang="ko-KR" dirty="0" smtClean="0"/>
              <a:t>DB </a:t>
            </a:r>
            <a:r>
              <a:rPr lang="ko-KR" altLang="en-US" dirty="0"/>
              <a:t>테이블 구성</a:t>
            </a:r>
          </a:p>
          <a:p>
            <a:pPr defTabSz="393700">
              <a:lnSpc>
                <a:spcPts val="4400"/>
              </a:lnSpc>
              <a:spcBef>
                <a:spcPts val="0"/>
              </a:spcBef>
              <a:defRPr sz="3100">
                <a:solidFill>
                  <a:srgbClr val="FFFFFF"/>
                </a:solidFill>
                <a:latin typeface="한컴 윤고딕 250"/>
                <a:ea typeface="한컴 윤고딕 250"/>
                <a:cs typeface="한컴 윤고딕 250"/>
                <a:sym typeface="한컴 윤고딕 250"/>
              </a:defRPr>
            </a:pPr>
            <a:endParaRPr lang="ko-KR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2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1) 조직 구성"/>
          <p:cNvSpPr txBox="1"/>
          <p:nvPr/>
        </p:nvSpPr>
        <p:spPr>
          <a:xfrm>
            <a:off x="149225" y="377825"/>
            <a:ext cx="6456363" cy="589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393700">
              <a:lnSpc>
                <a:spcPts val="4600"/>
              </a:lnSpc>
              <a:spcBef>
                <a:spcPts val="0"/>
              </a:spcBef>
              <a:defRPr sz="4200">
                <a:solidFill>
                  <a:srgbClr val="DDDDDD"/>
                </a:solidFill>
                <a:latin typeface="한컴 윤고딕 250"/>
                <a:ea typeface="한컴 윤고딕 250"/>
                <a:cs typeface="한컴 윤고딕 250"/>
                <a:sym typeface="한컴 윤고딕 250"/>
              </a:defRPr>
            </a:lvl1pPr>
          </a:lstStyle>
          <a:p>
            <a:r>
              <a:rPr dirty="0" smtClean="0">
                <a:solidFill>
                  <a:schemeClr val="bg1"/>
                </a:solidFill>
              </a:rPr>
              <a:t>1) </a:t>
            </a:r>
            <a:r>
              <a:rPr lang="en-US" altLang="ko-KR" dirty="0" smtClean="0">
                <a:solidFill>
                  <a:schemeClr val="bg1"/>
                </a:solidFill>
              </a:rPr>
              <a:t>DB </a:t>
            </a:r>
            <a:r>
              <a:rPr lang="ko-KR" altLang="en-US" dirty="0">
                <a:solidFill>
                  <a:schemeClr val="bg1"/>
                </a:solidFill>
              </a:rPr>
              <a:t>테이블 구성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918" y="1075185"/>
            <a:ext cx="7417395" cy="604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675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2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"/>
          <p:cNvGrpSpPr/>
          <p:nvPr/>
        </p:nvGrpSpPr>
        <p:grpSpPr>
          <a:xfrm>
            <a:off x="558800" y="803274"/>
            <a:ext cx="252413" cy="104776"/>
            <a:chOff x="0" y="0"/>
            <a:chExt cx="252412" cy="104775"/>
          </a:xfrm>
        </p:grpSpPr>
        <p:sp>
          <p:nvSpPr>
            <p:cNvPr id="58" name="Shape"/>
            <p:cNvSpPr/>
            <p:nvPr/>
          </p:nvSpPr>
          <p:spPr>
            <a:xfrm>
              <a:off x="0" y="0"/>
              <a:ext cx="252413" cy="44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400"/>
                  </a:moveTo>
                  <a:cubicBezTo>
                    <a:pt x="0" y="4000"/>
                    <a:pt x="4511" y="0"/>
                    <a:pt x="10800" y="0"/>
                  </a:cubicBezTo>
                  <a:cubicBezTo>
                    <a:pt x="16678" y="0"/>
                    <a:pt x="21600" y="4000"/>
                    <a:pt x="21600" y="10400"/>
                  </a:cubicBezTo>
                  <a:cubicBezTo>
                    <a:pt x="21600" y="16800"/>
                    <a:pt x="16678" y="21600"/>
                    <a:pt x="10800" y="21600"/>
                  </a:cubicBezTo>
                  <a:cubicBezTo>
                    <a:pt x="4511" y="21600"/>
                    <a:pt x="0" y="16800"/>
                    <a:pt x="0" y="10400"/>
                  </a:cubicBezTo>
                  <a:close/>
                  <a:moveTo>
                    <a:pt x="15448" y="10400"/>
                  </a:moveTo>
                  <a:cubicBezTo>
                    <a:pt x="15448" y="7200"/>
                    <a:pt x="13397" y="5600"/>
                    <a:pt x="10800" y="5600"/>
                  </a:cubicBezTo>
                  <a:cubicBezTo>
                    <a:pt x="7792" y="5600"/>
                    <a:pt x="5878" y="7200"/>
                    <a:pt x="5878" y="10400"/>
                  </a:cubicBezTo>
                  <a:cubicBezTo>
                    <a:pt x="5878" y="13600"/>
                    <a:pt x="7792" y="15200"/>
                    <a:pt x="10800" y="15200"/>
                  </a:cubicBezTo>
                  <a:cubicBezTo>
                    <a:pt x="13397" y="15200"/>
                    <a:pt x="15448" y="13600"/>
                    <a:pt x="15448" y="104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9" name="Shape"/>
            <p:cNvSpPr/>
            <p:nvPr/>
          </p:nvSpPr>
          <p:spPr>
            <a:xfrm>
              <a:off x="0" y="61912"/>
              <a:ext cx="252413" cy="42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400"/>
                  </a:moveTo>
                  <a:cubicBezTo>
                    <a:pt x="21600" y="16800"/>
                    <a:pt x="16952" y="21600"/>
                    <a:pt x="10663" y="21600"/>
                  </a:cubicBezTo>
                  <a:cubicBezTo>
                    <a:pt x="4648" y="21600"/>
                    <a:pt x="0" y="16800"/>
                    <a:pt x="0" y="10400"/>
                  </a:cubicBezTo>
                  <a:cubicBezTo>
                    <a:pt x="0" y="4000"/>
                    <a:pt x="4648" y="0"/>
                    <a:pt x="10663" y="0"/>
                  </a:cubicBezTo>
                  <a:cubicBezTo>
                    <a:pt x="16952" y="0"/>
                    <a:pt x="21600" y="4000"/>
                    <a:pt x="21600" y="104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61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rcRect t="20269" b="28909"/>
          <a:stretch>
            <a:fillRect/>
          </a:stretch>
        </p:blipFill>
        <p:spPr>
          <a:xfrm>
            <a:off x="0" y="-6351"/>
            <a:ext cx="9748838" cy="3349627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2. 웹페이지 개발 계획 및 시스템 설계"/>
          <p:cNvSpPr txBox="1"/>
          <p:nvPr/>
        </p:nvSpPr>
        <p:spPr>
          <a:xfrm>
            <a:off x="2866203" y="1934012"/>
            <a:ext cx="6456364" cy="1211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 defTabSz="393700">
              <a:lnSpc>
                <a:spcPts val="4600"/>
              </a:lnSpc>
              <a:spcBef>
                <a:spcPts val="0"/>
              </a:spcBef>
              <a:defRPr sz="4200">
                <a:solidFill>
                  <a:srgbClr val="FFFFFF"/>
                </a:solidFill>
                <a:latin typeface="한컴 윤고딕 250"/>
                <a:ea typeface="한컴 윤고딕 250"/>
                <a:cs typeface="한컴 윤고딕 250"/>
                <a:sym typeface="한컴 윤고딕 250"/>
              </a:defRPr>
            </a:lvl1pPr>
          </a:lstStyle>
          <a:p>
            <a:r>
              <a:rPr lang="en-US" dirty="0" smtClean="0"/>
              <a:t>3</a:t>
            </a:r>
            <a:r>
              <a:rPr dirty="0" smtClean="0"/>
              <a:t>. </a:t>
            </a:r>
            <a:r>
              <a:rPr dirty="0" err="1"/>
              <a:t>웹페이지</a:t>
            </a:r>
            <a:r>
              <a:rPr dirty="0"/>
              <a:t> </a:t>
            </a:r>
            <a:r>
              <a:rPr dirty="0" err="1"/>
              <a:t>개발</a:t>
            </a:r>
            <a:r>
              <a:rPr dirty="0"/>
              <a:t> </a:t>
            </a:r>
            <a:r>
              <a:rPr dirty="0" err="1"/>
              <a:t>계획</a:t>
            </a:r>
            <a:r>
              <a:rPr dirty="0"/>
              <a:t> 및 </a:t>
            </a:r>
            <a:r>
              <a:rPr dirty="0" err="1"/>
              <a:t>시스템</a:t>
            </a:r>
            <a:r>
              <a:rPr dirty="0"/>
              <a:t> </a:t>
            </a:r>
            <a:r>
              <a:rPr dirty="0" err="1"/>
              <a:t>설계</a:t>
            </a:r>
            <a:endParaRPr dirty="0"/>
          </a:p>
        </p:txBody>
      </p:sp>
      <p:sp>
        <p:nvSpPr>
          <p:cNvPr id="63" name="1) 조직 구성…"/>
          <p:cNvSpPr txBox="1"/>
          <p:nvPr/>
        </p:nvSpPr>
        <p:spPr>
          <a:xfrm>
            <a:off x="1042987" y="3806825"/>
            <a:ext cx="4341246" cy="2851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393700">
              <a:lnSpc>
                <a:spcPts val="4400"/>
              </a:lnSpc>
              <a:spcBef>
                <a:spcPts val="0"/>
              </a:spcBef>
              <a:defRPr sz="3100">
                <a:solidFill>
                  <a:srgbClr val="FFFFFF"/>
                </a:solidFill>
                <a:latin typeface="한컴 윤고딕 250"/>
                <a:ea typeface="한컴 윤고딕 250"/>
                <a:cs typeface="한컴 윤고딕 250"/>
                <a:sym typeface="한컴 윤고딕 250"/>
              </a:defRPr>
            </a:pPr>
            <a:r>
              <a:rPr dirty="0"/>
              <a:t>1) </a:t>
            </a:r>
            <a:r>
              <a:rPr dirty="0" err="1"/>
              <a:t>조직</a:t>
            </a:r>
            <a:r>
              <a:rPr dirty="0"/>
              <a:t> </a:t>
            </a:r>
            <a:r>
              <a:rPr dirty="0" err="1"/>
              <a:t>구성</a:t>
            </a:r>
            <a:endParaRPr dirty="0"/>
          </a:p>
          <a:p>
            <a:pPr defTabSz="393700">
              <a:lnSpc>
                <a:spcPts val="4600"/>
              </a:lnSpc>
              <a:spcBef>
                <a:spcPts val="0"/>
              </a:spcBef>
              <a:defRPr sz="3100">
                <a:solidFill>
                  <a:srgbClr val="FFFFFF"/>
                </a:solidFill>
                <a:latin typeface="한컴 윤고딕 250"/>
                <a:ea typeface="한컴 윤고딕 250"/>
                <a:cs typeface="한컴 윤고딕 250"/>
                <a:sym typeface="한컴 윤고딕 250"/>
              </a:defRPr>
            </a:pPr>
            <a:r>
              <a:rPr dirty="0"/>
              <a:t>2) </a:t>
            </a:r>
            <a:r>
              <a:rPr dirty="0" err="1"/>
              <a:t>개발</a:t>
            </a:r>
            <a:r>
              <a:rPr dirty="0"/>
              <a:t> </a:t>
            </a:r>
            <a:r>
              <a:rPr dirty="0" err="1"/>
              <a:t>환경</a:t>
            </a:r>
            <a:r>
              <a:rPr dirty="0"/>
              <a:t> </a:t>
            </a:r>
            <a:r>
              <a:rPr dirty="0" err="1"/>
              <a:t>구성</a:t>
            </a:r>
            <a:endParaRPr dirty="0"/>
          </a:p>
          <a:p>
            <a:pPr defTabSz="393700">
              <a:lnSpc>
                <a:spcPts val="4600"/>
              </a:lnSpc>
              <a:spcBef>
                <a:spcPts val="0"/>
              </a:spcBef>
              <a:defRPr sz="3100">
                <a:solidFill>
                  <a:srgbClr val="FFFFFF"/>
                </a:solidFill>
                <a:latin typeface="한컴 윤고딕 250"/>
                <a:ea typeface="한컴 윤고딕 250"/>
                <a:cs typeface="한컴 윤고딕 250"/>
                <a:sym typeface="한컴 윤고딕 250"/>
              </a:defRPr>
            </a:pPr>
            <a:r>
              <a:rPr dirty="0"/>
              <a:t>3) </a:t>
            </a:r>
            <a:r>
              <a:rPr dirty="0" err="1"/>
              <a:t>개발</a:t>
            </a:r>
            <a:r>
              <a:rPr dirty="0"/>
              <a:t> </a:t>
            </a:r>
            <a:r>
              <a:rPr dirty="0" err="1"/>
              <a:t>일정표</a:t>
            </a:r>
            <a:endParaRPr dirty="0"/>
          </a:p>
          <a:p>
            <a:pPr defTabSz="393700">
              <a:lnSpc>
                <a:spcPts val="4400"/>
              </a:lnSpc>
              <a:spcBef>
                <a:spcPts val="0"/>
              </a:spcBef>
              <a:defRPr sz="3100">
                <a:solidFill>
                  <a:srgbClr val="FFFFFF"/>
                </a:solidFill>
                <a:latin typeface="한컴 윤고딕 250"/>
                <a:ea typeface="한컴 윤고딕 250"/>
                <a:cs typeface="한컴 윤고딕 250"/>
                <a:sym typeface="한컴 윤고딕 250"/>
              </a:defRPr>
            </a:pPr>
            <a:r>
              <a:rPr dirty="0"/>
              <a:t>4) </a:t>
            </a:r>
            <a:r>
              <a:rPr dirty="0" err="1"/>
              <a:t>페이지</a:t>
            </a:r>
            <a:r>
              <a:rPr dirty="0"/>
              <a:t> </a:t>
            </a:r>
            <a:r>
              <a:rPr dirty="0" err="1"/>
              <a:t>구성</a:t>
            </a:r>
            <a:r>
              <a:rPr dirty="0"/>
              <a:t> 및 </a:t>
            </a:r>
            <a:r>
              <a:rPr dirty="0" err="1"/>
              <a:t>기능</a:t>
            </a:r>
            <a:endParaRPr dirty="0"/>
          </a:p>
          <a:p>
            <a:pPr defTabSz="393700">
              <a:lnSpc>
                <a:spcPts val="4400"/>
              </a:lnSpc>
              <a:spcBef>
                <a:spcPts val="0"/>
              </a:spcBef>
              <a:defRPr sz="3100">
                <a:solidFill>
                  <a:srgbClr val="FFFFFF"/>
                </a:solidFill>
                <a:latin typeface="한컴 윤고딕 250"/>
                <a:ea typeface="한컴 윤고딕 250"/>
                <a:cs typeface="한컴 윤고딕 250"/>
                <a:sym typeface="한컴 윤고딕 250"/>
              </a:defRPr>
            </a:pPr>
            <a:r>
              <a:rPr dirty="0"/>
              <a:t>5) </a:t>
            </a:r>
            <a:r>
              <a:rPr dirty="0" err="1"/>
              <a:t>기능</a:t>
            </a:r>
            <a:r>
              <a:rPr dirty="0"/>
              <a:t> </a:t>
            </a:r>
            <a:r>
              <a:rPr dirty="0" err="1"/>
              <a:t>구성도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08606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2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1) 조직 구성"/>
          <p:cNvSpPr txBox="1"/>
          <p:nvPr/>
        </p:nvSpPr>
        <p:spPr>
          <a:xfrm>
            <a:off x="149225" y="377825"/>
            <a:ext cx="6456363" cy="627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393700">
              <a:lnSpc>
                <a:spcPts val="4600"/>
              </a:lnSpc>
              <a:spcBef>
                <a:spcPts val="0"/>
              </a:spcBef>
              <a:defRPr sz="4200">
                <a:solidFill>
                  <a:srgbClr val="DDDDDD"/>
                </a:solidFill>
                <a:latin typeface="한컴 윤고딕 250"/>
                <a:ea typeface="한컴 윤고딕 250"/>
                <a:cs typeface="한컴 윤고딕 250"/>
                <a:sym typeface="한컴 윤고딕 250"/>
              </a:defRPr>
            </a:lvl1pPr>
          </a:lstStyle>
          <a:p>
            <a:r>
              <a:t>1) 조직 구성 </a:t>
            </a:r>
          </a:p>
        </p:txBody>
      </p:sp>
      <p:graphicFrame>
        <p:nvGraphicFramePr>
          <p:cNvPr id="66" name="Table"/>
          <p:cNvGraphicFramePr/>
          <p:nvPr/>
        </p:nvGraphicFramePr>
        <p:xfrm>
          <a:off x="988738" y="1603758"/>
          <a:ext cx="8077200" cy="464280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692400"/>
                <a:gridCol w="2692400"/>
                <a:gridCol w="2692400"/>
              </a:tblGrid>
              <a:tr h="1057275">
                <a:tc>
                  <a:txBody>
                    <a:bodyPr/>
                    <a:lstStyle/>
                    <a:p>
                      <a:pPr algn="ctr" defTabSz="1028700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직책</a:t>
                      </a:r>
                    </a:p>
                  </a:txBody>
                  <a:tcPr marL="45720" marR="4572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28700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이름</a:t>
                      </a:r>
                    </a:p>
                  </a:txBody>
                  <a:tcPr marL="45720" marR="4572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28700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파트별 역할</a:t>
                      </a:r>
                    </a:p>
                  </a:txBody>
                  <a:tcPr marL="45720" marR="45720" anchor="ctr" horzOverflow="overflow">
                    <a:solidFill>
                      <a:schemeClr val="accent1"/>
                    </a:solidFill>
                  </a:tcPr>
                </a:tc>
              </a:tr>
              <a:tr h="1157287">
                <a:tc>
                  <a:txBody>
                    <a:bodyPr/>
                    <a:lstStyle/>
                    <a:p>
                      <a:pPr algn="ctr" defTabSz="1028700">
                        <a:defRPr sz="1800"/>
                      </a:pPr>
                      <a:r>
                        <a:t>팀장</a:t>
                      </a:r>
                    </a:p>
                  </a:txBody>
                  <a:tcPr marL="45720" marR="45720" anchor="ctr" horzOverflow="overflow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28700">
                        <a:defRPr sz="1800"/>
                      </a:pPr>
                      <a:r>
                        <a:t>김연지</a:t>
                      </a:r>
                    </a:p>
                  </a:txBody>
                  <a:tcPr marL="45720" marR="45720" anchor="ctr" horzOverflow="overflow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284162" indent="-284162" algn="l" defTabSz="1028700">
                        <a:buClr>
                          <a:srgbClr val="FF0066"/>
                        </a:buClr>
                        <a:buSzPct val="100000"/>
                        <a:buChar char="•"/>
                        <a:defRPr sz="1400"/>
                      </a:pPr>
                      <a:r>
                        <a:t>마이 페이지</a:t>
                      </a:r>
                    </a:p>
                    <a:p>
                      <a:pPr marL="284162" indent="-284162" algn="l" defTabSz="1028700">
                        <a:buClr>
                          <a:srgbClr val="FF0066"/>
                        </a:buClr>
                        <a:buSzPct val="100000"/>
                        <a:buChar char="•"/>
                        <a:defRPr sz="1400"/>
                      </a:pPr>
                      <a:r>
                        <a:t>상세 페이지</a:t>
                      </a:r>
                    </a:p>
                    <a:p>
                      <a:pPr marL="284162" indent="-284162" algn="l" defTabSz="1028700">
                        <a:buClr>
                          <a:srgbClr val="FF0066"/>
                        </a:buClr>
                        <a:buSzPct val="100000"/>
                        <a:buChar char="•"/>
                        <a:defRPr sz="1400"/>
                      </a:pPr>
                      <a:r>
                        <a:t>회원정보 페이지</a:t>
                      </a:r>
                    </a:p>
                    <a:p>
                      <a:pPr marL="284162" indent="-284162" algn="l" defTabSz="1028700">
                        <a:buClr>
                          <a:srgbClr val="FF0066"/>
                        </a:buClr>
                        <a:buSzPct val="100000"/>
                        <a:buChar char="•"/>
                        <a:defRPr sz="1400"/>
                      </a:pPr>
                      <a:r>
                        <a:t>거래완료 페이지</a:t>
                      </a:r>
                    </a:p>
                    <a:p>
                      <a:pPr marL="284162" indent="-284162" algn="l" defTabSz="1028700">
                        <a:buClr>
                          <a:srgbClr val="FF0066"/>
                        </a:buClr>
                        <a:buSzPct val="100000"/>
                        <a:buChar char="•"/>
                        <a:defRPr sz="1400"/>
                      </a:pPr>
                      <a:r>
                        <a:t>PPT작성</a:t>
                      </a:r>
                    </a:p>
                    <a:p>
                      <a:pPr marL="284162" indent="-284162" algn="l" defTabSz="1028700">
                        <a:buClr>
                          <a:srgbClr val="FF0066"/>
                        </a:buClr>
                        <a:buSzPct val="100000"/>
                        <a:buChar char="•"/>
                        <a:defRPr sz="1400"/>
                      </a:pPr>
                      <a:r>
                        <a:t>발표</a:t>
                      </a:r>
                    </a:p>
                  </a:txBody>
                  <a:tcPr marL="45720" marR="45720" anchor="ctr" horzOverflow="overflow">
                    <a:solidFill>
                      <a:srgbClr val="D0D8E8"/>
                    </a:solidFill>
                  </a:tcPr>
                </a:tc>
              </a:tr>
              <a:tr h="1055687">
                <a:tc>
                  <a:txBody>
                    <a:bodyPr/>
                    <a:lstStyle/>
                    <a:p>
                      <a:pPr algn="ctr" defTabSz="1028700">
                        <a:defRPr sz="1800"/>
                      </a:pPr>
                      <a:r>
                        <a:t>팀원</a:t>
                      </a:r>
                    </a:p>
                  </a:txBody>
                  <a:tcPr marL="45720" marR="45720" anchor="ctr" horzOverflow="overflow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28700">
                        <a:defRPr sz="1800"/>
                      </a:pPr>
                      <a:r>
                        <a:t>김대영</a:t>
                      </a:r>
                    </a:p>
                  </a:txBody>
                  <a:tcPr marL="45720" marR="45720" anchor="ctr" horzOverflow="overflow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284162" indent="-284162" algn="l" defTabSz="1028700">
                        <a:buClr>
                          <a:srgbClr val="000000"/>
                        </a:buClr>
                        <a:buSzPct val="100000"/>
                        <a:buChar char="•"/>
                        <a:defRPr sz="1400"/>
                      </a:pPr>
                      <a:r>
                        <a:t>상대 페이지</a:t>
                      </a:r>
                    </a:p>
                    <a:p>
                      <a:pPr marL="284162" indent="-284162" algn="l" defTabSz="1028700">
                        <a:buClr>
                          <a:srgbClr val="000000"/>
                        </a:buClr>
                        <a:buSzPct val="100000"/>
                        <a:buChar char="•"/>
                        <a:defRPr sz="1400"/>
                      </a:pPr>
                      <a:r>
                        <a:t>등록 페이지</a:t>
                      </a:r>
                    </a:p>
                    <a:p>
                      <a:pPr marL="284162" indent="-284162" algn="l" defTabSz="1028700">
                        <a:buClr>
                          <a:srgbClr val="000000"/>
                        </a:buClr>
                        <a:buSzPct val="100000"/>
                        <a:buChar char="•"/>
                        <a:defRPr sz="1400"/>
                      </a:pPr>
                      <a:r>
                        <a:t>발표</a:t>
                      </a:r>
                    </a:p>
                    <a:p>
                      <a:pPr marL="284162" indent="-284162" algn="l" defTabSz="1028700">
                        <a:buClr>
                          <a:srgbClr val="000000"/>
                        </a:buClr>
                        <a:buSzPct val="100000"/>
                        <a:buChar char="•"/>
                        <a:defRPr sz="1400"/>
                      </a:pPr>
                      <a:r>
                        <a:t>PPT작성</a:t>
                      </a:r>
                    </a:p>
                  </a:txBody>
                  <a:tcPr marL="45720" marR="45720" anchor="ctr" horzOverflow="overflow">
                    <a:solidFill>
                      <a:srgbClr val="E9EDF4"/>
                    </a:solidFill>
                  </a:tcPr>
                </a:tc>
              </a:tr>
              <a:tr h="1057275">
                <a:tc>
                  <a:txBody>
                    <a:bodyPr/>
                    <a:lstStyle/>
                    <a:p>
                      <a:pPr algn="ctr" defTabSz="1028700">
                        <a:defRPr sz="1800"/>
                      </a:pPr>
                      <a:r>
                        <a:t>팀원</a:t>
                      </a:r>
                    </a:p>
                  </a:txBody>
                  <a:tcPr marL="45720" marR="45720" anchor="ctr" horzOverflow="overflow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28700">
                        <a:defRPr sz="1800"/>
                      </a:pPr>
                      <a:r>
                        <a:t>이소정</a:t>
                      </a:r>
                    </a:p>
                  </a:txBody>
                  <a:tcPr marL="45720" marR="45720" anchor="ctr" horzOverflow="overflow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284162" indent="-284162" algn="l" defTabSz="1028700">
                        <a:buClr>
                          <a:srgbClr val="000000"/>
                        </a:buClr>
                        <a:buSzPct val="100000"/>
                        <a:buChar char="•"/>
                        <a:defRPr sz="1400"/>
                      </a:pPr>
                      <a:r>
                        <a:t>메인 페이지</a:t>
                      </a:r>
                    </a:p>
                    <a:p>
                      <a:pPr marL="284162" indent="-284162" algn="l" defTabSz="1028700">
                        <a:buClr>
                          <a:srgbClr val="000000"/>
                        </a:buClr>
                        <a:buSzPct val="100000"/>
                        <a:buChar char="•"/>
                        <a:defRPr sz="1400"/>
                      </a:pPr>
                      <a:r>
                        <a:t>커뮤니티 페이지</a:t>
                      </a:r>
                    </a:p>
                    <a:p>
                      <a:pPr marL="284162" indent="-284162" algn="l" defTabSz="1028700">
                        <a:buClr>
                          <a:srgbClr val="000000"/>
                        </a:buClr>
                        <a:buSzPct val="100000"/>
                        <a:buChar char="•"/>
                        <a:defRPr sz="1400"/>
                      </a:pPr>
                      <a:r>
                        <a:t>리뷰 페이지</a:t>
                      </a:r>
                    </a:p>
                    <a:p>
                      <a:pPr marL="284162" indent="-284162" algn="l" defTabSz="1028700">
                        <a:buClr>
                          <a:srgbClr val="000000"/>
                        </a:buClr>
                        <a:buSzPct val="100000"/>
                        <a:buChar char="•"/>
                        <a:defRPr sz="1400"/>
                      </a:pPr>
                      <a:r>
                        <a:t>PPT작성</a:t>
                      </a:r>
                    </a:p>
                    <a:p>
                      <a:pPr marL="284162" indent="-284162" algn="l" defTabSz="1028700">
                        <a:buClr>
                          <a:srgbClr val="000000"/>
                        </a:buClr>
                        <a:buSzPct val="100000"/>
                        <a:buChar char="•"/>
                        <a:defRPr sz="1400"/>
                      </a:pPr>
                      <a:r>
                        <a:t>발표</a:t>
                      </a:r>
                    </a:p>
                  </a:txBody>
                  <a:tcPr marL="45720" marR="45720" anchor="ctr" horzOverflow="overflow"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2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2)  개발 환경 구성"/>
          <p:cNvSpPr txBox="1"/>
          <p:nvPr/>
        </p:nvSpPr>
        <p:spPr>
          <a:xfrm>
            <a:off x="227833" y="422931"/>
            <a:ext cx="6456364" cy="627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393700">
              <a:lnSpc>
                <a:spcPts val="4600"/>
              </a:lnSpc>
              <a:spcBef>
                <a:spcPts val="0"/>
              </a:spcBef>
              <a:defRPr sz="4200">
                <a:solidFill>
                  <a:srgbClr val="DDDDDD"/>
                </a:solidFill>
                <a:latin typeface="한컴 윤고딕 250"/>
                <a:ea typeface="한컴 윤고딕 250"/>
                <a:cs typeface="한컴 윤고딕 250"/>
                <a:sym typeface="한컴 윤고딕 250"/>
              </a:defRPr>
            </a:lvl1pPr>
          </a:lstStyle>
          <a:p>
            <a:r>
              <a:t>2)  개발 환경 구성</a:t>
            </a:r>
          </a:p>
        </p:txBody>
      </p:sp>
      <p:graphicFrame>
        <p:nvGraphicFramePr>
          <p:cNvPr id="69" name="Table"/>
          <p:cNvGraphicFramePr/>
          <p:nvPr/>
        </p:nvGraphicFramePr>
        <p:xfrm>
          <a:off x="1444625" y="2282825"/>
          <a:ext cx="6499224" cy="391953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249612"/>
                <a:gridCol w="3249612"/>
              </a:tblGrid>
              <a:tr h="490537">
                <a:tc>
                  <a:txBody>
                    <a:bodyPr/>
                    <a:lstStyle/>
                    <a:p>
                      <a:pPr algn="l" defTabSz="1028700">
                        <a:defRPr sz="1800"/>
                      </a:pPr>
                      <a:r>
                        <a:rPr>
                          <a:solidFill>
                            <a:srgbClr val="BFA100"/>
                          </a:solidFill>
                        </a:rPr>
                        <a:t>Developer Tool</a:t>
                      </a:r>
                    </a:p>
                  </a:txBody>
                  <a:tcPr marL="45720" marR="45720" horzOverflow="overflow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028700">
                        <a:defRPr sz="1800"/>
                      </a:pPr>
                      <a:r>
                        <a:t>Spring Tool Suite</a:t>
                      </a:r>
                    </a:p>
                  </a:txBody>
                  <a:tcPr marL="45720" marR="45720" horzOverflow="overflow">
                    <a:solidFill>
                      <a:srgbClr val="E9EDF4"/>
                    </a:solidFill>
                  </a:tcPr>
                </a:tc>
              </a:tr>
              <a:tr h="488950">
                <a:tc>
                  <a:txBody>
                    <a:bodyPr/>
                    <a:lstStyle/>
                    <a:p>
                      <a:pPr algn="l" defTabSz="1028700">
                        <a:defRPr sz="1800"/>
                      </a:pPr>
                      <a:r>
                        <a:rPr>
                          <a:solidFill>
                            <a:srgbClr val="BFA100"/>
                          </a:solidFill>
                        </a:rPr>
                        <a:t>Os</a:t>
                      </a:r>
                    </a:p>
                  </a:txBody>
                  <a:tcPr marL="45720" marR="45720" horzOverflow="overflow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028700">
                        <a:defRPr sz="1800"/>
                      </a:pPr>
                      <a:r>
                        <a:t>Window 11</a:t>
                      </a:r>
                    </a:p>
                  </a:txBody>
                  <a:tcPr marL="45720" marR="45720" horzOverflow="overflow">
                    <a:solidFill>
                      <a:srgbClr val="D0D8E8"/>
                    </a:solidFill>
                  </a:tcPr>
                </a:tc>
              </a:tr>
              <a:tr h="490537">
                <a:tc>
                  <a:txBody>
                    <a:bodyPr/>
                    <a:lstStyle/>
                    <a:p>
                      <a:pPr algn="l" defTabSz="1028700">
                        <a:defRPr sz="1800"/>
                      </a:pPr>
                      <a:r>
                        <a:rPr>
                          <a:solidFill>
                            <a:srgbClr val="BFA100"/>
                          </a:solidFill>
                        </a:rPr>
                        <a:t>CSL</a:t>
                      </a:r>
                    </a:p>
                  </a:txBody>
                  <a:tcPr marL="45720" marR="45720" horzOverflow="overflow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028700">
                        <a:defRPr sz="1800"/>
                      </a:pPr>
                      <a:r>
                        <a:t>JavaScript jQuery</a:t>
                      </a:r>
                    </a:p>
                  </a:txBody>
                  <a:tcPr marL="45720" marR="45720" horzOverflow="overflow">
                    <a:solidFill>
                      <a:srgbClr val="E9EDF4"/>
                    </a:solidFill>
                  </a:tcPr>
                </a:tc>
              </a:tr>
              <a:tr h="490537">
                <a:tc>
                  <a:txBody>
                    <a:bodyPr/>
                    <a:lstStyle/>
                    <a:p>
                      <a:pPr algn="l" defTabSz="1028700">
                        <a:defRPr sz="1800"/>
                      </a:pPr>
                      <a:r>
                        <a:rPr>
                          <a:solidFill>
                            <a:srgbClr val="BFA100"/>
                          </a:solidFill>
                        </a:rPr>
                        <a:t>RDBMS</a:t>
                      </a:r>
                    </a:p>
                  </a:txBody>
                  <a:tcPr marL="45720" marR="45720" horzOverflow="overflow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028700">
                        <a:defRPr sz="1800"/>
                      </a:pPr>
                      <a:r>
                        <a:t>MySQL 8.x</a:t>
                      </a:r>
                    </a:p>
                  </a:txBody>
                  <a:tcPr marL="45720" marR="45720" horzOverflow="overflow">
                    <a:solidFill>
                      <a:srgbClr val="D0D8E8"/>
                    </a:solidFill>
                  </a:tcPr>
                </a:tc>
              </a:tr>
              <a:tr h="488950">
                <a:tc>
                  <a:txBody>
                    <a:bodyPr/>
                    <a:lstStyle/>
                    <a:p>
                      <a:pPr algn="l" defTabSz="1028700">
                        <a:defRPr sz="1800"/>
                      </a:pPr>
                      <a:r>
                        <a:rPr>
                          <a:solidFill>
                            <a:srgbClr val="BFA100"/>
                          </a:solidFill>
                        </a:rPr>
                        <a:t>Framework</a:t>
                      </a:r>
                    </a:p>
                  </a:txBody>
                  <a:tcPr marL="45720" marR="45720" horzOverflow="overflow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028700">
                        <a:defRPr sz="1800"/>
                      </a:pPr>
                      <a:r>
                        <a:t>Spring5.x, MyBatis 3.5</a:t>
                      </a:r>
                    </a:p>
                  </a:txBody>
                  <a:tcPr marL="45720" marR="45720" horzOverflow="overflow">
                    <a:solidFill>
                      <a:srgbClr val="E9EDF4"/>
                    </a:solidFill>
                  </a:tcPr>
                </a:tc>
              </a:tr>
              <a:tr h="490537">
                <a:tc>
                  <a:txBody>
                    <a:bodyPr/>
                    <a:lstStyle/>
                    <a:p>
                      <a:pPr algn="l" defTabSz="1028700">
                        <a:defRPr sz="1800"/>
                      </a:pPr>
                      <a:r>
                        <a:rPr>
                          <a:solidFill>
                            <a:srgbClr val="BFA100"/>
                          </a:solidFill>
                        </a:rPr>
                        <a:t>Web Pattern</a:t>
                      </a:r>
                    </a:p>
                  </a:txBody>
                  <a:tcPr marL="45720" marR="45720" horzOverflow="overflow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028700">
                        <a:defRPr sz="1800"/>
                      </a:pPr>
                      <a:r>
                        <a:t>Spring MVC</a:t>
                      </a:r>
                    </a:p>
                  </a:txBody>
                  <a:tcPr marL="45720" marR="45720" horzOverflow="overflow">
                    <a:solidFill>
                      <a:srgbClr val="D0D8E8"/>
                    </a:solidFill>
                  </a:tcPr>
                </a:tc>
              </a:tr>
              <a:tr h="488950">
                <a:tc>
                  <a:txBody>
                    <a:bodyPr/>
                    <a:lstStyle/>
                    <a:p>
                      <a:pPr algn="l" defTabSz="1028700">
                        <a:defRPr sz="1800"/>
                      </a:pPr>
                      <a:r>
                        <a:rPr>
                          <a:solidFill>
                            <a:srgbClr val="BFA100"/>
                          </a:solidFill>
                        </a:rPr>
                        <a:t>WAS</a:t>
                      </a:r>
                    </a:p>
                  </a:txBody>
                  <a:tcPr marL="45720" marR="45720" horzOverflow="overflow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028700">
                        <a:defRPr sz="1800"/>
                      </a:pPr>
                      <a:r>
                        <a:t>Tomcat 9.0</a:t>
                      </a:r>
                    </a:p>
                  </a:txBody>
                  <a:tcPr marL="45720" marR="45720" horzOverflow="overflow">
                    <a:solidFill>
                      <a:srgbClr val="E9EDF4"/>
                    </a:solidFill>
                  </a:tcPr>
                </a:tc>
              </a:tr>
              <a:tr h="490537">
                <a:tc>
                  <a:txBody>
                    <a:bodyPr/>
                    <a:lstStyle/>
                    <a:p>
                      <a:pPr algn="l" defTabSz="1028700">
                        <a:defRPr sz="1800"/>
                      </a:pPr>
                      <a:r>
                        <a:rPr>
                          <a:solidFill>
                            <a:srgbClr val="BFA100"/>
                          </a:solidFill>
                        </a:rPr>
                        <a:t>UI</a:t>
                      </a:r>
                    </a:p>
                  </a:txBody>
                  <a:tcPr marL="45720" marR="45720" horzOverflow="overflow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028700">
                        <a:defRPr sz="1800"/>
                      </a:pPr>
                      <a:r>
                        <a:t>Html5, CSS3</a:t>
                      </a:r>
                    </a:p>
                  </a:txBody>
                  <a:tcPr marL="45720" marR="45720" horzOverflow="overflow"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2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3) 개발 일정표"/>
          <p:cNvSpPr txBox="1"/>
          <p:nvPr/>
        </p:nvSpPr>
        <p:spPr>
          <a:xfrm>
            <a:off x="397093" y="373883"/>
            <a:ext cx="6456364" cy="627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393700">
              <a:lnSpc>
                <a:spcPts val="4600"/>
              </a:lnSpc>
              <a:spcBef>
                <a:spcPts val="0"/>
              </a:spcBef>
              <a:defRPr sz="4200">
                <a:solidFill>
                  <a:srgbClr val="DDDDDD"/>
                </a:solidFill>
                <a:latin typeface="한컴 윤고딕 250"/>
                <a:ea typeface="한컴 윤고딕 250"/>
                <a:cs typeface="한컴 윤고딕 250"/>
                <a:sym typeface="한컴 윤고딕 250"/>
              </a:defRPr>
            </a:lvl1pPr>
          </a:lstStyle>
          <a:p>
            <a:r>
              <a:t>3) 개발 일정표</a:t>
            </a:r>
          </a:p>
        </p:txBody>
      </p:sp>
      <p:pic>
        <p:nvPicPr>
          <p:cNvPr id="72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6425" y="2130425"/>
            <a:ext cx="8534400" cy="426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내용 4개">
  <a:themeElements>
    <a:clrScheme name="내용 4개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내용 4개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내용 4개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내용 4개">
  <a:themeElements>
    <a:clrScheme name="내용 4개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내용 4개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내용 4개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1120</Words>
  <Application>Microsoft Office PowerPoint</Application>
  <PresentationFormat>사용자 지정</PresentationFormat>
  <Paragraphs>251</Paragraphs>
  <Slides>37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6" baseType="lpstr">
      <vt:lpstr>210 네버랜드 L</vt:lpstr>
      <vt:lpstr>Archivo Black Bold</vt:lpstr>
      <vt:lpstr>Clear Sans Regular</vt:lpstr>
      <vt:lpstr>Helvetica Neue</vt:lpstr>
      <vt:lpstr>Poor Story</vt:lpstr>
      <vt:lpstr>한컴 윤고딕 250</vt:lpstr>
      <vt:lpstr>Arial</vt:lpstr>
      <vt:lpstr>Calibri</vt:lpstr>
      <vt:lpstr>내용 4개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KS50510</dc:creator>
  <cp:lastModifiedBy>KS50510</cp:lastModifiedBy>
  <cp:revision>23</cp:revision>
  <dcterms:modified xsi:type="dcterms:W3CDTF">2022-06-17T06:02:07Z</dcterms:modified>
</cp:coreProperties>
</file>